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90" r:id="rId7"/>
    <p:sldId id="288" r:id="rId8"/>
    <p:sldId id="262" r:id="rId9"/>
    <p:sldId id="289" r:id="rId10"/>
    <p:sldId id="263" r:id="rId11"/>
    <p:sldId id="292" r:id="rId12"/>
    <p:sldId id="291" r:id="rId13"/>
    <p:sldId id="293" r:id="rId14"/>
    <p:sldId id="294" r:id="rId15"/>
    <p:sldId id="296" r:id="rId16"/>
    <p:sldId id="295" r:id="rId17"/>
    <p:sldId id="298" r:id="rId18"/>
    <p:sldId id="297" r:id="rId19"/>
    <p:sldId id="299" r:id="rId20"/>
    <p:sldId id="300" r:id="rId21"/>
    <p:sldId id="303" r:id="rId22"/>
    <p:sldId id="301" r:id="rId23"/>
    <p:sldId id="302" r:id="rId24"/>
    <p:sldId id="30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9" d="100"/>
          <a:sy n="69" d="100"/>
        </p:scale>
        <p:origin x="69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11/29/2018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11/29/2018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11/29/2018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11/29/2018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4D77-51A9-42F1-BA80-C8B1EB41AA00}"/>
              </a:ext>
            </a:extLst>
          </p:cNvPr>
          <p:cNvSpPr>
            <a:spLocks noGrp="1"/>
          </p:cNvSpPr>
          <p:nvPr>
            <p:ph type="ctrTitle"/>
          </p:nvPr>
        </p:nvSpPr>
        <p:spPr/>
        <p:txBody>
          <a:bodyPr/>
          <a:lstStyle/>
          <a:p>
            <a:r>
              <a:rPr lang="en-US" dirty="0"/>
              <a:t>World War II</a:t>
            </a:r>
          </a:p>
        </p:txBody>
      </p:sp>
      <p:sp>
        <p:nvSpPr>
          <p:cNvPr id="3" name="Subtitle 2">
            <a:extLst>
              <a:ext uri="{FF2B5EF4-FFF2-40B4-BE49-F238E27FC236}">
                <a16:creationId xmlns:a16="http://schemas.microsoft.com/office/drawing/2014/main" id="{2321904C-7C6C-4307-A805-AC849E110484}"/>
              </a:ext>
            </a:extLst>
          </p:cNvPr>
          <p:cNvSpPr>
            <a:spLocks noGrp="1"/>
          </p:cNvSpPr>
          <p:nvPr>
            <p:ph type="subTitle" idx="1"/>
          </p:nvPr>
        </p:nvSpPr>
        <p:spPr/>
        <p:txBody>
          <a:bodyPr>
            <a:normAutofit/>
          </a:bodyPr>
          <a:lstStyle/>
          <a:p>
            <a:r>
              <a:rPr lang="en-US" sz="2800" dirty="0"/>
              <a:t>The Build Up </a:t>
            </a:r>
          </a:p>
        </p:txBody>
      </p:sp>
    </p:spTree>
    <p:extLst>
      <p:ext uri="{BB962C8B-B14F-4D97-AF65-F5344CB8AC3E}">
        <p14:creationId xmlns:p14="http://schemas.microsoft.com/office/powerpoint/2010/main" val="129297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645459" y="960120"/>
            <a:ext cx="3865695" cy="4171278"/>
          </a:xfrm>
        </p:spPr>
        <p:txBody>
          <a:bodyPr>
            <a:normAutofit/>
          </a:bodyPr>
          <a:lstStyle/>
          <a:p>
            <a:pPr algn="r"/>
            <a:r>
              <a:rPr lang="en-US" sz="4400" dirty="0">
                <a:solidFill>
                  <a:schemeClr val="tx1"/>
                </a:solidFill>
              </a:rPr>
              <a:t>Totalitarian Government Control</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4422775" y="529093"/>
            <a:ext cx="7662862" cy="5728494"/>
          </a:xfrm>
        </p:spPr>
        <p:txBody>
          <a:bodyPr>
            <a:normAutofit/>
          </a:bodyPr>
          <a:lstStyle/>
          <a:p>
            <a:pPr lvl="1">
              <a:lnSpc>
                <a:spcPct val="110000"/>
              </a:lnSpc>
            </a:pPr>
            <a:r>
              <a:rPr lang="en-US" sz="2400" dirty="0"/>
              <a:t>The Communist, Nazi, &amp; Fascist Parties in each country utilized the legislative bodies to pass legislation that transferred massive power to the leader </a:t>
            </a:r>
          </a:p>
          <a:p>
            <a:pPr lvl="1">
              <a:lnSpc>
                <a:spcPct val="110000"/>
              </a:lnSpc>
            </a:pPr>
            <a:r>
              <a:rPr lang="en-US" sz="2400" dirty="0"/>
              <a:t>Also severely limited the civil liberties of the people</a:t>
            </a:r>
          </a:p>
          <a:p>
            <a:pPr lvl="2">
              <a:lnSpc>
                <a:spcPct val="110000"/>
              </a:lnSpc>
            </a:pPr>
            <a:r>
              <a:rPr lang="en-US" sz="2000" dirty="0"/>
              <a:t>Freedom of speech</a:t>
            </a:r>
          </a:p>
          <a:p>
            <a:pPr lvl="2">
              <a:lnSpc>
                <a:spcPct val="110000"/>
              </a:lnSpc>
            </a:pPr>
            <a:r>
              <a:rPr lang="en-US" sz="2000" dirty="0"/>
              <a:t>Freedom of assembly</a:t>
            </a:r>
          </a:p>
          <a:p>
            <a:pPr lvl="2">
              <a:lnSpc>
                <a:spcPct val="110000"/>
              </a:lnSpc>
            </a:pPr>
            <a:r>
              <a:rPr lang="en-US" sz="2000" dirty="0"/>
              <a:t>Freedom of press</a:t>
            </a:r>
          </a:p>
          <a:p>
            <a:pPr>
              <a:lnSpc>
                <a:spcPct val="110000"/>
              </a:lnSpc>
            </a:pPr>
            <a:endParaRPr lang="en-US" sz="1500" dirty="0"/>
          </a:p>
        </p:txBody>
      </p:sp>
    </p:spTree>
    <p:extLst>
      <p:ext uri="{BB962C8B-B14F-4D97-AF65-F5344CB8AC3E}">
        <p14:creationId xmlns:p14="http://schemas.microsoft.com/office/powerpoint/2010/main" val="142898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0C2B-786B-4786-921E-A53685A97AAE}"/>
              </a:ext>
            </a:extLst>
          </p:cNvPr>
          <p:cNvSpPr>
            <a:spLocks noGrp="1"/>
          </p:cNvSpPr>
          <p:nvPr>
            <p:ph type="ctrTitle"/>
          </p:nvPr>
        </p:nvSpPr>
        <p:spPr/>
        <p:txBody>
          <a:bodyPr/>
          <a:lstStyle/>
          <a:p>
            <a:r>
              <a:rPr lang="en-US" dirty="0"/>
              <a:t>Fascist Aggressions Set The Stage for World War II</a:t>
            </a:r>
          </a:p>
        </p:txBody>
      </p:sp>
      <p:sp>
        <p:nvSpPr>
          <p:cNvPr id="3" name="Subtitle 2">
            <a:extLst>
              <a:ext uri="{FF2B5EF4-FFF2-40B4-BE49-F238E27FC236}">
                <a16:creationId xmlns:a16="http://schemas.microsoft.com/office/drawing/2014/main" id="{FA870479-554B-4E67-A21E-5707A4A510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608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353D2A-FFB4-434D-BE4D-193FB5063E32}"/>
              </a:ext>
            </a:extLst>
          </p:cNvPr>
          <p:cNvSpPr>
            <a:spLocks noGrp="1"/>
          </p:cNvSpPr>
          <p:nvPr>
            <p:ph type="title"/>
          </p:nvPr>
        </p:nvSpPr>
        <p:spPr/>
        <p:txBody>
          <a:bodyPr>
            <a:noAutofit/>
          </a:bodyPr>
          <a:lstStyle/>
          <a:p>
            <a:r>
              <a:rPr lang="en-US" sz="3200" u="sng" dirty="0"/>
              <a:t>SSWH18</a:t>
            </a:r>
            <a:r>
              <a:rPr lang="en-US" sz="3200" dirty="0"/>
              <a:t> - Examine the major political and economic factors that shaped world societies between World War I and World War II</a:t>
            </a:r>
          </a:p>
        </p:txBody>
      </p:sp>
      <p:sp>
        <p:nvSpPr>
          <p:cNvPr id="7" name="Text Placeholder 6">
            <a:extLst>
              <a:ext uri="{FF2B5EF4-FFF2-40B4-BE49-F238E27FC236}">
                <a16:creationId xmlns:a16="http://schemas.microsoft.com/office/drawing/2014/main" id="{3F901AA6-4DB9-4285-A19F-842A96097E6B}"/>
              </a:ext>
            </a:extLst>
          </p:cNvPr>
          <p:cNvSpPr>
            <a:spLocks noGrp="1"/>
          </p:cNvSpPr>
          <p:nvPr>
            <p:ph type="body" idx="1"/>
          </p:nvPr>
        </p:nvSpPr>
        <p:spPr>
          <a:xfrm>
            <a:off x="3172691" y="3846851"/>
            <a:ext cx="5777345" cy="1556422"/>
          </a:xfrm>
        </p:spPr>
        <p:txBody>
          <a:bodyPr>
            <a:normAutofit lnSpcReduction="10000"/>
          </a:bodyPr>
          <a:lstStyle/>
          <a:p>
            <a:r>
              <a:rPr lang="en-US" dirty="0"/>
              <a:t>d. Explain the aggression &amp; conflict leading to World War II in Europe &amp; Asia; include the Italian invasion of Ethiopia,  Spanish Civil War,  Rape of Nanjing in China, &amp; the German violation of the Treaty of Versailles.</a:t>
            </a:r>
          </a:p>
        </p:txBody>
      </p:sp>
    </p:spTree>
    <p:extLst>
      <p:ext uri="{BB962C8B-B14F-4D97-AF65-F5344CB8AC3E}">
        <p14:creationId xmlns:p14="http://schemas.microsoft.com/office/powerpoint/2010/main" val="194742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B26F-1CA2-4C95-9108-FA54A5D6EDEE}"/>
              </a:ext>
            </a:extLst>
          </p:cNvPr>
          <p:cNvSpPr>
            <a:spLocks noGrp="1"/>
          </p:cNvSpPr>
          <p:nvPr>
            <p:ph type="title"/>
          </p:nvPr>
        </p:nvSpPr>
        <p:spPr/>
        <p:txBody>
          <a:bodyPr/>
          <a:lstStyle/>
          <a:p>
            <a:r>
              <a:rPr lang="en-US" dirty="0"/>
              <a:t>The Build Up</a:t>
            </a:r>
          </a:p>
        </p:txBody>
      </p:sp>
      <p:sp>
        <p:nvSpPr>
          <p:cNvPr id="3" name="Content Placeholder 2">
            <a:extLst>
              <a:ext uri="{FF2B5EF4-FFF2-40B4-BE49-F238E27FC236}">
                <a16:creationId xmlns:a16="http://schemas.microsoft.com/office/drawing/2014/main" id="{CDC9AA2C-4B1E-4502-B7AF-7CF818344BCE}"/>
              </a:ext>
            </a:extLst>
          </p:cNvPr>
          <p:cNvSpPr>
            <a:spLocks noGrp="1"/>
          </p:cNvSpPr>
          <p:nvPr>
            <p:ph idx="1"/>
          </p:nvPr>
        </p:nvSpPr>
        <p:spPr>
          <a:xfrm>
            <a:off x="4502727" y="540327"/>
            <a:ext cx="7398328" cy="5832764"/>
          </a:xfrm>
        </p:spPr>
        <p:txBody>
          <a:bodyPr/>
          <a:lstStyle/>
          <a:p>
            <a:r>
              <a:rPr lang="en-US" sz="2000" dirty="0"/>
              <a:t>World War I left many feeling like war no longer had a place in society </a:t>
            </a:r>
          </a:p>
          <a:p>
            <a:r>
              <a:rPr lang="en-US" sz="2000" dirty="0"/>
              <a:t>Attempts were made to reduce the likelihood of conflict</a:t>
            </a:r>
          </a:p>
          <a:p>
            <a:pPr lvl="1"/>
            <a:r>
              <a:rPr lang="en-US" sz="2000" dirty="0"/>
              <a:t>League of Nations </a:t>
            </a:r>
          </a:p>
          <a:p>
            <a:pPr lvl="1"/>
            <a:r>
              <a:rPr lang="en-US" sz="2000" dirty="0"/>
              <a:t>Kellogg–Briand Pact </a:t>
            </a:r>
          </a:p>
          <a:p>
            <a:pPr lvl="2"/>
            <a:r>
              <a:rPr lang="en-US" sz="1800" dirty="0"/>
              <a:t>renounced war as a tool of state</a:t>
            </a:r>
          </a:p>
          <a:p>
            <a:r>
              <a:rPr lang="en-US" sz="2000" dirty="0"/>
              <a:t>These efforts failed</a:t>
            </a:r>
          </a:p>
          <a:p>
            <a:r>
              <a:rPr lang="en-US" sz="2000" dirty="0"/>
              <a:t>By 1930s, a series of regional conflicts began</a:t>
            </a:r>
          </a:p>
          <a:p>
            <a:r>
              <a:rPr lang="en-US" sz="2000" dirty="0"/>
              <a:t>Over the course of the decade, these regional conflicts drew the attention of an increasing number of global powers &amp; by the 1940s they culminated in the Second World War</a:t>
            </a:r>
          </a:p>
        </p:txBody>
      </p:sp>
      <p:sp>
        <p:nvSpPr>
          <p:cNvPr id="4" name="Text Placeholder 3">
            <a:extLst>
              <a:ext uri="{FF2B5EF4-FFF2-40B4-BE49-F238E27FC236}">
                <a16:creationId xmlns:a16="http://schemas.microsoft.com/office/drawing/2014/main" id="{5CFD4E2B-22F8-45B0-92DE-B01AECC4F54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233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B26F-1CA2-4C95-9108-FA54A5D6EDEE}"/>
              </a:ext>
            </a:extLst>
          </p:cNvPr>
          <p:cNvSpPr>
            <a:spLocks noGrp="1"/>
          </p:cNvSpPr>
          <p:nvPr>
            <p:ph type="title"/>
          </p:nvPr>
        </p:nvSpPr>
        <p:spPr/>
        <p:txBody>
          <a:bodyPr/>
          <a:lstStyle/>
          <a:p>
            <a:r>
              <a:rPr lang="en-US" dirty="0"/>
              <a:t>Invasion of Manchuria</a:t>
            </a:r>
          </a:p>
        </p:txBody>
      </p:sp>
      <p:sp>
        <p:nvSpPr>
          <p:cNvPr id="3" name="Content Placeholder 2">
            <a:extLst>
              <a:ext uri="{FF2B5EF4-FFF2-40B4-BE49-F238E27FC236}">
                <a16:creationId xmlns:a16="http://schemas.microsoft.com/office/drawing/2014/main" id="{CDC9AA2C-4B1E-4502-B7AF-7CF818344BCE}"/>
              </a:ext>
            </a:extLst>
          </p:cNvPr>
          <p:cNvSpPr>
            <a:spLocks noGrp="1"/>
          </p:cNvSpPr>
          <p:nvPr>
            <p:ph idx="1"/>
          </p:nvPr>
        </p:nvSpPr>
        <p:spPr>
          <a:xfrm>
            <a:off x="4502727" y="540327"/>
            <a:ext cx="7509164" cy="5929746"/>
          </a:xfrm>
        </p:spPr>
        <p:txBody>
          <a:bodyPr>
            <a:normAutofit fontScale="92500" lnSpcReduction="20000"/>
          </a:bodyPr>
          <a:lstStyle/>
          <a:p>
            <a:r>
              <a:rPr lang="en-US" sz="2200" dirty="0"/>
              <a:t>In 1931, Japan invaded the northern Chinese territory of Manchuria</a:t>
            </a:r>
          </a:p>
          <a:p>
            <a:r>
              <a:rPr lang="en-US" sz="2200" dirty="0"/>
              <a:t>Japanese business interests were heavily invested in the regions iron &amp; coal resources</a:t>
            </a:r>
          </a:p>
          <a:p>
            <a:r>
              <a:rPr lang="en-US" sz="2200" dirty="0"/>
              <a:t>The Japanese military used an explosion along a Japanese owned railroad in the Manchurian town of Mukden as a reason for invasion</a:t>
            </a:r>
          </a:p>
          <a:p>
            <a:r>
              <a:rPr lang="en-US" sz="2200" dirty="0"/>
              <a:t>Once in control, the Japanese set up a puppet government to give Manchuria independence </a:t>
            </a:r>
          </a:p>
          <a:p>
            <a:r>
              <a:rPr lang="en-US" sz="2200" dirty="0"/>
              <a:t>Members of League of Nations saw the invasion as Japanese imperialism</a:t>
            </a:r>
          </a:p>
          <a:p>
            <a:pPr lvl="1"/>
            <a:r>
              <a:rPr lang="en-US" sz="1900" dirty="0"/>
              <a:t>The League demanded Japan withdraw from Manchuria</a:t>
            </a:r>
          </a:p>
          <a:p>
            <a:pPr lvl="1"/>
            <a:r>
              <a:rPr lang="en-US" sz="1900" dirty="0"/>
              <a:t>Japan opted to stay in Manchuria and withdraw from the League of Nations instead</a:t>
            </a:r>
          </a:p>
          <a:p>
            <a:r>
              <a:rPr lang="en-US" sz="2200" dirty="0"/>
              <a:t>The Japanese invasion of Manchuria was the 1st in series of regional conflicts that led to World War II</a:t>
            </a:r>
          </a:p>
        </p:txBody>
      </p:sp>
      <p:sp>
        <p:nvSpPr>
          <p:cNvPr id="4" name="Text Placeholder 3">
            <a:extLst>
              <a:ext uri="{FF2B5EF4-FFF2-40B4-BE49-F238E27FC236}">
                <a16:creationId xmlns:a16="http://schemas.microsoft.com/office/drawing/2014/main" id="{5CFD4E2B-22F8-45B0-92DE-B01AECC4F545}"/>
              </a:ext>
            </a:extLst>
          </p:cNvPr>
          <p:cNvSpPr>
            <a:spLocks noGrp="1"/>
          </p:cNvSpPr>
          <p:nvPr>
            <p:ph type="body" sz="half" idx="2"/>
          </p:nvPr>
        </p:nvSpPr>
        <p:spPr/>
        <p:txBody>
          <a:bodyPr>
            <a:normAutofit/>
          </a:bodyPr>
          <a:lstStyle/>
          <a:p>
            <a:r>
              <a:rPr lang="en-US" sz="2800" dirty="0"/>
              <a:t>Japan</a:t>
            </a:r>
          </a:p>
        </p:txBody>
      </p:sp>
    </p:spTree>
    <p:extLst>
      <p:ext uri="{BB962C8B-B14F-4D97-AF65-F5344CB8AC3E}">
        <p14:creationId xmlns:p14="http://schemas.microsoft.com/office/powerpoint/2010/main" val="346604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2809643-1A52-4ED2-AA8C-EEF67E9272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F59BE78A-E3EA-4451-96B5-6FAFD246E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77F4ACE6-DDA3-4ED6-8FEE-78FFB08E9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E004A844-7D04-43E1-A29A-F8191791D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30DF27FE-32C5-40E3-88CF-16228DBBC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9FB98CB-1E06-4CC6-B67C-4CE3403E87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a:extLst>
              <a:ext uri="{FF2B5EF4-FFF2-40B4-BE49-F238E27FC236}">
                <a16:creationId xmlns:a16="http://schemas.microsoft.com/office/drawing/2014/main" id="{967E9292-DA75-48DD-B940-D5B14DFE4749}"/>
              </a:ext>
            </a:extLst>
          </p:cNvPr>
          <p:cNvPicPr>
            <a:picLocks noChangeAspect="1"/>
          </p:cNvPicPr>
          <p:nvPr/>
        </p:nvPicPr>
        <p:blipFill rotWithShape="1">
          <a:blip r:embed="rId2"/>
          <a:srcRect l="6735" r="20941" b="-3"/>
          <a:stretch/>
        </p:blipFill>
        <p:spPr>
          <a:xfrm>
            <a:off x="643467" y="643467"/>
            <a:ext cx="5372100" cy="5571066"/>
          </a:xfrm>
          <a:prstGeom prst="rect">
            <a:avLst/>
          </a:prstGeom>
        </p:spPr>
      </p:pic>
      <p:pic>
        <p:nvPicPr>
          <p:cNvPr id="3" name="Picture 2">
            <a:extLst>
              <a:ext uri="{FF2B5EF4-FFF2-40B4-BE49-F238E27FC236}">
                <a16:creationId xmlns:a16="http://schemas.microsoft.com/office/drawing/2014/main" id="{A6A722FB-9B2A-40C8-BF76-8A95A764DD6A}"/>
              </a:ext>
            </a:extLst>
          </p:cNvPr>
          <p:cNvPicPr>
            <a:picLocks noChangeAspect="1"/>
          </p:cNvPicPr>
          <p:nvPr/>
        </p:nvPicPr>
        <p:blipFill rotWithShape="1">
          <a:blip r:embed="rId3"/>
          <a:srcRect l="23155" r="22298" b="1"/>
          <a:stretch/>
        </p:blipFill>
        <p:spPr>
          <a:xfrm>
            <a:off x="6170798" y="640079"/>
            <a:ext cx="5400167" cy="5568696"/>
          </a:xfrm>
          <a:prstGeom prst="rect">
            <a:avLst/>
          </a:prstGeom>
        </p:spPr>
      </p:pic>
    </p:spTree>
    <p:extLst>
      <p:ext uri="{BB962C8B-B14F-4D97-AF65-F5344CB8AC3E}">
        <p14:creationId xmlns:p14="http://schemas.microsoft.com/office/powerpoint/2010/main" val="369555761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B26F-1CA2-4C95-9108-FA54A5D6EDEE}"/>
              </a:ext>
            </a:extLst>
          </p:cNvPr>
          <p:cNvSpPr>
            <a:spLocks noGrp="1"/>
          </p:cNvSpPr>
          <p:nvPr>
            <p:ph type="title"/>
          </p:nvPr>
        </p:nvSpPr>
        <p:spPr/>
        <p:txBody>
          <a:bodyPr/>
          <a:lstStyle/>
          <a:p>
            <a:r>
              <a:rPr lang="en-US" dirty="0"/>
              <a:t>Invasion of Ethiopia </a:t>
            </a:r>
          </a:p>
        </p:txBody>
      </p:sp>
      <p:sp>
        <p:nvSpPr>
          <p:cNvPr id="3" name="Content Placeholder 2">
            <a:extLst>
              <a:ext uri="{FF2B5EF4-FFF2-40B4-BE49-F238E27FC236}">
                <a16:creationId xmlns:a16="http://schemas.microsoft.com/office/drawing/2014/main" id="{CDC9AA2C-4B1E-4502-B7AF-7CF818344BCE}"/>
              </a:ext>
            </a:extLst>
          </p:cNvPr>
          <p:cNvSpPr>
            <a:spLocks noGrp="1"/>
          </p:cNvSpPr>
          <p:nvPr>
            <p:ph idx="1"/>
          </p:nvPr>
        </p:nvSpPr>
        <p:spPr>
          <a:xfrm>
            <a:off x="4502727" y="540327"/>
            <a:ext cx="7509164" cy="5929746"/>
          </a:xfrm>
        </p:spPr>
        <p:txBody>
          <a:bodyPr>
            <a:normAutofit/>
          </a:bodyPr>
          <a:lstStyle/>
          <a:p>
            <a:r>
              <a:rPr lang="en-US" sz="2400" u="sng" dirty="0"/>
              <a:t>1935</a:t>
            </a:r>
            <a:r>
              <a:rPr lang="en-US" sz="2400" dirty="0"/>
              <a:t> - Mussolini ordered an invasion of Ethiopia</a:t>
            </a:r>
          </a:p>
          <a:p>
            <a:pPr lvl="1"/>
            <a:r>
              <a:rPr lang="en-US" sz="2200" dirty="0"/>
              <a:t>Mussolini sought to glorify his nation through imperialism</a:t>
            </a:r>
          </a:p>
          <a:p>
            <a:pPr lvl="1"/>
            <a:r>
              <a:rPr lang="en-US" sz="2200" dirty="0"/>
              <a:t>Also wished to avenge defeat to Ethiopia in 1890s</a:t>
            </a:r>
          </a:p>
          <a:p>
            <a:r>
              <a:rPr lang="en-US" sz="2400" dirty="0"/>
              <a:t>Haile Selassie, the emperor of Ethiopia, looked to League of Nations for help</a:t>
            </a:r>
          </a:p>
          <a:p>
            <a:r>
              <a:rPr lang="en-US" sz="2400" dirty="0"/>
              <a:t>The League condemned the invasion but none of the great powers did anything to stop him</a:t>
            </a:r>
          </a:p>
          <a:p>
            <a:r>
              <a:rPr lang="en-US" sz="2400" dirty="0"/>
              <a:t>In fact, the British allowed the Italian military to use the Suez Canal to move supplies &amp; troops to East Africa for the invasion</a:t>
            </a:r>
            <a:endParaRPr lang="en-US" sz="2200" dirty="0"/>
          </a:p>
        </p:txBody>
      </p:sp>
      <p:sp>
        <p:nvSpPr>
          <p:cNvPr id="4" name="Text Placeholder 3">
            <a:extLst>
              <a:ext uri="{FF2B5EF4-FFF2-40B4-BE49-F238E27FC236}">
                <a16:creationId xmlns:a16="http://schemas.microsoft.com/office/drawing/2014/main" id="{5CFD4E2B-22F8-45B0-92DE-B01AECC4F545}"/>
              </a:ext>
            </a:extLst>
          </p:cNvPr>
          <p:cNvSpPr>
            <a:spLocks noGrp="1"/>
          </p:cNvSpPr>
          <p:nvPr>
            <p:ph type="body" sz="half" idx="2"/>
          </p:nvPr>
        </p:nvSpPr>
        <p:spPr/>
        <p:txBody>
          <a:bodyPr>
            <a:normAutofit/>
          </a:bodyPr>
          <a:lstStyle/>
          <a:p>
            <a:r>
              <a:rPr lang="en-US" sz="2800" dirty="0"/>
              <a:t>Italy </a:t>
            </a:r>
          </a:p>
        </p:txBody>
      </p:sp>
    </p:spTree>
    <p:extLst>
      <p:ext uri="{BB962C8B-B14F-4D97-AF65-F5344CB8AC3E}">
        <p14:creationId xmlns:p14="http://schemas.microsoft.com/office/powerpoint/2010/main" val="334881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2809643-1A52-4ED2-AA8C-EEF67E9272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F59BE78A-E3EA-4451-96B5-6FAFD246E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77F4ACE6-DDA3-4ED6-8FEE-78FFB08E9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E004A844-7D04-43E1-A29A-F8191791D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30DF27FE-32C5-40E3-88CF-16228DBBC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9FB98CB-1E06-4CC6-B67C-4CE3403E87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a:extLst>
              <a:ext uri="{FF2B5EF4-FFF2-40B4-BE49-F238E27FC236}">
                <a16:creationId xmlns:a16="http://schemas.microsoft.com/office/drawing/2014/main" id="{5F564E6F-AAC0-4698-995D-6C9CCEDB7A3D}"/>
              </a:ext>
            </a:extLst>
          </p:cNvPr>
          <p:cNvPicPr>
            <a:picLocks noChangeAspect="1"/>
          </p:cNvPicPr>
          <p:nvPr/>
        </p:nvPicPr>
        <p:blipFill rotWithShape="1">
          <a:blip r:embed="rId2"/>
          <a:srcRect t="2327" r="3" b="8490"/>
          <a:stretch/>
        </p:blipFill>
        <p:spPr>
          <a:xfrm>
            <a:off x="643467" y="643467"/>
            <a:ext cx="5372100" cy="5571066"/>
          </a:xfrm>
          <a:prstGeom prst="rect">
            <a:avLst/>
          </a:prstGeom>
        </p:spPr>
      </p:pic>
      <p:pic>
        <p:nvPicPr>
          <p:cNvPr id="3" name="Picture 2">
            <a:extLst>
              <a:ext uri="{FF2B5EF4-FFF2-40B4-BE49-F238E27FC236}">
                <a16:creationId xmlns:a16="http://schemas.microsoft.com/office/drawing/2014/main" id="{DB3E7C57-D908-4B1F-A9EF-060A010EB73C}"/>
              </a:ext>
            </a:extLst>
          </p:cNvPr>
          <p:cNvPicPr>
            <a:picLocks noChangeAspect="1"/>
          </p:cNvPicPr>
          <p:nvPr/>
        </p:nvPicPr>
        <p:blipFill rotWithShape="1">
          <a:blip r:embed="rId3"/>
          <a:srcRect l="13980" r="22745"/>
          <a:stretch/>
        </p:blipFill>
        <p:spPr>
          <a:xfrm>
            <a:off x="6170798" y="640079"/>
            <a:ext cx="5400167" cy="5568696"/>
          </a:xfrm>
          <a:prstGeom prst="rect">
            <a:avLst/>
          </a:prstGeom>
        </p:spPr>
      </p:pic>
    </p:spTree>
    <p:extLst>
      <p:ext uri="{BB962C8B-B14F-4D97-AF65-F5344CB8AC3E}">
        <p14:creationId xmlns:p14="http://schemas.microsoft.com/office/powerpoint/2010/main" val="252920946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E317-8155-4580-8369-1995E07673FC}"/>
              </a:ext>
            </a:extLst>
          </p:cNvPr>
          <p:cNvSpPr>
            <a:spLocks noGrp="1"/>
          </p:cNvSpPr>
          <p:nvPr>
            <p:ph type="title"/>
          </p:nvPr>
        </p:nvSpPr>
        <p:spPr/>
        <p:txBody>
          <a:bodyPr/>
          <a:lstStyle/>
          <a:p>
            <a:r>
              <a:rPr lang="en-US" dirty="0"/>
              <a:t>Violation of the Treaty of Versailles</a:t>
            </a:r>
          </a:p>
        </p:txBody>
      </p:sp>
      <p:sp>
        <p:nvSpPr>
          <p:cNvPr id="3" name="Content Placeholder 2">
            <a:extLst>
              <a:ext uri="{FF2B5EF4-FFF2-40B4-BE49-F238E27FC236}">
                <a16:creationId xmlns:a16="http://schemas.microsoft.com/office/drawing/2014/main" id="{44E3DB87-CA8F-499F-A371-07EB331C2A78}"/>
              </a:ext>
            </a:extLst>
          </p:cNvPr>
          <p:cNvSpPr>
            <a:spLocks noGrp="1"/>
          </p:cNvSpPr>
          <p:nvPr>
            <p:ph idx="1"/>
          </p:nvPr>
        </p:nvSpPr>
        <p:spPr>
          <a:xfrm>
            <a:off x="4502727" y="457200"/>
            <a:ext cx="7439891" cy="6040582"/>
          </a:xfrm>
        </p:spPr>
        <p:txBody>
          <a:bodyPr/>
          <a:lstStyle/>
          <a:p>
            <a:r>
              <a:rPr lang="en-US" sz="2000" u="sng" dirty="0"/>
              <a:t>1935</a:t>
            </a:r>
            <a:r>
              <a:rPr lang="en-US" sz="2000" dirty="0"/>
              <a:t> - Hitler announced that Germany would no longer obey the troop limits placed on them by the Treaty of Versailles </a:t>
            </a:r>
          </a:p>
          <a:p>
            <a:pPr lvl="1"/>
            <a:r>
              <a:rPr lang="en-US" sz="1800" dirty="0"/>
              <a:t>The League condemned this move but did nothing</a:t>
            </a:r>
          </a:p>
          <a:p>
            <a:r>
              <a:rPr lang="en-US" sz="2000" u="sng" dirty="0"/>
              <a:t>March 1936</a:t>
            </a:r>
            <a:r>
              <a:rPr lang="en-US" sz="2000" dirty="0"/>
              <a:t> - Hitler violated the treaty again by moving German troops into the demilitarized buffer zone between Germany &amp; France called the Rhineland</a:t>
            </a:r>
          </a:p>
          <a:p>
            <a:pPr lvl="1"/>
            <a:r>
              <a:rPr lang="en-US" sz="1800" dirty="0"/>
              <a:t>The League again took no action</a:t>
            </a:r>
          </a:p>
          <a:p>
            <a:r>
              <a:rPr lang="en-US" sz="2000" dirty="0"/>
              <a:t>Britain tried a policy of appeasement to keep the peace</a:t>
            </a:r>
          </a:p>
          <a:p>
            <a:pPr lvl="1"/>
            <a:r>
              <a:rPr lang="en-US" sz="1800" dirty="0"/>
              <a:t>This failed</a:t>
            </a:r>
          </a:p>
          <a:p>
            <a:r>
              <a:rPr lang="en-US" sz="2000" u="sng" dirty="0"/>
              <a:t>October – November 1936 </a:t>
            </a:r>
            <a:r>
              <a:rPr lang="en-US" sz="2000" dirty="0"/>
              <a:t>– Germany, Italy, &amp; Japan made an alliance</a:t>
            </a:r>
          </a:p>
          <a:p>
            <a:pPr lvl="1"/>
            <a:r>
              <a:rPr lang="en-US" sz="1800" dirty="0"/>
              <a:t>Axis Powers </a:t>
            </a:r>
          </a:p>
        </p:txBody>
      </p:sp>
      <p:sp>
        <p:nvSpPr>
          <p:cNvPr id="4" name="Text Placeholder 3">
            <a:extLst>
              <a:ext uri="{FF2B5EF4-FFF2-40B4-BE49-F238E27FC236}">
                <a16:creationId xmlns:a16="http://schemas.microsoft.com/office/drawing/2014/main" id="{75EFD3F5-0DC1-445D-811A-954A0BA108D7}"/>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337829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2809643-1A52-4ED2-AA8C-EEF67E9272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F59BE78A-E3EA-4451-96B5-6FAFD246E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77F4ACE6-DDA3-4ED6-8FEE-78FFB08E9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E004A844-7D04-43E1-A29A-F8191791D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30DF27FE-32C5-40E3-88CF-16228DBBC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79FB98CB-1E06-4CC6-B67C-4CE3403E87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 name="Picture 1">
            <a:extLst>
              <a:ext uri="{FF2B5EF4-FFF2-40B4-BE49-F238E27FC236}">
                <a16:creationId xmlns:a16="http://schemas.microsoft.com/office/drawing/2014/main" id="{21AAACEC-5485-4596-B486-EF33B9A3EABE}"/>
              </a:ext>
            </a:extLst>
          </p:cNvPr>
          <p:cNvPicPr>
            <a:picLocks noChangeAspect="1"/>
          </p:cNvPicPr>
          <p:nvPr/>
        </p:nvPicPr>
        <p:blipFill rotWithShape="1">
          <a:blip r:embed="rId2"/>
          <a:srcRect l="6268" r="10803"/>
          <a:stretch/>
        </p:blipFill>
        <p:spPr>
          <a:xfrm>
            <a:off x="643467" y="643467"/>
            <a:ext cx="5372100" cy="5571066"/>
          </a:xfrm>
          <a:prstGeom prst="rect">
            <a:avLst/>
          </a:prstGeom>
        </p:spPr>
      </p:pic>
      <p:pic>
        <p:nvPicPr>
          <p:cNvPr id="3" name="Picture 2">
            <a:extLst>
              <a:ext uri="{FF2B5EF4-FFF2-40B4-BE49-F238E27FC236}">
                <a16:creationId xmlns:a16="http://schemas.microsoft.com/office/drawing/2014/main" id="{E9AE5472-9B92-4FAE-BAE2-1C52AFED74A3}"/>
              </a:ext>
            </a:extLst>
          </p:cNvPr>
          <p:cNvPicPr>
            <a:picLocks noChangeAspect="1"/>
          </p:cNvPicPr>
          <p:nvPr/>
        </p:nvPicPr>
        <p:blipFill rotWithShape="1">
          <a:blip r:embed="rId3"/>
          <a:srcRect l="20962" r="13581" b="1"/>
          <a:stretch/>
        </p:blipFill>
        <p:spPr>
          <a:xfrm>
            <a:off x="6170798" y="640079"/>
            <a:ext cx="5400167" cy="5568696"/>
          </a:xfrm>
          <a:prstGeom prst="rect">
            <a:avLst/>
          </a:prstGeom>
        </p:spPr>
      </p:pic>
    </p:spTree>
    <p:extLst>
      <p:ext uri="{BB962C8B-B14F-4D97-AF65-F5344CB8AC3E}">
        <p14:creationId xmlns:p14="http://schemas.microsoft.com/office/powerpoint/2010/main" val="32072743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5E55-8327-490A-BA27-BF04E075ABFD}"/>
              </a:ext>
            </a:extLst>
          </p:cNvPr>
          <p:cNvSpPr>
            <a:spLocks noGrp="1"/>
          </p:cNvSpPr>
          <p:nvPr>
            <p:ph type="title"/>
          </p:nvPr>
        </p:nvSpPr>
        <p:spPr>
          <a:xfrm>
            <a:off x="3344216" y="1933575"/>
            <a:ext cx="5490224" cy="1830545"/>
          </a:xfrm>
        </p:spPr>
        <p:txBody>
          <a:bodyPr>
            <a:noAutofit/>
          </a:bodyPr>
          <a:lstStyle/>
          <a:p>
            <a:r>
              <a:rPr lang="en-US" sz="2800" u="sng" dirty="0">
                <a:latin typeface="+mn-lt"/>
              </a:rPr>
              <a:t>SSWH18</a:t>
            </a:r>
            <a:r>
              <a:rPr lang="en-US" sz="2800" dirty="0">
                <a:latin typeface="+mn-lt"/>
              </a:rPr>
              <a:t> - Examine the major political &amp; economic factors that shaped world societies between World War I &amp; World War II</a:t>
            </a:r>
            <a:endParaRPr lang="en-US" sz="3600" dirty="0">
              <a:latin typeface="+mn-lt"/>
            </a:endParaRPr>
          </a:p>
        </p:txBody>
      </p:sp>
      <p:sp>
        <p:nvSpPr>
          <p:cNvPr id="3" name="Text Placeholder 2">
            <a:extLst>
              <a:ext uri="{FF2B5EF4-FFF2-40B4-BE49-F238E27FC236}">
                <a16:creationId xmlns:a16="http://schemas.microsoft.com/office/drawing/2014/main" id="{EE296D44-8DF0-47C6-8D3B-7127D647B9DD}"/>
              </a:ext>
            </a:extLst>
          </p:cNvPr>
          <p:cNvSpPr>
            <a:spLocks noGrp="1"/>
          </p:cNvSpPr>
          <p:nvPr>
            <p:ph type="body" idx="1"/>
          </p:nvPr>
        </p:nvSpPr>
        <p:spPr>
          <a:xfrm>
            <a:off x="3114675" y="3846851"/>
            <a:ext cx="5719765" cy="1383770"/>
          </a:xfrm>
        </p:spPr>
        <p:txBody>
          <a:bodyPr>
            <a:normAutofit/>
          </a:bodyPr>
          <a:lstStyle/>
          <a:p>
            <a:r>
              <a:rPr lang="en-US" dirty="0"/>
              <a:t>c. Describe the nature of totalitarianism &amp; the police state that existed in the Soviet Union, Germany, &amp; Italy &amp; how they differ from authoritarian governments</a:t>
            </a:r>
          </a:p>
        </p:txBody>
      </p:sp>
    </p:spTree>
    <p:extLst>
      <p:ext uri="{BB962C8B-B14F-4D97-AF65-F5344CB8AC3E}">
        <p14:creationId xmlns:p14="http://schemas.microsoft.com/office/powerpoint/2010/main" val="421329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E317-8155-4580-8369-1995E07673FC}"/>
              </a:ext>
            </a:extLst>
          </p:cNvPr>
          <p:cNvSpPr>
            <a:spLocks noGrp="1"/>
          </p:cNvSpPr>
          <p:nvPr>
            <p:ph type="title"/>
          </p:nvPr>
        </p:nvSpPr>
        <p:spPr/>
        <p:txBody>
          <a:bodyPr/>
          <a:lstStyle/>
          <a:p>
            <a:r>
              <a:rPr lang="en-US" dirty="0"/>
              <a:t>Spanish Civil War </a:t>
            </a:r>
          </a:p>
        </p:txBody>
      </p:sp>
      <p:sp>
        <p:nvSpPr>
          <p:cNvPr id="3" name="Content Placeholder 2">
            <a:extLst>
              <a:ext uri="{FF2B5EF4-FFF2-40B4-BE49-F238E27FC236}">
                <a16:creationId xmlns:a16="http://schemas.microsoft.com/office/drawing/2014/main" id="{44E3DB87-CA8F-499F-A371-07EB331C2A78}"/>
              </a:ext>
            </a:extLst>
          </p:cNvPr>
          <p:cNvSpPr>
            <a:spLocks noGrp="1"/>
          </p:cNvSpPr>
          <p:nvPr>
            <p:ph idx="1"/>
          </p:nvPr>
        </p:nvSpPr>
        <p:spPr>
          <a:xfrm>
            <a:off x="4502727" y="457200"/>
            <a:ext cx="7439891" cy="6040582"/>
          </a:xfrm>
        </p:spPr>
        <p:txBody>
          <a:bodyPr/>
          <a:lstStyle/>
          <a:p>
            <a:r>
              <a:rPr lang="en-US" u="sng" dirty="0"/>
              <a:t>July 1936 </a:t>
            </a:r>
            <a:r>
              <a:rPr lang="en-US" dirty="0"/>
              <a:t>-  Francisco Franco, a Spanish General, led a revolt against Spain’s Republican government</a:t>
            </a:r>
          </a:p>
          <a:p>
            <a:r>
              <a:rPr lang="en-US" dirty="0"/>
              <a:t>Franco &amp; his supports in the military wished to establish a fascist regime similar to that of Hitler &amp; Mussolini</a:t>
            </a:r>
          </a:p>
          <a:p>
            <a:r>
              <a:rPr lang="en-US" dirty="0"/>
              <a:t>Civil war broke out &amp; lasted until Franco’s victory in 1939</a:t>
            </a:r>
          </a:p>
          <a:p>
            <a:r>
              <a:rPr lang="en-US" dirty="0"/>
              <a:t>Mussolini &amp; Hitler sent troops &amp; equipment to support Franco during the civil war</a:t>
            </a:r>
          </a:p>
          <a:p>
            <a:r>
              <a:rPr lang="en-US" dirty="0"/>
              <a:t>Only the Soviet Union supported the forces of the Spanish Republic</a:t>
            </a:r>
            <a:endParaRPr lang="en-US" sz="1800" dirty="0"/>
          </a:p>
        </p:txBody>
      </p:sp>
      <p:sp>
        <p:nvSpPr>
          <p:cNvPr id="4" name="Text Placeholder 3">
            <a:extLst>
              <a:ext uri="{FF2B5EF4-FFF2-40B4-BE49-F238E27FC236}">
                <a16:creationId xmlns:a16="http://schemas.microsoft.com/office/drawing/2014/main" id="{75EFD3F5-0DC1-445D-811A-954A0BA108D7}"/>
              </a:ext>
            </a:extLst>
          </p:cNvPr>
          <p:cNvSpPr>
            <a:spLocks noGrp="1"/>
          </p:cNvSpPr>
          <p:nvPr>
            <p:ph type="body" sz="half" idx="2"/>
          </p:nvPr>
        </p:nvSpPr>
        <p:spPr/>
        <p:txBody>
          <a:bodyPr>
            <a:normAutofit/>
          </a:bodyPr>
          <a:lstStyle/>
          <a:p>
            <a:r>
              <a:rPr lang="en-US" sz="2400" dirty="0"/>
              <a:t>Spain </a:t>
            </a:r>
          </a:p>
        </p:txBody>
      </p:sp>
    </p:spTree>
    <p:extLst>
      <p:ext uri="{BB962C8B-B14F-4D97-AF65-F5344CB8AC3E}">
        <p14:creationId xmlns:p14="http://schemas.microsoft.com/office/powerpoint/2010/main" val="82625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F16084-1843-44E7-AD45-29932A49B7BC}"/>
              </a:ext>
            </a:extLst>
          </p:cNvPr>
          <p:cNvPicPr>
            <a:picLocks noChangeAspect="1"/>
          </p:cNvPicPr>
          <p:nvPr/>
        </p:nvPicPr>
        <p:blipFill>
          <a:blip r:embed="rId2"/>
          <a:stretch>
            <a:fillRect/>
          </a:stretch>
        </p:blipFill>
        <p:spPr>
          <a:xfrm>
            <a:off x="2521390" y="1165080"/>
            <a:ext cx="7149219" cy="452783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04777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E317-8155-4580-8369-1995E07673FC}"/>
              </a:ext>
            </a:extLst>
          </p:cNvPr>
          <p:cNvSpPr>
            <a:spLocks noGrp="1"/>
          </p:cNvSpPr>
          <p:nvPr>
            <p:ph type="title"/>
          </p:nvPr>
        </p:nvSpPr>
        <p:spPr/>
        <p:txBody>
          <a:bodyPr/>
          <a:lstStyle/>
          <a:p>
            <a:r>
              <a:rPr lang="en-US" dirty="0"/>
              <a:t>Rape of Nanjing</a:t>
            </a:r>
          </a:p>
        </p:txBody>
      </p:sp>
      <p:sp>
        <p:nvSpPr>
          <p:cNvPr id="3" name="Content Placeholder 2">
            <a:extLst>
              <a:ext uri="{FF2B5EF4-FFF2-40B4-BE49-F238E27FC236}">
                <a16:creationId xmlns:a16="http://schemas.microsoft.com/office/drawing/2014/main" id="{44E3DB87-CA8F-499F-A371-07EB331C2A78}"/>
              </a:ext>
            </a:extLst>
          </p:cNvPr>
          <p:cNvSpPr>
            <a:spLocks noGrp="1"/>
          </p:cNvSpPr>
          <p:nvPr>
            <p:ph idx="1"/>
          </p:nvPr>
        </p:nvSpPr>
        <p:spPr>
          <a:xfrm>
            <a:off x="4502727" y="457200"/>
            <a:ext cx="7439891" cy="6040582"/>
          </a:xfrm>
        </p:spPr>
        <p:txBody>
          <a:bodyPr>
            <a:normAutofit/>
          </a:bodyPr>
          <a:lstStyle/>
          <a:p>
            <a:r>
              <a:rPr lang="en-US" sz="2400" u="sng" dirty="0"/>
              <a:t>July 1937</a:t>
            </a:r>
            <a:r>
              <a:rPr lang="en-US" sz="2400" dirty="0"/>
              <a:t> - Japan mounted a full scale invasion of China</a:t>
            </a:r>
          </a:p>
          <a:p>
            <a:pPr lvl="1"/>
            <a:r>
              <a:rPr lang="en-US" sz="2000" dirty="0"/>
              <a:t>Japanese forces, who were better equipped, advanced quickly </a:t>
            </a:r>
          </a:p>
          <a:p>
            <a:r>
              <a:rPr lang="en-US" sz="2400" u="sng" dirty="0"/>
              <a:t>December 1937 </a:t>
            </a:r>
            <a:r>
              <a:rPr lang="en-US" sz="2400" dirty="0"/>
              <a:t>- Japan took the Chinese capital city of Nanjing</a:t>
            </a:r>
          </a:p>
          <a:p>
            <a:r>
              <a:rPr lang="en-US" sz="2400" dirty="0"/>
              <a:t>In what is called the Rape of Nanjing, Japanese troops killed 200,000 prisoners of war &amp; civilians &amp; raped 20,000 women</a:t>
            </a:r>
          </a:p>
          <a:p>
            <a:r>
              <a:rPr lang="en-US" sz="2400" dirty="0"/>
              <a:t>The treatment of Chinese civilians in Nanjing was savagely violent &amp; public with photographers recording the carnage</a:t>
            </a:r>
          </a:p>
        </p:txBody>
      </p:sp>
      <p:sp>
        <p:nvSpPr>
          <p:cNvPr id="4" name="Text Placeholder 3">
            <a:extLst>
              <a:ext uri="{FF2B5EF4-FFF2-40B4-BE49-F238E27FC236}">
                <a16:creationId xmlns:a16="http://schemas.microsoft.com/office/drawing/2014/main" id="{75EFD3F5-0DC1-445D-811A-954A0BA108D7}"/>
              </a:ext>
            </a:extLst>
          </p:cNvPr>
          <p:cNvSpPr>
            <a:spLocks noGrp="1"/>
          </p:cNvSpPr>
          <p:nvPr>
            <p:ph type="body" sz="half" idx="2"/>
          </p:nvPr>
        </p:nvSpPr>
        <p:spPr/>
        <p:txBody>
          <a:bodyPr>
            <a:normAutofit/>
          </a:bodyPr>
          <a:lstStyle/>
          <a:p>
            <a:r>
              <a:rPr lang="en-US" sz="2400" dirty="0"/>
              <a:t>Japan  </a:t>
            </a:r>
          </a:p>
        </p:txBody>
      </p:sp>
    </p:spTree>
    <p:extLst>
      <p:ext uri="{BB962C8B-B14F-4D97-AF65-F5344CB8AC3E}">
        <p14:creationId xmlns:p14="http://schemas.microsoft.com/office/powerpoint/2010/main" val="369006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6AF172A-B248-4391-BB2E-2A7F8E247903}"/>
              </a:ext>
            </a:extLst>
          </p:cNvPr>
          <p:cNvPicPr>
            <a:picLocks noChangeAspect="1"/>
          </p:cNvPicPr>
          <p:nvPr/>
        </p:nvPicPr>
        <p:blipFill rotWithShape="1">
          <a:blip r:embed="rId2"/>
          <a:srcRect t="18902" r="-3" b="4975"/>
          <a:stretch/>
        </p:blipFill>
        <p:spPr>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6" name="Picture 5">
            <a:extLst>
              <a:ext uri="{FF2B5EF4-FFF2-40B4-BE49-F238E27FC236}">
                <a16:creationId xmlns:a16="http://schemas.microsoft.com/office/drawing/2014/main" id="{E156A43D-A033-40B5-8CC7-8630D1DD1450}"/>
              </a:ext>
            </a:extLst>
          </p:cNvPr>
          <p:cNvPicPr>
            <a:picLocks noChangeAspect="1"/>
          </p:cNvPicPr>
          <p:nvPr/>
        </p:nvPicPr>
        <p:blipFill rotWithShape="1">
          <a:blip r:embed="rId3"/>
          <a:srcRect t="23337" b="16371"/>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5" name="Picture 4">
            <a:extLst>
              <a:ext uri="{FF2B5EF4-FFF2-40B4-BE49-F238E27FC236}">
                <a16:creationId xmlns:a16="http://schemas.microsoft.com/office/drawing/2014/main" id="{4485684F-9E20-4300-BFAF-3DFA20154835}"/>
              </a:ext>
            </a:extLst>
          </p:cNvPr>
          <p:cNvPicPr>
            <a:picLocks noChangeAspect="1"/>
          </p:cNvPicPr>
          <p:nvPr/>
        </p:nvPicPr>
        <p:blipFill rotWithShape="1">
          <a:blip r:embed="rId4"/>
          <a:srcRect t="6494" r="1" b="1"/>
          <a:stretch/>
        </p:blipFill>
        <p:spPr>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384761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E317-8155-4580-8369-1995E07673FC}"/>
              </a:ext>
            </a:extLst>
          </p:cNvPr>
          <p:cNvSpPr>
            <a:spLocks noGrp="1"/>
          </p:cNvSpPr>
          <p:nvPr>
            <p:ph type="title"/>
          </p:nvPr>
        </p:nvSpPr>
        <p:spPr/>
        <p:txBody>
          <a:bodyPr/>
          <a:lstStyle/>
          <a:p>
            <a:r>
              <a:rPr lang="en-US" dirty="0"/>
              <a:t>Hitler Continues to Violate the Peace</a:t>
            </a:r>
          </a:p>
        </p:txBody>
      </p:sp>
      <p:sp>
        <p:nvSpPr>
          <p:cNvPr id="3" name="Content Placeholder 2">
            <a:extLst>
              <a:ext uri="{FF2B5EF4-FFF2-40B4-BE49-F238E27FC236}">
                <a16:creationId xmlns:a16="http://schemas.microsoft.com/office/drawing/2014/main" id="{44E3DB87-CA8F-499F-A371-07EB331C2A78}"/>
              </a:ext>
            </a:extLst>
          </p:cNvPr>
          <p:cNvSpPr>
            <a:spLocks noGrp="1"/>
          </p:cNvSpPr>
          <p:nvPr>
            <p:ph idx="1"/>
          </p:nvPr>
        </p:nvSpPr>
        <p:spPr>
          <a:xfrm>
            <a:off x="4389829" y="180109"/>
            <a:ext cx="7538935" cy="6470073"/>
          </a:xfrm>
        </p:spPr>
        <p:txBody>
          <a:bodyPr>
            <a:normAutofit fontScale="85000" lnSpcReduction="20000"/>
          </a:bodyPr>
          <a:lstStyle/>
          <a:p>
            <a:r>
              <a:rPr lang="en-US" sz="2400" u="sng" dirty="0"/>
              <a:t>November 1937</a:t>
            </a:r>
            <a:r>
              <a:rPr lang="en-US" sz="2400" dirty="0"/>
              <a:t> - Hitler announced plans for the Anschluss, unification of Germany &amp; Austria</a:t>
            </a:r>
          </a:p>
          <a:p>
            <a:pPr lvl="1"/>
            <a:r>
              <a:rPr lang="en-US" sz="2200" dirty="0"/>
              <a:t>move was prohibited by the Treaty of Versailles</a:t>
            </a:r>
          </a:p>
          <a:p>
            <a:r>
              <a:rPr lang="en-US" sz="2400" u="sng" dirty="0"/>
              <a:t>March 1938</a:t>
            </a:r>
            <a:r>
              <a:rPr lang="en-US" sz="2400" dirty="0"/>
              <a:t> - Hitler carried out the annexation of Austria with little resistance from other European nations</a:t>
            </a:r>
          </a:p>
          <a:p>
            <a:r>
              <a:rPr lang="en-US" sz="2400" dirty="0"/>
              <a:t>Next he turned to the German speaking region of Czechoslovakia called the Sudetenland</a:t>
            </a:r>
          </a:p>
          <a:p>
            <a:pPr lvl="1"/>
            <a:r>
              <a:rPr lang="en-US" sz="2200" dirty="0"/>
              <a:t>Hitler demanded that this land be turned over to Germany in September of 1938</a:t>
            </a:r>
          </a:p>
          <a:p>
            <a:pPr lvl="1"/>
            <a:r>
              <a:rPr lang="en-US" sz="2200" dirty="0"/>
              <a:t>German, French, British, &amp; Italian leaders met to discuss these demands in Munich</a:t>
            </a:r>
          </a:p>
          <a:p>
            <a:pPr lvl="1"/>
            <a:r>
              <a:rPr lang="en-US" sz="2200" dirty="0"/>
              <a:t>France and Britain agreed to the German annexation of the Sudetenland at the Munich Conference</a:t>
            </a:r>
          </a:p>
          <a:p>
            <a:r>
              <a:rPr lang="en-US" sz="2400" u="sng" dirty="0"/>
              <a:t>March 1939</a:t>
            </a:r>
            <a:r>
              <a:rPr lang="en-US" sz="2400" dirty="0"/>
              <a:t> - Hitler took all of Czechoslovakia</a:t>
            </a:r>
          </a:p>
          <a:p>
            <a:r>
              <a:rPr lang="en-US" sz="2400" dirty="0"/>
              <a:t>With this move it became increasing clear that appeasement would not prevent war; </a:t>
            </a:r>
          </a:p>
          <a:p>
            <a:r>
              <a:rPr lang="en-US" sz="2400" dirty="0"/>
              <a:t>Britain &amp; France pledged to declare war on Germany if Hitler threatened Poland</a:t>
            </a:r>
          </a:p>
        </p:txBody>
      </p:sp>
      <p:sp>
        <p:nvSpPr>
          <p:cNvPr id="4" name="Text Placeholder 3">
            <a:extLst>
              <a:ext uri="{FF2B5EF4-FFF2-40B4-BE49-F238E27FC236}">
                <a16:creationId xmlns:a16="http://schemas.microsoft.com/office/drawing/2014/main" id="{75EFD3F5-0DC1-445D-811A-954A0BA108D7}"/>
              </a:ext>
            </a:extLst>
          </p:cNvPr>
          <p:cNvSpPr>
            <a:spLocks noGrp="1"/>
          </p:cNvSpPr>
          <p:nvPr>
            <p:ph type="body" sz="half" idx="2"/>
          </p:nvPr>
        </p:nvSpPr>
        <p:spPr/>
        <p:txBody>
          <a:bodyPr>
            <a:normAutofit/>
          </a:bodyPr>
          <a:lstStyle/>
          <a:p>
            <a:r>
              <a:rPr lang="en-US" sz="2400" dirty="0"/>
              <a:t>Germany   </a:t>
            </a:r>
          </a:p>
        </p:txBody>
      </p:sp>
    </p:spTree>
    <p:extLst>
      <p:ext uri="{BB962C8B-B14F-4D97-AF65-F5344CB8AC3E}">
        <p14:creationId xmlns:p14="http://schemas.microsoft.com/office/powerpoint/2010/main" val="23899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D52D-BB33-4FFC-B2A9-435393815DA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74ED21A-F178-4CC4-88F3-685E189B5121}"/>
              </a:ext>
            </a:extLst>
          </p:cNvPr>
          <p:cNvSpPr>
            <a:spLocks noGrp="1"/>
          </p:cNvSpPr>
          <p:nvPr>
            <p:ph idx="1"/>
          </p:nvPr>
        </p:nvSpPr>
        <p:spPr/>
        <p:txBody>
          <a:bodyPr/>
          <a:lstStyle/>
          <a:p>
            <a:r>
              <a:rPr lang="en-US" sz="2400" dirty="0"/>
              <a:t>Students will be able to:</a:t>
            </a:r>
          </a:p>
          <a:p>
            <a:pPr lvl="1"/>
            <a:r>
              <a:rPr lang="en-US" sz="2000" dirty="0"/>
              <a:t>Explain how the political legacy of  World War I combined with regional &amp; global economic challenges like income inequality, inflation, &amp; unemployment to undermine public confidence in many governments.</a:t>
            </a:r>
          </a:p>
          <a:p>
            <a:pPr lvl="1"/>
            <a:r>
              <a:rPr lang="en-US" sz="2000" dirty="0"/>
              <a:t>Explain how the lack of confidence in government led to the rise of authoritarian and in some cases totalitarian regimes in Russia, Germany, Italy, Spain, &amp; Japan</a:t>
            </a:r>
          </a:p>
          <a:p>
            <a:pPr lvl="1"/>
            <a:r>
              <a:rPr lang="en-US" sz="2000" dirty="0"/>
              <a:t>explain how the rise of authoritarian &amp; totalitarian regimes led to World War II.</a:t>
            </a:r>
          </a:p>
        </p:txBody>
      </p:sp>
    </p:spTree>
    <p:extLst>
      <p:ext uri="{BB962C8B-B14F-4D97-AF65-F5344CB8AC3E}">
        <p14:creationId xmlns:p14="http://schemas.microsoft.com/office/powerpoint/2010/main" val="92246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p:txBody>
          <a:bodyPr>
            <a:normAutofit fontScale="90000"/>
          </a:bodyPr>
          <a:lstStyle/>
          <a:p>
            <a:r>
              <a:rPr lang="en-US" dirty="0"/>
              <a:t>Totalitarian Regimes of Russia, Italy, &amp; Germany</a:t>
            </a:r>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4667250" y="803186"/>
            <a:ext cx="7372349" cy="5616664"/>
          </a:xfrm>
        </p:spPr>
        <p:txBody>
          <a:bodyPr/>
          <a:lstStyle/>
          <a:p>
            <a:r>
              <a:rPr lang="en-US" sz="2400" dirty="0"/>
              <a:t>The totalitarian regimes of the Soviet Union, Germany, &amp; Italy utilized three tools to exert control over both the state &amp; the people</a:t>
            </a:r>
          </a:p>
          <a:p>
            <a:pPr lvl="1"/>
            <a:r>
              <a:rPr lang="en-US" sz="2200" dirty="0"/>
              <a:t>Extensive police networks that operated both publicly &amp; in secret</a:t>
            </a:r>
          </a:p>
          <a:p>
            <a:pPr lvl="1"/>
            <a:r>
              <a:rPr lang="en-US" sz="2200" dirty="0"/>
              <a:t>State run propaganda networks that controlled the flow of information &amp; built powerful cults of personality around the leader </a:t>
            </a:r>
          </a:p>
          <a:p>
            <a:pPr lvl="1"/>
            <a:r>
              <a:rPr lang="en-US" sz="2200" dirty="0"/>
              <a:t>Complex legislation that legalized the dictatorial rule of the head of state &amp; limited the civil liberties of the rest of the population</a:t>
            </a:r>
          </a:p>
        </p:txBody>
      </p:sp>
    </p:spTree>
    <p:extLst>
      <p:ext uri="{BB962C8B-B14F-4D97-AF65-F5344CB8AC3E}">
        <p14:creationId xmlns:p14="http://schemas.microsoft.com/office/powerpoint/2010/main" val="412816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807720" y="2349925"/>
            <a:ext cx="2441894" cy="2456442"/>
          </a:xfrm>
        </p:spPr>
        <p:txBody>
          <a:bodyPr>
            <a:normAutofit/>
          </a:bodyPr>
          <a:lstStyle/>
          <a:p>
            <a:pPr algn="l"/>
            <a:r>
              <a:rPr lang="en-US" sz="3200" dirty="0"/>
              <a:t>Totalitarian</a:t>
            </a:r>
            <a:br>
              <a:rPr lang="en-US" sz="3200" dirty="0"/>
            </a:br>
            <a:r>
              <a:rPr lang="en-US" sz="3200" dirty="0"/>
              <a:t>Police Networks</a:t>
            </a:r>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4846319" y="1111249"/>
            <a:ext cx="6554001" cy="4635503"/>
          </a:xfrm>
        </p:spPr>
        <p:txBody>
          <a:bodyPr>
            <a:normAutofit/>
          </a:bodyPr>
          <a:lstStyle/>
          <a:p>
            <a:r>
              <a:rPr lang="en-US" sz="2400" dirty="0"/>
              <a:t>The NKVD in the Soviet Union (Stalin)</a:t>
            </a:r>
          </a:p>
          <a:p>
            <a:r>
              <a:rPr lang="en-US" sz="2400" dirty="0"/>
              <a:t>Gestapo and SS in Germany (Hitler) </a:t>
            </a:r>
          </a:p>
          <a:p>
            <a:r>
              <a:rPr lang="en-US" sz="2400" dirty="0"/>
              <a:t>OVRA in Italy (Mussolini) </a:t>
            </a:r>
          </a:p>
          <a:p>
            <a:pPr lvl="1"/>
            <a:r>
              <a:rPr lang="en-US" sz="2000" dirty="0"/>
              <a:t>served as the eyes and ears of the leader within each country</a:t>
            </a:r>
          </a:p>
          <a:p>
            <a:pPr lvl="1"/>
            <a:r>
              <a:rPr lang="en-US" sz="2000" dirty="0"/>
              <a:t>had the authority to use covert methods to monitor the civilian population. </a:t>
            </a:r>
          </a:p>
        </p:txBody>
      </p:sp>
    </p:spTree>
    <p:extLst>
      <p:ext uri="{BB962C8B-B14F-4D97-AF65-F5344CB8AC3E}">
        <p14:creationId xmlns:p14="http://schemas.microsoft.com/office/powerpoint/2010/main" val="1831858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Totalitarian Police Networks </a:t>
            </a:r>
          </a:p>
        </p:txBody>
      </p:sp>
      <p:sp>
        <p:nvSpPr>
          <p:cNvPr id="3" name="Content Placeholder 2"/>
          <p:cNvSpPr>
            <a:spLocks noGrp="1"/>
          </p:cNvSpPr>
          <p:nvPr>
            <p:ph idx="1"/>
          </p:nvPr>
        </p:nvSpPr>
        <p:spPr>
          <a:xfrm>
            <a:off x="5118447" y="803185"/>
            <a:ext cx="6719767" cy="5744571"/>
          </a:xfrm>
        </p:spPr>
        <p:txBody>
          <a:bodyPr>
            <a:normAutofit/>
          </a:bodyPr>
          <a:lstStyle/>
          <a:p>
            <a:r>
              <a:rPr lang="en-US" sz="2400" dirty="0"/>
              <a:t>Police networks benefited from judicial systems that allowed for swift punishments that included death, prison, forced labor, &amp; exile</a:t>
            </a:r>
          </a:p>
          <a:p>
            <a:r>
              <a:rPr lang="en-US" sz="2400" dirty="0"/>
              <a:t>All 3 used internment camps to house political dissidents</a:t>
            </a:r>
          </a:p>
          <a:p>
            <a:pPr lvl="1"/>
            <a:r>
              <a:rPr lang="en-US" sz="2000" dirty="0"/>
              <a:t>Germany &amp; the Soviet Union interned dissidents at levels unprecedented in human history</a:t>
            </a:r>
          </a:p>
          <a:p>
            <a:pPr lvl="1"/>
            <a:r>
              <a:rPr lang="en-US" sz="2000" dirty="0"/>
              <a:t>German concentration camps &amp; Soviet gulags housed millions of German &amp; Soviet citizens who challenged or were simply accused of challenging the authority of the regime</a:t>
            </a:r>
          </a:p>
        </p:txBody>
      </p:sp>
    </p:spTree>
    <p:extLst>
      <p:ext uri="{BB962C8B-B14F-4D97-AF65-F5344CB8AC3E}">
        <p14:creationId xmlns:p14="http://schemas.microsoft.com/office/powerpoint/2010/main" val="153982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279" y="518432"/>
            <a:ext cx="4762500" cy="428625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stretch>
            <a:fillRect/>
          </a:stretch>
        </p:blipFill>
        <p:spPr>
          <a:xfrm>
            <a:off x="5923869" y="518432"/>
            <a:ext cx="5342845" cy="352221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stretch>
            <a:fillRect/>
          </a:stretch>
        </p:blipFill>
        <p:spPr>
          <a:xfrm>
            <a:off x="6430737" y="3161619"/>
            <a:ext cx="5455298" cy="358003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stretch>
            <a:fillRect/>
          </a:stretch>
        </p:blipFill>
        <p:spPr>
          <a:xfrm>
            <a:off x="938553" y="3617231"/>
            <a:ext cx="5238750" cy="29448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4750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2839E-04F7-4F26-8568-4B06350315FF}"/>
              </a:ext>
            </a:extLst>
          </p:cNvPr>
          <p:cNvSpPr>
            <a:spLocks noGrp="1"/>
          </p:cNvSpPr>
          <p:nvPr>
            <p:ph type="title"/>
          </p:nvPr>
        </p:nvSpPr>
        <p:spPr>
          <a:xfrm>
            <a:off x="2740066" y="335356"/>
            <a:ext cx="6230857" cy="1230570"/>
          </a:xfrm>
        </p:spPr>
        <p:txBody>
          <a:bodyPr anchor="t">
            <a:normAutofit/>
          </a:bodyPr>
          <a:lstStyle/>
          <a:p>
            <a:r>
              <a:rPr lang="en-US" sz="3600" dirty="0">
                <a:solidFill>
                  <a:schemeClr val="accent1"/>
                </a:solidFill>
              </a:rPr>
              <a:t>Propaganda Machines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00D1DAF-F4BE-4027-8BF8-D95C84F6740E}"/>
              </a:ext>
            </a:extLst>
          </p:cNvPr>
          <p:cNvSpPr>
            <a:spLocks noGrp="1"/>
          </p:cNvSpPr>
          <p:nvPr>
            <p:ph idx="1"/>
          </p:nvPr>
        </p:nvSpPr>
        <p:spPr>
          <a:xfrm>
            <a:off x="2379278" y="1448656"/>
            <a:ext cx="9706359" cy="5071464"/>
          </a:xfrm>
        </p:spPr>
        <p:txBody>
          <a:bodyPr anchor="t">
            <a:normAutofit lnSpcReduction="10000"/>
          </a:bodyPr>
          <a:lstStyle/>
          <a:p>
            <a:pPr>
              <a:lnSpc>
                <a:spcPct val="110000"/>
              </a:lnSpc>
            </a:pPr>
            <a:r>
              <a:rPr lang="en-US" sz="2400" dirty="0"/>
              <a:t>State run propaganda networks like the Reich Ministry of Public Enlightenment and Propaganda in Nazi Germany controlled the flow of information to the population</a:t>
            </a:r>
            <a:r>
              <a:rPr lang="en-US" sz="1600" dirty="0"/>
              <a:t>.</a:t>
            </a:r>
          </a:p>
          <a:p>
            <a:pPr>
              <a:lnSpc>
                <a:spcPct val="110000"/>
              </a:lnSpc>
            </a:pPr>
            <a:r>
              <a:rPr lang="en-US" sz="2400" dirty="0"/>
              <a:t>Soviet, German, and Italian propaganda departments censored foreign and domestic media, eliminating anything deemed unfit or dangerous to the regime</a:t>
            </a:r>
            <a:endParaRPr lang="en-US" sz="1600" dirty="0"/>
          </a:p>
          <a:p>
            <a:pPr>
              <a:lnSpc>
                <a:spcPct val="110000"/>
              </a:lnSpc>
            </a:pPr>
            <a:r>
              <a:rPr lang="en-US" sz="2400" dirty="0"/>
              <a:t>State agencies in all three countries produced print, audio, and film media designed to indoctrinate the population and glorify the leader</a:t>
            </a:r>
          </a:p>
          <a:p>
            <a:pPr lvl="1">
              <a:lnSpc>
                <a:spcPct val="110000"/>
              </a:lnSpc>
            </a:pPr>
            <a:r>
              <a:rPr lang="en-US" sz="2000" dirty="0"/>
              <a:t>In the Soviet Union, the glorification of Stalin was so successful that inmates sentenced to years of forced labor in Siberian gulags often wrote letters to Stalin asking for help, falsely believing that their misfortune was the product of a mistake not the policies of the leader</a:t>
            </a:r>
          </a:p>
        </p:txBody>
      </p:sp>
    </p:spTree>
    <p:extLst>
      <p:ext uri="{BB962C8B-B14F-4D97-AF65-F5344CB8AC3E}">
        <p14:creationId xmlns:p14="http://schemas.microsoft.com/office/powerpoint/2010/main" val="356654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286" y="0"/>
            <a:ext cx="3760333" cy="433607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stretch>
            <a:fillRect/>
          </a:stretch>
        </p:blipFill>
        <p:spPr>
          <a:xfrm>
            <a:off x="3016567" y="3101067"/>
            <a:ext cx="3097899" cy="3626303"/>
          </a:xfrm>
          <a:prstGeom prst="rect">
            <a:avLst/>
          </a:prstGeom>
        </p:spPr>
      </p:pic>
      <p:pic>
        <p:nvPicPr>
          <p:cNvPr id="4" name="Picture 3"/>
          <p:cNvPicPr>
            <a:picLocks noChangeAspect="1"/>
          </p:cNvPicPr>
          <p:nvPr/>
        </p:nvPicPr>
        <p:blipFill>
          <a:blip r:embed="rId4"/>
          <a:stretch>
            <a:fillRect/>
          </a:stretch>
        </p:blipFill>
        <p:spPr>
          <a:xfrm>
            <a:off x="4981876" y="194584"/>
            <a:ext cx="4381694" cy="3282041"/>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stretch>
            <a:fillRect/>
          </a:stretch>
        </p:blipFill>
        <p:spPr>
          <a:xfrm>
            <a:off x="7172723" y="3306019"/>
            <a:ext cx="2537129" cy="3551981"/>
          </a:xfrm>
          <a:prstGeom prst="rect">
            <a:avLst/>
          </a:prstGeom>
        </p:spPr>
      </p:pic>
    </p:spTree>
    <p:extLst>
      <p:ext uri="{BB962C8B-B14F-4D97-AF65-F5344CB8AC3E}">
        <p14:creationId xmlns:p14="http://schemas.microsoft.com/office/powerpoint/2010/main" val="338876183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460</TotalTime>
  <Words>1262</Words>
  <Application>Microsoft Office PowerPoint</Application>
  <PresentationFormat>Widescreen</PresentationFormat>
  <Paragraphs>102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 Light</vt:lpstr>
      <vt:lpstr>Rockwell</vt:lpstr>
      <vt:lpstr>Wingdings</vt:lpstr>
      <vt:lpstr>Atlas</vt:lpstr>
      <vt:lpstr>World War II</vt:lpstr>
      <vt:lpstr>SSWH18 - Examine the major political &amp; economic factors that shaped world societies between World War I &amp; World War II</vt:lpstr>
      <vt:lpstr>Objectives</vt:lpstr>
      <vt:lpstr>Totalitarian Regimes of Russia, Italy, &amp; Germany</vt:lpstr>
      <vt:lpstr>Totalitarian Police Networks</vt:lpstr>
      <vt:lpstr>Totalitarian Police Networks </vt:lpstr>
      <vt:lpstr>PowerPoint Presentation</vt:lpstr>
      <vt:lpstr>Propaganda Machines</vt:lpstr>
      <vt:lpstr>PowerPoint Presentation</vt:lpstr>
      <vt:lpstr>Totalitarian Government Control</vt:lpstr>
      <vt:lpstr>Fascist Aggressions Set The Stage for World War II</vt:lpstr>
      <vt:lpstr>SSWH18 - Examine the major political and economic factors that shaped world societies between World War I and World War II</vt:lpstr>
      <vt:lpstr>The Build Up</vt:lpstr>
      <vt:lpstr>Invasion of Manchuria</vt:lpstr>
      <vt:lpstr>PowerPoint Presentation</vt:lpstr>
      <vt:lpstr>Invasion of Ethiopia </vt:lpstr>
      <vt:lpstr>PowerPoint Presentation</vt:lpstr>
      <vt:lpstr>Violation of the Treaty of Versailles</vt:lpstr>
      <vt:lpstr>PowerPoint Presentation</vt:lpstr>
      <vt:lpstr>Spanish Civil War </vt:lpstr>
      <vt:lpstr>PowerPoint Presentation</vt:lpstr>
      <vt:lpstr>Rape of Nanjing</vt:lpstr>
      <vt:lpstr>PowerPoint Presentation</vt:lpstr>
      <vt:lpstr>Hitler Continues to Violate the Peace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Mandrell Perryman</dc:creator>
  <cp:lastModifiedBy>Mandrell Perryman</cp:lastModifiedBy>
  <cp:revision>43</cp:revision>
  <dcterms:created xsi:type="dcterms:W3CDTF">2018-11-28T21:24:14Z</dcterms:created>
  <dcterms:modified xsi:type="dcterms:W3CDTF">2018-11-30T05:49:25Z</dcterms:modified>
</cp:coreProperties>
</file>