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 id="262" r:id="rId8"/>
    <p:sldId id="263" r:id="rId9"/>
    <p:sldId id="265" r:id="rId10"/>
    <p:sldId id="264" r:id="rId11"/>
    <p:sldId id="266" r:id="rId12"/>
    <p:sldId id="267" r:id="rId13"/>
    <p:sldId id="269" r:id="rId14"/>
    <p:sldId id="268" r:id="rId15"/>
    <p:sldId id="270" r:id="rId16"/>
    <p:sldId id="271" r:id="rId17"/>
    <p:sldId id="272" r:id="rId18"/>
    <p:sldId id="273" r:id="rId19"/>
    <p:sldId id="274" r:id="rId20"/>
    <p:sldId id="277" r:id="rId21"/>
    <p:sldId id="275" r:id="rId22"/>
    <p:sldId id="276" r:id="rId23"/>
    <p:sldId id="278" r:id="rId24"/>
    <p:sldId id="279" r:id="rId25"/>
    <p:sldId id="280" r:id="rId26"/>
    <p:sldId id="281" r:id="rId27"/>
    <p:sldId id="287" r:id="rId28"/>
    <p:sldId id="282" r:id="rId29"/>
    <p:sldId id="283" r:id="rId30"/>
    <p:sldId id="284" r:id="rId31"/>
    <p:sldId id="285" r:id="rId32"/>
    <p:sldId id="28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6" d="100"/>
          <a:sy n="66" d="100"/>
        </p:scale>
        <p:origin x="10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29C44-8DEE-4AE3-960B-8D7B1553EAF2}"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5D803930-9BDB-495C-8A7A-0101E6BF1CEB}">
      <dgm:prSet custT="1"/>
      <dgm:spPr/>
      <dgm:t>
        <a:bodyPr/>
        <a:lstStyle/>
        <a:p>
          <a:r>
            <a:rPr lang="en-US" sz="2400" dirty="0"/>
            <a:t>In Germany, Italy, &amp; Japan, </a:t>
          </a:r>
          <a:r>
            <a:rPr lang="en-US" sz="2400" dirty="0" err="1"/>
            <a:t>facist</a:t>
          </a:r>
          <a:r>
            <a:rPr lang="en-US" sz="2400" dirty="0"/>
            <a:t> regimes emerged out of democratic states after an economic crisis</a:t>
          </a:r>
        </a:p>
      </dgm:t>
    </dgm:pt>
    <dgm:pt modelId="{815BB900-25C5-41A4-B040-FA5C2E528EE9}" type="parTrans" cxnId="{8DAB5058-DE55-43BD-8470-77ABF8E4AD48}">
      <dgm:prSet/>
      <dgm:spPr/>
      <dgm:t>
        <a:bodyPr/>
        <a:lstStyle/>
        <a:p>
          <a:endParaRPr lang="en-US"/>
        </a:p>
      </dgm:t>
    </dgm:pt>
    <dgm:pt modelId="{AA0C3884-DB20-44B7-A216-3CBDD0C783B0}" type="sibTrans" cxnId="{8DAB5058-DE55-43BD-8470-77ABF8E4AD48}">
      <dgm:prSet/>
      <dgm:spPr/>
      <dgm:t>
        <a:bodyPr/>
        <a:lstStyle/>
        <a:p>
          <a:endParaRPr lang="en-US"/>
        </a:p>
      </dgm:t>
    </dgm:pt>
    <dgm:pt modelId="{520F81DE-06D8-4DE7-8467-C27347D953B0}">
      <dgm:prSet custT="1"/>
      <dgm:spPr/>
      <dgm:t>
        <a:bodyPr/>
        <a:lstStyle/>
        <a:p>
          <a:r>
            <a:rPr lang="en-US" sz="2400" dirty="0"/>
            <a:t>Perceived national humiliations resulting from the peace negotiations after World War I made these economic crisis worse</a:t>
          </a:r>
        </a:p>
      </dgm:t>
    </dgm:pt>
    <dgm:pt modelId="{AC877D55-3E61-43D7-8316-F613E74A964F}" type="parTrans" cxnId="{28513E29-BD85-4E4A-A433-749D6F720650}">
      <dgm:prSet/>
      <dgm:spPr/>
      <dgm:t>
        <a:bodyPr/>
        <a:lstStyle/>
        <a:p>
          <a:endParaRPr lang="en-US"/>
        </a:p>
      </dgm:t>
    </dgm:pt>
    <dgm:pt modelId="{15B0D9BE-DF11-42CB-AC2D-37F99D3D0F8E}" type="sibTrans" cxnId="{28513E29-BD85-4E4A-A433-749D6F720650}">
      <dgm:prSet/>
      <dgm:spPr/>
      <dgm:t>
        <a:bodyPr/>
        <a:lstStyle/>
        <a:p>
          <a:endParaRPr lang="en-US"/>
        </a:p>
      </dgm:t>
    </dgm:pt>
    <dgm:pt modelId="{136A28F0-086F-4692-9BAE-B3534F4B363D}">
      <dgm:prSet custT="1"/>
      <dgm:spPr/>
      <dgm:t>
        <a:bodyPr/>
        <a:lstStyle/>
        <a:p>
          <a:r>
            <a:rPr lang="en-US" sz="1800" dirty="0"/>
            <a:t>Germany’s treatment in Treaty of Versailles angered Germans</a:t>
          </a:r>
        </a:p>
      </dgm:t>
    </dgm:pt>
    <dgm:pt modelId="{70961666-59AC-4611-82EC-3CCED7A1C5AA}" type="parTrans" cxnId="{F33105AD-E1B6-4A41-88B2-D436E0628FF5}">
      <dgm:prSet/>
      <dgm:spPr/>
      <dgm:t>
        <a:bodyPr/>
        <a:lstStyle/>
        <a:p>
          <a:endParaRPr lang="en-US"/>
        </a:p>
      </dgm:t>
    </dgm:pt>
    <dgm:pt modelId="{850EB2F6-F677-475E-855E-9C2D51F826D4}" type="sibTrans" cxnId="{F33105AD-E1B6-4A41-88B2-D436E0628FF5}">
      <dgm:prSet/>
      <dgm:spPr/>
      <dgm:t>
        <a:bodyPr/>
        <a:lstStyle/>
        <a:p>
          <a:endParaRPr lang="en-US"/>
        </a:p>
      </dgm:t>
    </dgm:pt>
    <dgm:pt modelId="{FCF6AAE1-20CC-47F0-9D60-DD017B2C15D2}">
      <dgm:prSet custT="1"/>
      <dgm:spPr/>
      <dgm:t>
        <a:bodyPr/>
        <a:lstStyle/>
        <a:p>
          <a:r>
            <a:rPr lang="en-US" sz="1800" dirty="0"/>
            <a:t>Italy’s inability to obtain additional land angered Italians </a:t>
          </a:r>
        </a:p>
      </dgm:t>
    </dgm:pt>
    <dgm:pt modelId="{17137B45-8962-437A-93C0-E5936AA120BB}" type="parTrans" cxnId="{6163D889-8D19-4412-9AA6-3D15C6DB973F}">
      <dgm:prSet/>
      <dgm:spPr/>
      <dgm:t>
        <a:bodyPr/>
        <a:lstStyle/>
        <a:p>
          <a:endParaRPr lang="en-US"/>
        </a:p>
      </dgm:t>
    </dgm:pt>
    <dgm:pt modelId="{5D1066B2-B499-4182-800E-9713CD092B46}" type="sibTrans" cxnId="{6163D889-8D19-4412-9AA6-3D15C6DB973F}">
      <dgm:prSet/>
      <dgm:spPr/>
      <dgm:t>
        <a:bodyPr/>
        <a:lstStyle/>
        <a:p>
          <a:endParaRPr lang="en-US"/>
        </a:p>
      </dgm:t>
    </dgm:pt>
    <dgm:pt modelId="{EFBBD7B1-32F7-4CB6-A5C4-4AE4B7EB5500}">
      <dgm:prSet custT="1"/>
      <dgm:spPr/>
      <dgm:t>
        <a:bodyPr/>
        <a:lstStyle/>
        <a:p>
          <a:r>
            <a:rPr lang="en-US" sz="2400" dirty="0"/>
            <a:t>Inability of the democratic governments of Italy, Germany and Japan to solve the economic crisis and the blame that the German and Italian governments received for post war humiliation ultimately led to their downfall</a:t>
          </a:r>
        </a:p>
      </dgm:t>
    </dgm:pt>
    <dgm:pt modelId="{0B0E91FA-4250-4939-9057-10CE5545CA2F}" type="parTrans" cxnId="{D84BE0B2-0FE5-4337-A245-2963E6FF4394}">
      <dgm:prSet/>
      <dgm:spPr/>
      <dgm:t>
        <a:bodyPr/>
        <a:lstStyle/>
        <a:p>
          <a:endParaRPr lang="en-US"/>
        </a:p>
      </dgm:t>
    </dgm:pt>
    <dgm:pt modelId="{1EF79C5A-A495-4775-B5CD-EA8C82185677}" type="sibTrans" cxnId="{D84BE0B2-0FE5-4337-A245-2963E6FF4394}">
      <dgm:prSet/>
      <dgm:spPr/>
      <dgm:t>
        <a:bodyPr/>
        <a:lstStyle/>
        <a:p>
          <a:endParaRPr lang="en-US"/>
        </a:p>
      </dgm:t>
    </dgm:pt>
    <dgm:pt modelId="{91174690-3696-4B21-9268-4556FCA6C4E9}" type="pres">
      <dgm:prSet presAssocID="{A6D29C44-8DEE-4AE3-960B-8D7B1553EAF2}" presName="Name0" presStyleCnt="0">
        <dgm:presLayoutVars>
          <dgm:dir/>
          <dgm:animLvl val="lvl"/>
          <dgm:resizeHandles val="exact"/>
        </dgm:presLayoutVars>
      </dgm:prSet>
      <dgm:spPr/>
    </dgm:pt>
    <dgm:pt modelId="{89194F94-7EED-4A90-838D-E5CB220F0E21}" type="pres">
      <dgm:prSet presAssocID="{EFBBD7B1-32F7-4CB6-A5C4-4AE4B7EB5500}" presName="boxAndChildren" presStyleCnt="0"/>
      <dgm:spPr/>
    </dgm:pt>
    <dgm:pt modelId="{81E5EE0A-32EB-43C7-B107-FEC80D4D9E24}" type="pres">
      <dgm:prSet presAssocID="{EFBBD7B1-32F7-4CB6-A5C4-4AE4B7EB5500}" presName="parentTextBox" presStyleLbl="node1" presStyleIdx="0" presStyleCnt="3" custScaleY="184670"/>
      <dgm:spPr/>
    </dgm:pt>
    <dgm:pt modelId="{51AB8046-1CDA-4DA5-9543-478F1EBF54C6}" type="pres">
      <dgm:prSet presAssocID="{15B0D9BE-DF11-42CB-AC2D-37F99D3D0F8E}" presName="sp" presStyleCnt="0"/>
      <dgm:spPr/>
    </dgm:pt>
    <dgm:pt modelId="{52EEEFEB-7AEE-4BF1-93BA-712CA5D2AE7C}" type="pres">
      <dgm:prSet presAssocID="{520F81DE-06D8-4DE7-8467-C27347D953B0}" presName="arrowAndChildren" presStyleCnt="0"/>
      <dgm:spPr/>
    </dgm:pt>
    <dgm:pt modelId="{65D1D5CA-B082-4CCE-9A0A-AE3C05AB16E8}" type="pres">
      <dgm:prSet presAssocID="{520F81DE-06D8-4DE7-8467-C27347D953B0}" presName="parentTextArrow" presStyleLbl="node1" presStyleIdx="0" presStyleCnt="3"/>
      <dgm:spPr/>
    </dgm:pt>
    <dgm:pt modelId="{EC66A243-5E34-4965-9F73-E8180A58CA33}" type="pres">
      <dgm:prSet presAssocID="{520F81DE-06D8-4DE7-8467-C27347D953B0}" presName="arrow" presStyleLbl="node1" presStyleIdx="1" presStyleCnt="3" custScaleY="176320"/>
      <dgm:spPr/>
    </dgm:pt>
    <dgm:pt modelId="{82D1ACAF-AD1A-4D6C-8D52-2A0F544715ED}" type="pres">
      <dgm:prSet presAssocID="{520F81DE-06D8-4DE7-8467-C27347D953B0}" presName="descendantArrow" presStyleCnt="0"/>
      <dgm:spPr/>
    </dgm:pt>
    <dgm:pt modelId="{45A40AC9-0834-4DCE-9271-7C23A425AFBA}" type="pres">
      <dgm:prSet presAssocID="{136A28F0-086F-4692-9BAE-B3534F4B363D}" presName="childTextArrow" presStyleLbl="fgAccFollowNode1" presStyleIdx="0" presStyleCnt="2">
        <dgm:presLayoutVars>
          <dgm:bulletEnabled val="1"/>
        </dgm:presLayoutVars>
      </dgm:prSet>
      <dgm:spPr/>
    </dgm:pt>
    <dgm:pt modelId="{7ACC20D6-999D-484C-8B3F-9A13E0403728}" type="pres">
      <dgm:prSet presAssocID="{FCF6AAE1-20CC-47F0-9D60-DD017B2C15D2}" presName="childTextArrow" presStyleLbl="fgAccFollowNode1" presStyleIdx="1" presStyleCnt="2">
        <dgm:presLayoutVars>
          <dgm:bulletEnabled val="1"/>
        </dgm:presLayoutVars>
      </dgm:prSet>
      <dgm:spPr/>
    </dgm:pt>
    <dgm:pt modelId="{1CB1392F-7B56-457D-9B4A-DF89AAE674C9}" type="pres">
      <dgm:prSet presAssocID="{AA0C3884-DB20-44B7-A216-3CBDD0C783B0}" presName="sp" presStyleCnt="0"/>
      <dgm:spPr/>
    </dgm:pt>
    <dgm:pt modelId="{D72DBF92-6476-45FD-BC1E-FEF0A4C36199}" type="pres">
      <dgm:prSet presAssocID="{5D803930-9BDB-495C-8A7A-0101E6BF1CEB}" presName="arrowAndChildren" presStyleCnt="0"/>
      <dgm:spPr/>
    </dgm:pt>
    <dgm:pt modelId="{5431D673-705D-410F-ABD4-EB846B3E3E92}" type="pres">
      <dgm:prSet presAssocID="{5D803930-9BDB-495C-8A7A-0101E6BF1CEB}" presName="parentTextArrow" presStyleLbl="node1" presStyleIdx="2" presStyleCnt="3"/>
      <dgm:spPr/>
    </dgm:pt>
  </dgm:ptLst>
  <dgm:cxnLst>
    <dgm:cxn modelId="{B1786801-F5BA-4DB9-9C5B-894B2009674F}" type="presOf" srcId="{520F81DE-06D8-4DE7-8467-C27347D953B0}" destId="{EC66A243-5E34-4965-9F73-E8180A58CA33}" srcOrd="1" destOrd="0" presId="urn:microsoft.com/office/officeart/2005/8/layout/process4"/>
    <dgm:cxn modelId="{A9B31702-9ACC-4599-9953-ECD639E00B80}" type="presOf" srcId="{FCF6AAE1-20CC-47F0-9D60-DD017B2C15D2}" destId="{7ACC20D6-999D-484C-8B3F-9A13E0403728}" srcOrd="0" destOrd="0" presId="urn:microsoft.com/office/officeart/2005/8/layout/process4"/>
    <dgm:cxn modelId="{28513E29-BD85-4E4A-A433-749D6F720650}" srcId="{A6D29C44-8DEE-4AE3-960B-8D7B1553EAF2}" destId="{520F81DE-06D8-4DE7-8467-C27347D953B0}" srcOrd="1" destOrd="0" parTransId="{AC877D55-3E61-43D7-8316-F613E74A964F}" sibTransId="{15B0D9BE-DF11-42CB-AC2D-37F99D3D0F8E}"/>
    <dgm:cxn modelId="{D5CA5E2A-C968-4245-86A0-1BCA6345BCD5}" type="presOf" srcId="{EFBBD7B1-32F7-4CB6-A5C4-4AE4B7EB5500}" destId="{81E5EE0A-32EB-43C7-B107-FEC80D4D9E24}" srcOrd="0" destOrd="0" presId="urn:microsoft.com/office/officeart/2005/8/layout/process4"/>
    <dgm:cxn modelId="{F5C8612B-9516-4459-814D-9BC3A1BB63FA}" type="presOf" srcId="{5D803930-9BDB-495C-8A7A-0101E6BF1CEB}" destId="{5431D673-705D-410F-ABD4-EB846B3E3E92}" srcOrd="0" destOrd="0" presId="urn:microsoft.com/office/officeart/2005/8/layout/process4"/>
    <dgm:cxn modelId="{8DAB5058-DE55-43BD-8470-77ABF8E4AD48}" srcId="{A6D29C44-8DEE-4AE3-960B-8D7B1553EAF2}" destId="{5D803930-9BDB-495C-8A7A-0101E6BF1CEB}" srcOrd="0" destOrd="0" parTransId="{815BB900-25C5-41A4-B040-FA5C2E528EE9}" sibTransId="{AA0C3884-DB20-44B7-A216-3CBDD0C783B0}"/>
    <dgm:cxn modelId="{C3283779-91F4-4302-9B1E-778FCFB6F7CD}" type="presOf" srcId="{520F81DE-06D8-4DE7-8467-C27347D953B0}" destId="{65D1D5CA-B082-4CCE-9A0A-AE3C05AB16E8}" srcOrd="0" destOrd="0" presId="urn:microsoft.com/office/officeart/2005/8/layout/process4"/>
    <dgm:cxn modelId="{6163D889-8D19-4412-9AA6-3D15C6DB973F}" srcId="{520F81DE-06D8-4DE7-8467-C27347D953B0}" destId="{FCF6AAE1-20CC-47F0-9D60-DD017B2C15D2}" srcOrd="1" destOrd="0" parTransId="{17137B45-8962-437A-93C0-E5936AA120BB}" sibTransId="{5D1066B2-B499-4182-800E-9713CD092B46}"/>
    <dgm:cxn modelId="{F33105AD-E1B6-4A41-88B2-D436E0628FF5}" srcId="{520F81DE-06D8-4DE7-8467-C27347D953B0}" destId="{136A28F0-086F-4692-9BAE-B3534F4B363D}" srcOrd="0" destOrd="0" parTransId="{70961666-59AC-4611-82EC-3CCED7A1C5AA}" sibTransId="{850EB2F6-F677-475E-855E-9C2D51F826D4}"/>
    <dgm:cxn modelId="{D84BE0B2-0FE5-4337-A245-2963E6FF4394}" srcId="{A6D29C44-8DEE-4AE3-960B-8D7B1553EAF2}" destId="{EFBBD7B1-32F7-4CB6-A5C4-4AE4B7EB5500}" srcOrd="2" destOrd="0" parTransId="{0B0E91FA-4250-4939-9057-10CE5545CA2F}" sibTransId="{1EF79C5A-A495-4775-B5CD-EA8C82185677}"/>
    <dgm:cxn modelId="{88D54EB8-2EAE-4266-BAC5-AF585F8610E9}" type="presOf" srcId="{136A28F0-086F-4692-9BAE-B3534F4B363D}" destId="{45A40AC9-0834-4DCE-9271-7C23A425AFBA}" srcOrd="0" destOrd="0" presId="urn:microsoft.com/office/officeart/2005/8/layout/process4"/>
    <dgm:cxn modelId="{245872C8-00CC-4DE2-A8A3-839970718287}" type="presOf" srcId="{A6D29C44-8DEE-4AE3-960B-8D7B1553EAF2}" destId="{91174690-3696-4B21-9268-4556FCA6C4E9}" srcOrd="0" destOrd="0" presId="urn:microsoft.com/office/officeart/2005/8/layout/process4"/>
    <dgm:cxn modelId="{0C649C49-056E-4A08-953B-00A5C55382B8}" type="presParOf" srcId="{91174690-3696-4B21-9268-4556FCA6C4E9}" destId="{89194F94-7EED-4A90-838D-E5CB220F0E21}" srcOrd="0" destOrd="0" presId="urn:microsoft.com/office/officeart/2005/8/layout/process4"/>
    <dgm:cxn modelId="{621DD9EF-5990-47E9-9F6C-FC2DC1556C05}" type="presParOf" srcId="{89194F94-7EED-4A90-838D-E5CB220F0E21}" destId="{81E5EE0A-32EB-43C7-B107-FEC80D4D9E24}" srcOrd="0" destOrd="0" presId="urn:microsoft.com/office/officeart/2005/8/layout/process4"/>
    <dgm:cxn modelId="{6F3A9809-8EA6-4B61-823F-0DB778270BB7}" type="presParOf" srcId="{91174690-3696-4B21-9268-4556FCA6C4E9}" destId="{51AB8046-1CDA-4DA5-9543-478F1EBF54C6}" srcOrd="1" destOrd="0" presId="urn:microsoft.com/office/officeart/2005/8/layout/process4"/>
    <dgm:cxn modelId="{57BC4815-82E9-4FD9-9666-7FFF09323E36}" type="presParOf" srcId="{91174690-3696-4B21-9268-4556FCA6C4E9}" destId="{52EEEFEB-7AEE-4BF1-93BA-712CA5D2AE7C}" srcOrd="2" destOrd="0" presId="urn:microsoft.com/office/officeart/2005/8/layout/process4"/>
    <dgm:cxn modelId="{E534068E-F2D9-4377-95EE-F67343BB8E15}" type="presParOf" srcId="{52EEEFEB-7AEE-4BF1-93BA-712CA5D2AE7C}" destId="{65D1D5CA-B082-4CCE-9A0A-AE3C05AB16E8}" srcOrd="0" destOrd="0" presId="urn:microsoft.com/office/officeart/2005/8/layout/process4"/>
    <dgm:cxn modelId="{F403231C-9915-4054-9F6D-B3002AB219C4}" type="presParOf" srcId="{52EEEFEB-7AEE-4BF1-93BA-712CA5D2AE7C}" destId="{EC66A243-5E34-4965-9F73-E8180A58CA33}" srcOrd="1" destOrd="0" presId="urn:microsoft.com/office/officeart/2005/8/layout/process4"/>
    <dgm:cxn modelId="{76C31C99-88D2-4D23-842C-72B7A837CFFF}" type="presParOf" srcId="{52EEEFEB-7AEE-4BF1-93BA-712CA5D2AE7C}" destId="{82D1ACAF-AD1A-4D6C-8D52-2A0F544715ED}" srcOrd="2" destOrd="0" presId="urn:microsoft.com/office/officeart/2005/8/layout/process4"/>
    <dgm:cxn modelId="{888F4AEC-0C47-443F-B40A-FC6266E1DCE7}" type="presParOf" srcId="{82D1ACAF-AD1A-4D6C-8D52-2A0F544715ED}" destId="{45A40AC9-0834-4DCE-9271-7C23A425AFBA}" srcOrd="0" destOrd="0" presId="urn:microsoft.com/office/officeart/2005/8/layout/process4"/>
    <dgm:cxn modelId="{0E1C58B3-F958-447A-BD85-8AED569B3697}" type="presParOf" srcId="{82D1ACAF-AD1A-4D6C-8D52-2A0F544715ED}" destId="{7ACC20D6-999D-484C-8B3F-9A13E0403728}" srcOrd="1" destOrd="0" presId="urn:microsoft.com/office/officeart/2005/8/layout/process4"/>
    <dgm:cxn modelId="{9DB21EB2-B10A-4C2A-9171-EC76720F4692}" type="presParOf" srcId="{91174690-3696-4B21-9268-4556FCA6C4E9}" destId="{1CB1392F-7B56-457D-9B4A-DF89AAE674C9}" srcOrd="3" destOrd="0" presId="urn:microsoft.com/office/officeart/2005/8/layout/process4"/>
    <dgm:cxn modelId="{53229FD4-34E4-4857-96F6-FA17449CE7C6}" type="presParOf" srcId="{91174690-3696-4B21-9268-4556FCA6C4E9}" destId="{D72DBF92-6476-45FD-BC1E-FEF0A4C36199}" srcOrd="4" destOrd="0" presId="urn:microsoft.com/office/officeart/2005/8/layout/process4"/>
    <dgm:cxn modelId="{55E7B7AB-2D2D-4D80-8B9E-D9BD818C3CAD}" type="presParOf" srcId="{D72DBF92-6476-45FD-BC1E-FEF0A4C36199}" destId="{5431D673-705D-410F-ABD4-EB846B3E3E9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5EE0A-32EB-43C7-B107-FEC80D4D9E24}">
      <dsp:nvSpPr>
        <dsp:cNvPr id="0" name=""/>
        <dsp:cNvSpPr/>
      </dsp:nvSpPr>
      <dsp:spPr>
        <a:xfrm>
          <a:off x="0" y="4172542"/>
          <a:ext cx="7703126" cy="182566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Inability of the democratic governments of Italy, Germany and Japan to solve the economic crisis and the blame that the German and Italian governments received for post war humiliation ultimately led to their downfall</a:t>
          </a:r>
        </a:p>
      </dsp:txBody>
      <dsp:txXfrm>
        <a:off x="0" y="4172542"/>
        <a:ext cx="7703126" cy="1825661"/>
      </dsp:txXfrm>
    </dsp:sp>
    <dsp:sp modelId="{EC66A243-5E34-4965-9F73-E8180A58CA33}">
      <dsp:nvSpPr>
        <dsp:cNvPr id="0" name=""/>
        <dsp:cNvSpPr/>
      </dsp:nvSpPr>
      <dsp:spPr>
        <a:xfrm rot="10800000">
          <a:off x="0" y="1506463"/>
          <a:ext cx="7703126" cy="2680907"/>
        </a:xfrm>
        <a:prstGeom prst="upArrowCallout">
          <a:avLst/>
        </a:prstGeom>
        <a:solidFill>
          <a:schemeClr val="accent2">
            <a:hueOff val="1264967"/>
            <a:satOff val="-23931"/>
            <a:lumOff val="-16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Perceived national humiliations resulting from the peace negotiations after World War I made these economic crisis worse</a:t>
          </a:r>
        </a:p>
      </dsp:txBody>
      <dsp:txXfrm rot="-10800000">
        <a:off x="0" y="1506463"/>
        <a:ext cx="7703126" cy="940998"/>
      </dsp:txXfrm>
    </dsp:sp>
    <dsp:sp modelId="{45A40AC9-0834-4DCE-9271-7C23A425AFBA}">
      <dsp:nvSpPr>
        <dsp:cNvPr id="0" name=""/>
        <dsp:cNvSpPr/>
      </dsp:nvSpPr>
      <dsp:spPr>
        <a:xfrm>
          <a:off x="0" y="2620366"/>
          <a:ext cx="3851563" cy="45462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Germany’s treatment in Treaty of Versailles angered Germans</a:t>
          </a:r>
        </a:p>
      </dsp:txBody>
      <dsp:txXfrm>
        <a:off x="0" y="2620366"/>
        <a:ext cx="3851563" cy="454623"/>
      </dsp:txXfrm>
    </dsp:sp>
    <dsp:sp modelId="{7ACC20D6-999D-484C-8B3F-9A13E0403728}">
      <dsp:nvSpPr>
        <dsp:cNvPr id="0" name=""/>
        <dsp:cNvSpPr/>
      </dsp:nvSpPr>
      <dsp:spPr>
        <a:xfrm>
          <a:off x="3851563" y="2620366"/>
          <a:ext cx="3851563" cy="454623"/>
        </a:xfrm>
        <a:prstGeom prst="rect">
          <a:avLst/>
        </a:prstGeom>
        <a:solidFill>
          <a:schemeClr val="accent2">
            <a:tint val="40000"/>
            <a:alpha val="90000"/>
            <a:hueOff val="3524137"/>
            <a:satOff val="-59496"/>
            <a:lumOff val="-3708"/>
            <a:alphaOff val="0"/>
          </a:schemeClr>
        </a:solidFill>
        <a:ln w="15875" cap="flat" cmpd="sng" algn="ctr">
          <a:solidFill>
            <a:schemeClr val="accent2">
              <a:tint val="40000"/>
              <a:alpha val="90000"/>
              <a:hueOff val="3524137"/>
              <a:satOff val="-59496"/>
              <a:lumOff val="-37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Italy’s inability to obtain additional land angered Italians </a:t>
          </a:r>
        </a:p>
      </dsp:txBody>
      <dsp:txXfrm>
        <a:off x="3851563" y="2620366"/>
        <a:ext cx="3851563" cy="454623"/>
      </dsp:txXfrm>
    </dsp:sp>
    <dsp:sp modelId="{5431D673-705D-410F-ABD4-EB846B3E3E92}">
      <dsp:nvSpPr>
        <dsp:cNvPr id="0" name=""/>
        <dsp:cNvSpPr/>
      </dsp:nvSpPr>
      <dsp:spPr>
        <a:xfrm rot="10800000">
          <a:off x="0" y="813"/>
          <a:ext cx="7703126" cy="1520478"/>
        </a:xfrm>
        <a:prstGeom prst="upArrowCallout">
          <a:avLst/>
        </a:prstGeom>
        <a:solidFill>
          <a:schemeClr val="accent2">
            <a:hueOff val="2529934"/>
            <a:satOff val="-47862"/>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In Germany, Italy, &amp; Japan, </a:t>
          </a:r>
          <a:r>
            <a:rPr lang="en-US" sz="2400" kern="1200" dirty="0" err="1"/>
            <a:t>facist</a:t>
          </a:r>
          <a:r>
            <a:rPr lang="en-US" sz="2400" kern="1200" dirty="0"/>
            <a:t> regimes emerged out of democratic states after an economic crisis</a:t>
          </a:r>
        </a:p>
      </dsp:txBody>
      <dsp:txXfrm rot="10800000">
        <a:off x="0" y="813"/>
        <a:ext cx="7703126" cy="9879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11/28/2018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11/28/2018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11/28/2018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11/28/2018</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11/28/2018</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11/28/2018</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11/28/2018</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11/28/2018</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04D77-51A9-42F1-BA80-C8B1EB41AA00}"/>
              </a:ext>
            </a:extLst>
          </p:cNvPr>
          <p:cNvSpPr>
            <a:spLocks noGrp="1"/>
          </p:cNvSpPr>
          <p:nvPr>
            <p:ph type="ctrTitle"/>
          </p:nvPr>
        </p:nvSpPr>
        <p:spPr/>
        <p:txBody>
          <a:bodyPr/>
          <a:lstStyle/>
          <a:p>
            <a:r>
              <a:rPr lang="en-US" dirty="0"/>
              <a:t>World War II</a:t>
            </a:r>
          </a:p>
        </p:txBody>
      </p:sp>
      <p:sp>
        <p:nvSpPr>
          <p:cNvPr id="3" name="Subtitle 2">
            <a:extLst>
              <a:ext uri="{FF2B5EF4-FFF2-40B4-BE49-F238E27FC236}">
                <a16:creationId xmlns:a16="http://schemas.microsoft.com/office/drawing/2014/main" id="{2321904C-7C6C-4307-A805-AC849E110484}"/>
              </a:ext>
            </a:extLst>
          </p:cNvPr>
          <p:cNvSpPr>
            <a:spLocks noGrp="1"/>
          </p:cNvSpPr>
          <p:nvPr>
            <p:ph type="subTitle" idx="1"/>
          </p:nvPr>
        </p:nvSpPr>
        <p:spPr/>
        <p:txBody>
          <a:bodyPr>
            <a:normAutofit/>
          </a:bodyPr>
          <a:lstStyle/>
          <a:p>
            <a:r>
              <a:rPr lang="en-US" sz="2800" dirty="0"/>
              <a:t>The Build Up </a:t>
            </a:r>
          </a:p>
        </p:txBody>
      </p:sp>
    </p:spTree>
    <p:extLst>
      <p:ext uri="{BB962C8B-B14F-4D97-AF65-F5344CB8AC3E}">
        <p14:creationId xmlns:p14="http://schemas.microsoft.com/office/powerpoint/2010/main" val="1292978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A22839E-04F7-4F26-8568-4B06350315FF}"/>
              </a:ext>
            </a:extLst>
          </p:cNvPr>
          <p:cNvSpPr>
            <a:spLocks noGrp="1"/>
          </p:cNvSpPr>
          <p:nvPr>
            <p:ph type="title"/>
          </p:nvPr>
        </p:nvSpPr>
        <p:spPr>
          <a:xfrm>
            <a:off x="7874928" y="1134142"/>
            <a:ext cx="3456122" cy="4589717"/>
          </a:xfrm>
        </p:spPr>
        <p:txBody>
          <a:bodyPr>
            <a:normAutofit/>
          </a:bodyPr>
          <a:lstStyle/>
          <a:p>
            <a:pPr algn="l"/>
            <a:r>
              <a:rPr lang="en-US" sz="4800" dirty="0"/>
              <a:t>The Russian Revolution </a:t>
            </a:r>
          </a:p>
        </p:txBody>
      </p:sp>
      <p:sp>
        <p:nvSpPr>
          <p:cNvPr id="3" name="Content Placeholder 2">
            <a:extLst>
              <a:ext uri="{FF2B5EF4-FFF2-40B4-BE49-F238E27FC236}">
                <a16:creationId xmlns:a16="http://schemas.microsoft.com/office/drawing/2014/main" id="{300D1DAF-F4BE-4027-8BF8-D95C84F6740E}"/>
              </a:ext>
            </a:extLst>
          </p:cNvPr>
          <p:cNvSpPr>
            <a:spLocks noGrp="1"/>
          </p:cNvSpPr>
          <p:nvPr>
            <p:ph idx="1"/>
          </p:nvPr>
        </p:nvSpPr>
        <p:spPr>
          <a:xfrm>
            <a:off x="209550" y="803185"/>
            <a:ext cx="7153275" cy="6350089"/>
          </a:xfrm>
        </p:spPr>
        <p:txBody>
          <a:bodyPr>
            <a:normAutofit/>
          </a:bodyPr>
          <a:lstStyle/>
          <a:p>
            <a:r>
              <a:rPr lang="en-US" sz="2400" dirty="0"/>
              <a:t>Russia still had a number of issues</a:t>
            </a:r>
          </a:p>
          <a:p>
            <a:pPr lvl="1"/>
            <a:r>
              <a:rPr lang="en-US" sz="2000" dirty="0"/>
              <a:t>Massive war casualties</a:t>
            </a:r>
          </a:p>
          <a:p>
            <a:pPr lvl="1"/>
            <a:r>
              <a:rPr lang="en-US" sz="2000" dirty="0"/>
              <a:t>Food shortages</a:t>
            </a:r>
          </a:p>
          <a:p>
            <a:pPr lvl="1"/>
            <a:r>
              <a:rPr lang="en-US" sz="2000" dirty="0"/>
              <a:t>Lack of industrialization</a:t>
            </a:r>
          </a:p>
          <a:p>
            <a:pPr lvl="1"/>
            <a:r>
              <a:rPr lang="en-US" sz="2000" dirty="0"/>
              <a:t>Unequal distribution of land</a:t>
            </a:r>
          </a:p>
          <a:p>
            <a:pPr lvl="1"/>
            <a:r>
              <a:rPr lang="en-US" sz="2000" dirty="0"/>
              <a:t>Large peasant population</a:t>
            </a:r>
          </a:p>
          <a:p>
            <a:r>
              <a:rPr lang="en-US" sz="2400" dirty="0"/>
              <a:t>Russia’s many issues led to a radical Bolshevik Revolution</a:t>
            </a:r>
          </a:p>
          <a:p>
            <a:pPr lvl="1"/>
            <a:r>
              <a:rPr lang="en-US" sz="2000" dirty="0"/>
              <a:t>Led by Vladimir Lenin, Bolshevik Party leader </a:t>
            </a:r>
          </a:p>
          <a:p>
            <a:pPr lvl="1"/>
            <a:r>
              <a:rPr lang="en-US" sz="2000" dirty="0"/>
              <a:t>Seized power in a violent coup </a:t>
            </a:r>
          </a:p>
          <a:p>
            <a:pPr lvl="1"/>
            <a:r>
              <a:rPr lang="en-US" sz="2000" dirty="0"/>
              <a:t>Civil war ensued between Bolshevik forces (Reds) &amp; the tsarist and republican forces (Whites)</a:t>
            </a:r>
          </a:p>
          <a:p>
            <a:pPr lvl="1"/>
            <a:r>
              <a:rPr lang="en-US" sz="2000" dirty="0"/>
              <a:t>Russian Civil War lasted until 1920 when Reds emerged victorious</a:t>
            </a:r>
          </a:p>
          <a:p>
            <a:pPr lvl="1"/>
            <a:endParaRPr lang="en-US" dirty="0"/>
          </a:p>
          <a:p>
            <a:endParaRPr lang="en-US" sz="1600" dirty="0"/>
          </a:p>
        </p:txBody>
      </p:sp>
    </p:spTree>
    <p:extLst>
      <p:ext uri="{BB962C8B-B14F-4D97-AF65-F5344CB8AC3E}">
        <p14:creationId xmlns:p14="http://schemas.microsoft.com/office/powerpoint/2010/main" val="3899446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E925-4552-4BC1-88F3-1E05AF4521C8}"/>
              </a:ext>
            </a:extLst>
          </p:cNvPr>
          <p:cNvSpPr>
            <a:spLocks noGrp="1"/>
          </p:cNvSpPr>
          <p:nvPr>
            <p:ph type="title"/>
          </p:nvPr>
        </p:nvSpPr>
        <p:spPr/>
        <p:txBody>
          <a:bodyPr/>
          <a:lstStyle/>
          <a:p>
            <a:r>
              <a:rPr lang="en-US" dirty="0"/>
              <a:t>Communist Russia</a:t>
            </a:r>
          </a:p>
        </p:txBody>
      </p:sp>
      <p:sp>
        <p:nvSpPr>
          <p:cNvPr id="3" name="Content Placeholder 2">
            <a:extLst>
              <a:ext uri="{FF2B5EF4-FFF2-40B4-BE49-F238E27FC236}">
                <a16:creationId xmlns:a16="http://schemas.microsoft.com/office/drawing/2014/main" id="{37C35334-7EA8-4BD5-9BAD-46AE670D907A}"/>
              </a:ext>
            </a:extLst>
          </p:cNvPr>
          <p:cNvSpPr>
            <a:spLocks noGrp="1"/>
          </p:cNvSpPr>
          <p:nvPr>
            <p:ph idx="1"/>
          </p:nvPr>
        </p:nvSpPr>
        <p:spPr>
          <a:xfrm>
            <a:off x="4552950" y="1269534"/>
            <a:ext cx="7353300" cy="5588466"/>
          </a:xfrm>
        </p:spPr>
        <p:txBody>
          <a:bodyPr>
            <a:normAutofit/>
          </a:bodyPr>
          <a:lstStyle/>
          <a:p>
            <a:r>
              <a:rPr lang="en-US" sz="2400" dirty="0"/>
              <a:t>Lenin took power &amp; set up a 1 party dictatorship </a:t>
            </a:r>
          </a:p>
          <a:p>
            <a:r>
              <a:rPr lang="en-US" sz="2400" dirty="0"/>
              <a:t>Lenin began to move towards a communist Russia</a:t>
            </a:r>
          </a:p>
          <a:p>
            <a:pPr lvl="1"/>
            <a:r>
              <a:rPr lang="en-US" sz="2000" dirty="0"/>
              <a:t>United Soviet Socialist Republic</a:t>
            </a:r>
          </a:p>
          <a:p>
            <a:r>
              <a:rPr lang="en-US" sz="2400" dirty="0"/>
              <a:t>Creating a pure communist Russia was difficult</a:t>
            </a:r>
          </a:p>
          <a:p>
            <a:pPr lvl="1"/>
            <a:r>
              <a:rPr lang="en-US" sz="2000" dirty="0"/>
              <a:t>Attempted to follow Marxist </a:t>
            </a:r>
            <a:r>
              <a:rPr lang="en-US" sz="2000" i="1" dirty="0"/>
              <a:t>Communist Manifest</a:t>
            </a:r>
          </a:p>
          <a:p>
            <a:pPr lvl="1"/>
            <a:r>
              <a:rPr lang="en-US" sz="2000" dirty="0"/>
              <a:t>Population was majority peasant farmers, not urban factory workers</a:t>
            </a:r>
          </a:p>
          <a:p>
            <a:pPr lvl="1"/>
            <a:r>
              <a:rPr lang="en-US" sz="2000" dirty="0"/>
              <a:t>To help make the transition easier, Lenin put into place his New Economic Policy (NEP) which was designed to gradually move the Soviet economy to centralized communist party control (1921)</a:t>
            </a:r>
          </a:p>
          <a:p>
            <a:pPr lvl="1"/>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72621437-A2BA-44E2-9FF4-FDEF4E4C52A9}"/>
              </a:ext>
            </a:extLst>
          </p:cNvPr>
          <p:cNvSpPr>
            <a:spLocks noGrp="1"/>
          </p:cNvSpPr>
          <p:nvPr>
            <p:ph type="body" sz="half" idx="2"/>
          </p:nvPr>
        </p:nvSpPr>
        <p:spPr/>
        <p:txBody>
          <a:bodyPr>
            <a:normAutofit/>
          </a:bodyPr>
          <a:lstStyle/>
          <a:p>
            <a:r>
              <a:rPr lang="en-US" sz="2400" dirty="0"/>
              <a:t>Under Lenin </a:t>
            </a:r>
          </a:p>
        </p:txBody>
      </p:sp>
    </p:spTree>
    <p:extLst>
      <p:ext uri="{BB962C8B-B14F-4D97-AF65-F5344CB8AC3E}">
        <p14:creationId xmlns:p14="http://schemas.microsoft.com/office/powerpoint/2010/main" val="758868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E925-4552-4BC1-88F3-1E05AF4521C8}"/>
              </a:ext>
            </a:extLst>
          </p:cNvPr>
          <p:cNvSpPr>
            <a:spLocks noGrp="1"/>
          </p:cNvSpPr>
          <p:nvPr>
            <p:ph type="title"/>
          </p:nvPr>
        </p:nvSpPr>
        <p:spPr/>
        <p:txBody>
          <a:bodyPr/>
          <a:lstStyle/>
          <a:p>
            <a:r>
              <a:rPr lang="en-US" dirty="0"/>
              <a:t>Communist Russia</a:t>
            </a:r>
          </a:p>
        </p:txBody>
      </p:sp>
      <p:sp>
        <p:nvSpPr>
          <p:cNvPr id="3" name="Content Placeholder 2">
            <a:extLst>
              <a:ext uri="{FF2B5EF4-FFF2-40B4-BE49-F238E27FC236}">
                <a16:creationId xmlns:a16="http://schemas.microsoft.com/office/drawing/2014/main" id="{37C35334-7EA8-4BD5-9BAD-46AE670D907A}"/>
              </a:ext>
            </a:extLst>
          </p:cNvPr>
          <p:cNvSpPr>
            <a:spLocks noGrp="1"/>
          </p:cNvSpPr>
          <p:nvPr>
            <p:ph idx="1"/>
          </p:nvPr>
        </p:nvSpPr>
        <p:spPr>
          <a:xfrm>
            <a:off x="4389828" y="866775"/>
            <a:ext cx="7516422" cy="6229350"/>
          </a:xfrm>
        </p:spPr>
        <p:txBody>
          <a:bodyPr>
            <a:normAutofit fontScale="70000" lnSpcReduction="20000"/>
          </a:bodyPr>
          <a:lstStyle/>
          <a:p>
            <a:r>
              <a:rPr lang="en-US" sz="3100" dirty="0"/>
              <a:t>Lenin died in 1924 while Russia was still in transition</a:t>
            </a:r>
          </a:p>
          <a:p>
            <a:r>
              <a:rPr lang="en-US" sz="3100" dirty="0"/>
              <a:t>Power struggle between 2 of his closest associates ensued</a:t>
            </a:r>
          </a:p>
          <a:p>
            <a:pPr lvl="1"/>
            <a:r>
              <a:rPr lang="en-US" sz="2600" dirty="0"/>
              <a:t>Joseph Stalin</a:t>
            </a:r>
          </a:p>
          <a:p>
            <a:pPr lvl="1"/>
            <a:r>
              <a:rPr lang="en-US" sz="2600" dirty="0"/>
              <a:t>Leon Trotsky</a:t>
            </a:r>
          </a:p>
          <a:p>
            <a:r>
              <a:rPr lang="en-US" sz="3100" dirty="0"/>
              <a:t>Stalin eventually took control </a:t>
            </a:r>
          </a:p>
          <a:p>
            <a:pPr lvl="1"/>
            <a:r>
              <a:rPr lang="en-US" sz="2600" dirty="0"/>
              <a:t>Exiled Trotsky in 1928</a:t>
            </a:r>
          </a:p>
          <a:p>
            <a:pPr lvl="1"/>
            <a:r>
              <a:rPr lang="en-US" sz="2600" dirty="0"/>
              <a:t>Consolidated the Soviet government under his control </a:t>
            </a:r>
          </a:p>
          <a:p>
            <a:r>
              <a:rPr lang="en-US" sz="2900" dirty="0"/>
              <a:t>Stalin rejected the gradual transition of Lenin’s NEP &amp; pushed for a more immediate transition thru a series of 5 Year Plans</a:t>
            </a:r>
          </a:p>
          <a:p>
            <a:pPr lvl="1"/>
            <a:r>
              <a:rPr lang="en-US" sz="2600" dirty="0"/>
              <a:t>1</a:t>
            </a:r>
            <a:r>
              <a:rPr lang="en-US" sz="2600" baseline="30000" dirty="0"/>
              <a:t>st</a:t>
            </a:r>
            <a:r>
              <a:rPr lang="en-US" sz="2600" dirty="0"/>
              <a:t> 5 Year Plan</a:t>
            </a:r>
          </a:p>
          <a:p>
            <a:pPr lvl="2"/>
            <a:r>
              <a:rPr lang="en-US" sz="2300" dirty="0"/>
              <a:t>Construction of factories </a:t>
            </a:r>
          </a:p>
          <a:p>
            <a:pPr lvl="2"/>
            <a:r>
              <a:rPr lang="en-US" sz="2300" dirty="0"/>
              <a:t>Construction of transportation networks</a:t>
            </a:r>
          </a:p>
          <a:p>
            <a:pPr lvl="2"/>
            <a:r>
              <a:rPr lang="en-US" sz="2300" dirty="0"/>
              <a:t>State took over private farms which were used to fund industrialization</a:t>
            </a:r>
          </a:p>
          <a:p>
            <a:pPr lvl="2"/>
            <a:r>
              <a:rPr lang="en-US" sz="2300" dirty="0"/>
              <a:t>Mismanagement of private farms led to Great Famine in Ukraine</a:t>
            </a:r>
          </a:p>
          <a:p>
            <a:pPr lvl="2"/>
            <a:endParaRPr lang="en-US" dirty="0"/>
          </a:p>
          <a:p>
            <a:pPr lvl="1"/>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72621437-A2BA-44E2-9FF4-FDEF4E4C52A9}"/>
              </a:ext>
            </a:extLst>
          </p:cNvPr>
          <p:cNvSpPr>
            <a:spLocks noGrp="1"/>
          </p:cNvSpPr>
          <p:nvPr>
            <p:ph type="body" sz="half" idx="2"/>
          </p:nvPr>
        </p:nvSpPr>
        <p:spPr/>
        <p:txBody>
          <a:bodyPr>
            <a:normAutofit/>
          </a:bodyPr>
          <a:lstStyle/>
          <a:p>
            <a:r>
              <a:rPr lang="en-US" sz="2400" dirty="0"/>
              <a:t>Under Stalin </a:t>
            </a:r>
          </a:p>
        </p:txBody>
      </p:sp>
    </p:spTree>
    <p:extLst>
      <p:ext uri="{BB962C8B-B14F-4D97-AF65-F5344CB8AC3E}">
        <p14:creationId xmlns:p14="http://schemas.microsoft.com/office/powerpoint/2010/main" val="345989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0"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2" name="Picture 1" descr="A person wearing a uniform posing for a photo&#10;&#10;Description generated with very high confidence">
            <a:extLst>
              <a:ext uri="{FF2B5EF4-FFF2-40B4-BE49-F238E27FC236}">
                <a16:creationId xmlns:a16="http://schemas.microsoft.com/office/drawing/2014/main" id="{53294378-B402-40D0-9856-EE71402A8AE7}"/>
              </a:ext>
            </a:extLst>
          </p:cNvPr>
          <p:cNvPicPr>
            <a:picLocks noChangeAspect="1"/>
          </p:cNvPicPr>
          <p:nvPr/>
        </p:nvPicPr>
        <p:blipFill>
          <a:blip r:embed="rId2"/>
          <a:stretch>
            <a:fillRect/>
          </a:stretch>
        </p:blipFill>
        <p:spPr>
          <a:xfrm>
            <a:off x="643467" y="702733"/>
            <a:ext cx="10905066" cy="5452533"/>
          </a:xfrm>
          <a:prstGeom prst="rect">
            <a:avLst/>
          </a:prstGeom>
        </p:spPr>
      </p:pic>
    </p:spTree>
    <p:extLst>
      <p:ext uri="{BB962C8B-B14F-4D97-AF65-F5344CB8AC3E}">
        <p14:creationId xmlns:p14="http://schemas.microsoft.com/office/powerpoint/2010/main" val="78819421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E925-4552-4BC1-88F3-1E05AF4521C8}"/>
              </a:ext>
            </a:extLst>
          </p:cNvPr>
          <p:cNvSpPr>
            <a:spLocks noGrp="1"/>
          </p:cNvSpPr>
          <p:nvPr>
            <p:ph type="title"/>
          </p:nvPr>
        </p:nvSpPr>
        <p:spPr/>
        <p:txBody>
          <a:bodyPr/>
          <a:lstStyle/>
          <a:p>
            <a:r>
              <a:rPr lang="en-US" dirty="0"/>
              <a:t>Communist Russia</a:t>
            </a:r>
          </a:p>
        </p:txBody>
      </p:sp>
      <p:sp>
        <p:nvSpPr>
          <p:cNvPr id="3" name="Content Placeholder 2">
            <a:extLst>
              <a:ext uri="{FF2B5EF4-FFF2-40B4-BE49-F238E27FC236}">
                <a16:creationId xmlns:a16="http://schemas.microsoft.com/office/drawing/2014/main" id="{37C35334-7EA8-4BD5-9BAD-46AE670D907A}"/>
              </a:ext>
            </a:extLst>
          </p:cNvPr>
          <p:cNvSpPr>
            <a:spLocks noGrp="1"/>
          </p:cNvSpPr>
          <p:nvPr>
            <p:ph idx="1"/>
          </p:nvPr>
        </p:nvSpPr>
        <p:spPr>
          <a:xfrm>
            <a:off x="4389828" y="866775"/>
            <a:ext cx="7516422" cy="6229350"/>
          </a:xfrm>
        </p:spPr>
        <p:txBody>
          <a:bodyPr>
            <a:normAutofit/>
          </a:bodyPr>
          <a:lstStyle/>
          <a:p>
            <a:r>
              <a:rPr lang="en-US" sz="2400" dirty="0"/>
              <a:t>Stalin used propaganda to create a powerful cult of personality that maintained his popularity despite the suffering he imposed on his people</a:t>
            </a:r>
          </a:p>
          <a:p>
            <a:r>
              <a:rPr lang="en-US" sz="2400" dirty="0"/>
              <a:t>Secret police rounded up political opponents, dissenters, and counter-revolutionaries</a:t>
            </a:r>
          </a:p>
          <a:p>
            <a:r>
              <a:rPr lang="en-US" sz="2400" dirty="0"/>
              <a:t>From 1936 to 1938 Stalin ordered the execution of about 1 million of his people &amp; sent millions more into exile in Siberia</a:t>
            </a:r>
          </a:p>
          <a:p>
            <a:r>
              <a:rPr lang="en-US" sz="2400" dirty="0"/>
              <a:t>These efforts created a totalitarian communist state &amp; made the Soviet Union into a global industrial power.</a:t>
            </a:r>
          </a:p>
          <a:p>
            <a:pPr lvl="1"/>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72621437-A2BA-44E2-9FF4-FDEF4E4C52A9}"/>
              </a:ext>
            </a:extLst>
          </p:cNvPr>
          <p:cNvSpPr>
            <a:spLocks noGrp="1"/>
          </p:cNvSpPr>
          <p:nvPr>
            <p:ph type="body" sz="half" idx="2"/>
          </p:nvPr>
        </p:nvSpPr>
        <p:spPr/>
        <p:txBody>
          <a:bodyPr>
            <a:normAutofit/>
          </a:bodyPr>
          <a:lstStyle/>
          <a:p>
            <a:r>
              <a:rPr lang="en-US" sz="2400" dirty="0"/>
              <a:t>Under Stalin </a:t>
            </a:r>
          </a:p>
        </p:txBody>
      </p:sp>
    </p:spTree>
    <p:extLst>
      <p:ext uri="{BB962C8B-B14F-4D97-AF65-F5344CB8AC3E}">
        <p14:creationId xmlns:p14="http://schemas.microsoft.com/office/powerpoint/2010/main" val="1110029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D5E9CF-6FFD-4A7F-B83A-070A32B9F05F}"/>
              </a:ext>
            </a:extLst>
          </p:cNvPr>
          <p:cNvSpPr>
            <a:spLocks noGrp="1"/>
          </p:cNvSpPr>
          <p:nvPr>
            <p:ph type="title"/>
          </p:nvPr>
        </p:nvSpPr>
        <p:spPr/>
        <p:txBody>
          <a:bodyPr>
            <a:normAutofit fontScale="90000"/>
          </a:bodyPr>
          <a:lstStyle/>
          <a:p>
            <a:r>
              <a:rPr lang="en-US" dirty="0"/>
              <a:t>The Rise of </a:t>
            </a:r>
            <a:r>
              <a:rPr lang="en-US" dirty="0" err="1"/>
              <a:t>Facism</a:t>
            </a:r>
            <a:r>
              <a:rPr lang="en-US" dirty="0"/>
              <a:t>: Italy, Germany &amp; Japan</a:t>
            </a:r>
          </a:p>
        </p:txBody>
      </p:sp>
      <p:pic>
        <p:nvPicPr>
          <p:cNvPr id="5" name="Picture 4">
            <a:extLst>
              <a:ext uri="{FF2B5EF4-FFF2-40B4-BE49-F238E27FC236}">
                <a16:creationId xmlns:a16="http://schemas.microsoft.com/office/drawing/2014/main" id="{19F37DCF-8341-45F4-A264-FD20D41D2936}"/>
              </a:ext>
            </a:extLst>
          </p:cNvPr>
          <p:cNvPicPr>
            <a:picLocks noChangeAspect="1"/>
          </p:cNvPicPr>
          <p:nvPr/>
        </p:nvPicPr>
        <p:blipFill rotWithShape="1">
          <a:blip r:embed="rId2"/>
          <a:srcRect t="28474"/>
          <a:stretch/>
        </p:blipFill>
        <p:spPr>
          <a:xfrm>
            <a:off x="4195864" y="1172836"/>
            <a:ext cx="7996136" cy="4512328"/>
          </a:xfrm>
          <a:prstGeom prst="rect">
            <a:avLst/>
          </a:prstGeom>
        </p:spPr>
      </p:pic>
    </p:spTree>
    <p:extLst>
      <p:ext uri="{BB962C8B-B14F-4D97-AF65-F5344CB8AC3E}">
        <p14:creationId xmlns:p14="http://schemas.microsoft.com/office/powerpoint/2010/main" val="565614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973D5-5463-4264-A75F-A12C8E5F99EF}"/>
              </a:ext>
            </a:extLst>
          </p:cNvPr>
          <p:cNvSpPr>
            <a:spLocks noGrp="1"/>
          </p:cNvSpPr>
          <p:nvPr>
            <p:ph type="title"/>
          </p:nvPr>
        </p:nvSpPr>
        <p:spPr>
          <a:xfrm>
            <a:off x="3075709" y="2074730"/>
            <a:ext cx="5971309" cy="1689390"/>
          </a:xfrm>
        </p:spPr>
        <p:txBody>
          <a:bodyPr>
            <a:normAutofit fontScale="90000"/>
          </a:bodyPr>
          <a:lstStyle/>
          <a:p>
            <a:r>
              <a:rPr lang="en-US" sz="3600" u="sng" dirty="0">
                <a:latin typeface="+mn-lt"/>
              </a:rPr>
              <a:t>SSWH18</a:t>
            </a:r>
            <a:r>
              <a:rPr lang="en-US" sz="3600" dirty="0">
                <a:latin typeface="+mn-lt"/>
              </a:rPr>
              <a:t> - Examine the major political &amp; economic factors that shaped world societies between World War I and World War II</a:t>
            </a:r>
          </a:p>
        </p:txBody>
      </p:sp>
      <p:sp>
        <p:nvSpPr>
          <p:cNvPr id="3" name="Text Placeholder 2">
            <a:extLst>
              <a:ext uri="{FF2B5EF4-FFF2-40B4-BE49-F238E27FC236}">
                <a16:creationId xmlns:a16="http://schemas.microsoft.com/office/drawing/2014/main" id="{C14E056E-6EBC-443F-8600-628577CBBD7E}"/>
              </a:ext>
            </a:extLst>
          </p:cNvPr>
          <p:cNvSpPr>
            <a:spLocks noGrp="1"/>
          </p:cNvSpPr>
          <p:nvPr>
            <p:ph type="body" idx="1"/>
          </p:nvPr>
        </p:nvSpPr>
        <p:spPr>
          <a:xfrm>
            <a:off x="3075709" y="3846851"/>
            <a:ext cx="5971309" cy="1383770"/>
          </a:xfrm>
        </p:spPr>
        <p:txBody>
          <a:bodyPr>
            <a:normAutofit fontScale="85000" lnSpcReduction="10000"/>
          </a:bodyPr>
          <a:lstStyle/>
          <a:p>
            <a:r>
              <a:rPr lang="en-US" sz="2400" dirty="0"/>
              <a:t>b. Describe the rise of fascism in Europe &amp; Asia by comparing the policies of Benito Mussolini in Italy, Adolf Hitler in Germany, &amp; Hirohito in Japan</a:t>
            </a:r>
          </a:p>
        </p:txBody>
      </p:sp>
    </p:spTree>
    <p:extLst>
      <p:ext uri="{BB962C8B-B14F-4D97-AF65-F5344CB8AC3E}">
        <p14:creationId xmlns:p14="http://schemas.microsoft.com/office/powerpoint/2010/main" val="3428014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831267-5CAE-41B8-A1CC-66FE1628A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43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79EE808-85F9-455B-B8F9-FBE90075F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89DCC09-ED44-478A-8F79-A02EBAF7A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8E2E2454-5C03-4173-B8FE-1AB94658D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2E8C684E-09F3-4317-A7D3-3D18C3593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5505EC4-4943-4963-98E8-69AF3FDF0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4562C7B8-8AFB-4DDB-B72F-284990D5C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C3443E48-282C-4250-A466-0EC71FB9E1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E1DA5A47-4EF3-4987-A0B2-0D48C03004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97C0249-6965-4479-85DD-65D339807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593CC77F-968A-4E39-A274-8278279149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1238E5CF-CAEC-4B5C-9DB6-A40F03FB3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BD96636-6E63-4D65-A35C-92653FC48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D56D53D-1432-4D95-B0DD-3799916FD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415107AD-3A21-4847-8F6C-C40629276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74B4AC16-93AF-4037-B469-BD1BAB95C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57AEC385-0F84-4743-A483-0E9711446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90B47478-85F0-4BCA-9C98-48B633FD5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C8F8E9C6-76DE-42DF-9CD7-B9789CDE1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660FFC41-5F89-4B42-913F-7FB178063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B956442-7A16-4B5B-908F-D69FC0A93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B54D797E-632B-4287-907B-A96D2CCBF4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BF7D9703-D82B-498D-AA68-475F298FA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F8D580F2-1EDA-4B5F-98EB-EF8F18E9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E0F2EADF-2A67-482F-B290-DED5172BB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5" name="Isosceles Triangle 22">
              <a:extLst>
                <a:ext uri="{FF2B5EF4-FFF2-40B4-BE49-F238E27FC236}">
                  <a16:creationId xmlns:a16="http://schemas.microsoft.com/office/drawing/2014/main" id="{39BCFDA0-B04D-4835-A135-02F8969F3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6DD3C0B8-C176-40C2-93F5-670E2BAC7D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D4C8939E-6D2C-4DD9-BF68-A6F9AAA14C2E}"/>
              </a:ext>
            </a:extLst>
          </p:cNvPr>
          <p:cNvSpPr>
            <a:spLocks noGrp="1"/>
          </p:cNvSpPr>
          <p:nvPr>
            <p:ph type="title"/>
          </p:nvPr>
        </p:nvSpPr>
        <p:spPr>
          <a:xfrm>
            <a:off x="888631" y="2349925"/>
            <a:ext cx="3498979" cy="2456442"/>
          </a:xfrm>
        </p:spPr>
        <p:txBody>
          <a:bodyPr>
            <a:normAutofit/>
          </a:bodyPr>
          <a:lstStyle/>
          <a:p>
            <a:r>
              <a:rPr lang="en-US" dirty="0"/>
              <a:t>The Rise of </a:t>
            </a:r>
            <a:r>
              <a:rPr lang="en-US" dirty="0" err="1"/>
              <a:t>Facism</a:t>
            </a:r>
            <a:endParaRPr lang="en-US" dirty="0"/>
          </a:p>
        </p:txBody>
      </p:sp>
      <p:sp>
        <p:nvSpPr>
          <p:cNvPr id="3" name="Content Placeholder 2">
            <a:extLst>
              <a:ext uri="{FF2B5EF4-FFF2-40B4-BE49-F238E27FC236}">
                <a16:creationId xmlns:a16="http://schemas.microsoft.com/office/drawing/2014/main" id="{D123C483-9C1E-4E31-9223-F0B0A3385D07}"/>
              </a:ext>
            </a:extLst>
          </p:cNvPr>
          <p:cNvSpPr>
            <a:spLocks noGrp="1"/>
          </p:cNvSpPr>
          <p:nvPr>
            <p:ph idx="1"/>
          </p:nvPr>
        </p:nvSpPr>
        <p:spPr>
          <a:xfrm>
            <a:off x="5118447" y="803186"/>
            <a:ext cx="6281873" cy="5248622"/>
          </a:xfrm>
        </p:spPr>
        <p:txBody>
          <a:bodyPr>
            <a:normAutofit fontScale="92500" lnSpcReduction="10000"/>
          </a:bodyPr>
          <a:lstStyle/>
          <a:p>
            <a:r>
              <a:rPr lang="en-US" sz="2400" dirty="0"/>
              <a:t>Fascism as a political philosophy was born in Italy in 1919 &amp; spread to other countries in Europe &amp; South America</a:t>
            </a:r>
          </a:p>
          <a:p>
            <a:r>
              <a:rPr lang="en-US" sz="2400" dirty="0"/>
              <a:t>A Fascist like regimes emerged in Japan during the 1930s under the military dictatorship headed by Hideki </a:t>
            </a:r>
            <a:r>
              <a:rPr lang="en-US" sz="2400" dirty="0" err="1"/>
              <a:t>Tojo</a:t>
            </a:r>
            <a:endParaRPr lang="en-US" sz="2400" dirty="0"/>
          </a:p>
          <a:p>
            <a:r>
              <a:rPr lang="en-US" sz="2400" dirty="0"/>
              <a:t>These regimes were characterized by ultra-nationalistic, antidemocratic dictatorships</a:t>
            </a:r>
          </a:p>
          <a:p>
            <a:r>
              <a:rPr lang="en-US" sz="2400" dirty="0"/>
              <a:t>The leaders of these regimes argued that democracy was ineffective in solving the problems faced by a nation &amp; the glory &amp; pride of a state was best maintained by a strong totalitarian leader</a:t>
            </a:r>
          </a:p>
        </p:txBody>
      </p:sp>
    </p:spTree>
    <p:extLst>
      <p:ext uri="{BB962C8B-B14F-4D97-AF65-F5344CB8AC3E}">
        <p14:creationId xmlns:p14="http://schemas.microsoft.com/office/powerpoint/2010/main" val="146489417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8939E-6D2C-4DD9-BF68-A6F9AAA14C2E}"/>
              </a:ext>
            </a:extLst>
          </p:cNvPr>
          <p:cNvSpPr>
            <a:spLocks noGrp="1"/>
          </p:cNvSpPr>
          <p:nvPr>
            <p:ph type="title"/>
          </p:nvPr>
        </p:nvSpPr>
        <p:spPr>
          <a:xfrm>
            <a:off x="888631" y="2349925"/>
            <a:ext cx="3498979" cy="2456442"/>
          </a:xfrm>
        </p:spPr>
        <p:txBody>
          <a:bodyPr>
            <a:normAutofit/>
          </a:bodyPr>
          <a:lstStyle/>
          <a:p>
            <a:r>
              <a:rPr lang="en-US" dirty="0"/>
              <a:t>The Rise of </a:t>
            </a:r>
            <a:r>
              <a:rPr lang="en-US" dirty="0" err="1"/>
              <a:t>Facism</a:t>
            </a:r>
            <a:endParaRPr lang="en-US" dirty="0"/>
          </a:p>
        </p:txBody>
      </p:sp>
      <p:graphicFrame>
        <p:nvGraphicFramePr>
          <p:cNvPr id="5" name="Content Placeholder 2">
            <a:extLst>
              <a:ext uri="{FF2B5EF4-FFF2-40B4-BE49-F238E27FC236}">
                <a16:creationId xmlns:a16="http://schemas.microsoft.com/office/drawing/2014/main" id="{2B40D6B4-229D-4603-95FD-9C4CED0A3304}"/>
              </a:ext>
            </a:extLst>
          </p:cNvPr>
          <p:cNvGraphicFramePr>
            <a:graphicFrameLocks noGrp="1"/>
          </p:cNvGraphicFramePr>
          <p:nvPr>
            <p:ph idx="1"/>
            <p:extLst>
              <p:ext uri="{D42A27DB-BD31-4B8C-83A1-F6EECF244321}">
                <p14:modId xmlns:p14="http://schemas.microsoft.com/office/powerpoint/2010/main" val="1185973206"/>
              </p:ext>
            </p:extLst>
          </p:nvPr>
        </p:nvGraphicFramePr>
        <p:xfrm>
          <a:off x="4488874" y="401782"/>
          <a:ext cx="7703126" cy="5999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158015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4C8939E-6D2C-4DD9-BF68-A6F9AAA14C2E}"/>
              </a:ext>
            </a:extLst>
          </p:cNvPr>
          <p:cNvSpPr>
            <a:spLocks noGrp="1"/>
          </p:cNvSpPr>
          <p:nvPr>
            <p:ph type="title"/>
          </p:nvPr>
        </p:nvSpPr>
        <p:spPr>
          <a:xfrm>
            <a:off x="7874928" y="1134142"/>
            <a:ext cx="3456122" cy="4589717"/>
          </a:xfrm>
        </p:spPr>
        <p:txBody>
          <a:bodyPr>
            <a:normAutofit/>
          </a:bodyPr>
          <a:lstStyle/>
          <a:p>
            <a:pPr algn="l"/>
            <a:r>
              <a:rPr lang="en-US" sz="4800"/>
              <a:t>The Rise of Facism: Italy</a:t>
            </a:r>
          </a:p>
        </p:txBody>
      </p:sp>
      <p:sp>
        <p:nvSpPr>
          <p:cNvPr id="3" name="Content Placeholder 2">
            <a:extLst>
              <a:ext uri="{FF2B5EF4-FFF2-40B4-BE49-F238E27FC236}">
                <a16:creationId xmlns:a16="http://schemas.microsoft.com/office/drawing/2014/main" id="{D123C483-9C1E-4E31-9223-F0B0A3385D07}"/>
              </a:ext>
            </a:extLst>
          </p:cNvPr>
          <p:cNvSpPr>
            <a:spLocks noGrp="1"/>
          </p:cNvSpPr>
          <p:nvPr>
            <p:ph idx="1"/>
          </p:nvPr>
        </p:nvSpPr>
        <p:spPr>
          <a:xfrm>
            <a:off x="294056" y="471055"/>
            <a:ext cx="6645281" cy="6179127"/>
          </a:xfrm>
        </p:spPr>
        <p:txBody>
          <a:bodyPr>
            <a:normAutofit lnSpcReduction="10000"/>
          </a:bodyPr>
          <a:lstStyle/>
          <a:p>
            <a:pPr lvl="1"/>
            <a:r>
              <a:rPr lang="en-US" sz="2400" dirty="0"/>
              <a:t>Democracy failed in Italy first </a:t>
            </a:r>
          </a:p>
          <a:p>
            <a:pPr lvl="1"/>
            <a:r>
              <a:rPr lang="en-US" sz="2400" dirty="0"/>
              <a:t>Rising inflation &amp; unemployment in the early 1920s led to social unrest &amp; a rise in the influence of the Socialists &amp; Communist parties in Italy</a:t>
            </a:r>
          </a:p>
          <a:p>
            <a:pPr lvl="1"/>
            <a:r>
              <a:rPr lang="en-US" sz="2400" dirty="0"/>
              <a:t>These conditions generated fear among the middle &amp; upper classes who became impatient with the government's inability to maintain order &amp; prosperity</a:t>
            </a:r>
          </a:p>
          <a:p>
            <a:pPr lvl="1"/>
            <a:r>
              <a:rPr lang="en-US" sz="2400" dirty="0"/>
              <a:t>Benito Mussolini’s Fascist party began to win support from these groups when Fascist party members known as </a:t>
            </a:r>
            <a:r>
              <a:rPr lang="en-US" sz="2400" u="sng" dirty="0"/>
              <a:t>Black Shirts</a:t>
            </a:r>
            <a:r>
              <a:rPr lang="en-US" sz="2400" dirty="0"/>
              <a:t> began to attack Communist &amp; Socialists on the streets</a:t>
            </a:r>
          </a:p>
        </p:txBody>
      </p:sp>
    </p:spTree>
    <p:extLst>
      <p:ext uri="{BB962C8B-B14F-4D97-AF65-F5344CB8AC3E}">
        <p14:creationId xmlns:p14="http://schemas.microsoft.com/office/powerpoint/2010/main" val="853606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05E55-8327-490A-BA27-BF04E075ABFD}"/>
              </a:ext>
            </a:extLst>
          </p:cNvPr>
          <p:cNvSpPr>
            <a:spLocks noGrp="1"/>
          </p:cNvSpPr>
          <p:nvPr>
            <p:ph type="title"/>
          </p:nvPr>
        </p:nvSpPr>
        <p:spPr>
          <a:xfrm>
            <a:off x="3344216" y="1933575"/>
            <a:ext cx="5490224" cy="1830545"/>
          </a:xfrm>
        </p:spPr>
        <p:txBody>
          <a:bodyPr>
            <a:noAutofit/>
          </a:bodyPr>
          <a:lstStyle/>
          <a:p>
            <a:r>
              <a:rPr lang="en-US" sz="2800" u="sng" dirty="0">
                <a:latin typeface="+mn-lt"/>
              </a:rPr>
              <a:t>SSWH18</a:t>
            </a:r>
            <a:r>
              <a:rPr lang="en-US" sz="2800" dirty="0">
                <a:latin typeface="+mn-lt"/>
              </a:rPr>
              <a:t> - Examine the major political &amp; economic factors that shaped world societies between World War I &amp; World War II</a:t>
            </a:r>
            <a:endParaRPr lang="en-US" sz="3600" dirty="0">
              <a:latin typeface="+mn-lt"/>
            </a:endParaRPr>
          </a:p>
        </p:txBody>
      </p:sp>
      <p:sp>
        <p:nvSpPr>
          <p:cNvPr id="3" name="Text Placeholder 2">
            <a:extLst>
              <a:ext uri="{FF2B5EF4-FFF2-40B4-BE49-F238E27FC236}">
                <a16:creationId xmlns:a16="http://schemas.microsoft.com/office/drawing/2014/main" id="{EE296D44-8DF0-47C6-8D3B-7127D647B9DD}"/>
              </a:ext>
            </a:extLst>
          </p:cNvPr>
          <p:cNvSpPr>
            <a:spLocks noGrp="1"/>
          </p:cNvSpPr>
          <p:nvPr>
            <p:ph type="body" idx="1"/>
          </p:nvPr>
        </p:nvSpPr>
        <p:spPr>
          <a:xfrm>
            <a:off x="3114675" y="3846851"/>
            <a:ext cx="5719765" cy="1383770"/>
          </a:xfrm>
        </p:spPr>
        <p:txBody>
          <a:bodyPr>
            <a:normAutofit/>
          </a:bodyPr>
          <a:lstStyle/>
          <a:p>
            <a:r>
              <a:rPr lang="en-US" dirty="0"/>
              <a:t>a. Determine the causes &amp; results of the Russian Revolution from the rise of the Bolsheviks under Lenin to Stalin’s first Five Year Plan</a:t>
            </a:r>
          </a:p>
        </p:txBody>
      </p:sp>
    </p:spTree>
    <p:extLst>
      <p:ext uri="{BB962C8B-B14F-4D97-AF65-F5344CB8AC3E}">
        <p14:creationId xmlns:p14="http://schemas.microsoft.com/office/powerpoint/2010/main" val="4213294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6">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0"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2" name="Picture 1">
            <a:extLst>
              <a:ext uri="{FF2B5EF4-FFF2-40B4-BE49-F238E27FC236}">
                <a16:creationId xmlns:a16="http://schemas.microsoft.com/office/drawing/2014/main" id="{EF62A8AB-78AA-4719-9924-D0B130D27249}"/>
              </a:ext>
            </a:extLst>
          </p:cNvPr>
          <p:cNvPicPr>
            <a:picLocks noChangeAspect="1"/>
          </p:cNvPicPr>
          <p:nvPr/>
        </p:nvPicPr>
        <p:blipFill>
          <a:blip r:embed="rId2"/>
          <a:stretch>
            <a:fillRect/>
          </a:stretch>
        </p:blipFill>
        <p:spPr>
          <a:xfrm>
            <a:off x="1165853" y="643467"/>
            <a:ext cx="9860293" cy="5571066"/>
          </a:xfrm>
          <a:prstGeom prst="rect">
            <a:avLst/>
          </a:prstGeom>
        </p:spPr>
      </p:pic>
    </p:spTree>
    <p:extLst>
      <p:ext uri="{BB962C8B-B14F-4D97-AF65-F5344CB8AC3E}">
        <p14:creationId xmlns:p14="http://schemas.microsoft.com/office/powerpoint/2010/main" val="112908830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C8939E-6D2C-4DD9-BF68-A6F9AAA14C2E}"/>
              </a:ext>
            </a:extLst>
          </p:cNvPr>
          <p:cNvSpPr>
            <a:spLocks noGrp="1"/>
          </p:cNvSpPr>
          <p:nvPr>
            <p:ph type="title"/>
          </p:nvPr>
        </p:nvSpPr>
        <p:spPr>
          <a:xfrm>
            <a:off x="645459" y="960120"/>
            <a:ext cx="3865695" cy="4171278"/>
          </a:xfrm>
        </p:spPr>
        <p:txBody>
          <a:bodyPr>
            <a:normAutofit/>
          </a:bodyPr>
          <a:lstStyle/>
          <a:p>
            <a:pPr algn="r"/>
            <a:r>
              <a:rPr lang="en-US" sz="4400">
                <a:solidFill>
                  <a:schemeClr val="tx1"/>
                </a:solidFill>
              </a:rPr>
              <a:t>The Rise of Facism: Italy</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23C483-9C1E-4E31-9223-F0B0A3385D07}"/>
              </a:ext>
            </a:extLst>
          </p:cNvPr>
          <p:cNvSpPr>
            <a:spLocks noGrp="1"/>
          </p:cNvSpPr>
          <p:nvPr>
            <p:ph idx="1"/>
          </p:nvPr>
        </p:nvSpPr>
        <p:spPr>
          <a:xfrm>
            <a:off x="4511153" y="77950"/>
            <a:ext cx="7314135" cy="5788372"/>
          </a:xfrm>
        </p:spPr>
        <p:txBody>
          <a:bodyPr>
            <a:normAutofit/>
          </a:bodyPr>
          <a:lstStyle/>
          <a:p>
            <a:pPr lvl="1">
              <a:buClr>
                <a:srgbClr val="F81B02"/>
              </a:buClr>
            </a:pPr>
            <a:r>
              <a:rPr lang="en-US" sz="2400" dirty="0"/>
              <a:t>In 1922, with growing support from the middle &amp; upper classes, Mussolini led a march of 30,000 Fascist party members on Rome</a:t>
            </a:r>
          </a:p>
          <a:p>
            <a:pPr lvl="1">
              <a:buClr>
                <a:srgbClr val="F81B02"/>
              </a:buClr>
            </a:pPr>
            <a:r>
              <a:rPr lang="en-US" sz="2400" dirty="0"/>
              <a:t> Fearing a revolution, King Victor Emmanuel III named Mussolini Prime Minister</a:t>
            </a:r>
          </a:p>
          <a:p>
            <a:pPr lvl="1">
              <a:buClr>
                <a:srgbClr val="F81B02"/>
              </a:buClr>
            </a:pPr>
            <a:r>
              <a:rPr lang="en-US" sz="2400" dirty="0"/>
              <a:t>Over the next several years, Mussolini consolidate his power as Fascist took control over the Italian parliament &amp; seceded parliamentary authority to Mussolini</a:t>
            </a:r>
          </a:p>
          <a:p>
            <a:pPr lvl="1">
              <a:buClr>
                <a:srgbClr val="F81B02"/>
              </a:buClr>
            </a:pPr>
            <a:r>
              <a:rPr lang="en-US" sz="2400" dirty="0"/>
              <a:t>By 1925 Mussolini had almost complete control over government</a:t>
            </a:r>
          </a:p>
        </p:txBody>
      </p:sp>
    </p:spTree>
    <p:extLst>
      <p:ext uri="{BB962C8B-B14F-4D97-AF65-F5344CB8AC3E}">
        <p14:creationId xmlns:p14="http://schemas.microsoft.com/office/powerpoint/2010/main" val="3308676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E925-4552-4BC1-88F3-1E05AF4521C8}"/>
              </a:ext>
            </a:extLst>
          </p:cNvPr>
          <p:cNvSpPr>
            <a:spLocks noGrp="1"/>
          </p:cNvSpPr>
          <p:nvPr>
            <p:ph type="title"/>
          </p:nvPr>
        </p:nvSpPr>
        <p:spPr/>
        <p:txBody>
          <a:bodyPr/>
          <a:lstStyle/>
          <a:p>
            <a:r>
              <a:rPr lang="en-US" dirty="0"/>
              <a:t>The Rise of </a:t>
            </a:r>
            <a:r>
              <a:rPr lang="en-US" dirty="0" err="1"/>
              <a:t>Facism</a:t>
            </a:r>
            <a:r>
              <a:rPr lang="en-US" dirty="0"/>
              <a:t>:</a:t>
            </a:r>
          </a:p>
        </p:txBody>
      </p:sp>
      <p:sp>
        <p:nvSpPr>
          <p:cNvPr id="3" name="Content Placeholder 2">
            <a:extLst>
              <a:ext uri="{FF2B5EF4-FFF2-40B4-BE49-F238E27FC236}">
                <a16:creationId xmlns:a16="http://schemas.microsoft.com/office/drawing/2014/main" id="{37C35334-7EA8-4BD5-9BAD-46AE670D907A}"/>
              </a:ext>
            </a:extLst>
          </p:cNvPr>
          <p:cNvSpPr>
            <a:spLocks noGrp="1"/>
          </p:cNvSpPr>
          <p:nvPr>
            <p:ph idx="1"/>
          </p:nvPr>
        </p:nvSpPr>
        <p:spPr>
          <a:xfrm>
            <a:off x="4389828" y="1213139"/>
            <a:ext cx="7516422" cy="6229350"/>
          </a:xfrm>
        </p:spPr>
        <p:txBody>
          <a:bodyPr>
            <a:normAutofit lnSpcReduction="10000"/>
          </a:bodyPr>
          <a:lstStyle/>
          <a:p>
            <a:pPr lvl="1"/>
            <a:r>
              <a:rPr lang="en-US" sz="2400" dirty="0"/>
              <a:t>Now known as </a:t>
            </a:r>
            <a:r>
              <a:rPr lang="en-US" sz="2400" u="sng" dirty="0"/>
              <a:t>Il Duce</a:t>
            </a:r>
            <a:r>
              <a:rPr lang="en-US" sz="2400" dirty="0"/>
              <a:t>, Mussolini built a totalitarian regime</a:t>
            </a:r>
          </a:p>
          <a:p>
            <a:pPr lvl="2"/>
            <a:r>
              <a:rPr lang="en-US" dirty="0"/>
              <a:t> </a:t>
            </a:r>
            <a:r>
              <a:rPr lang="en-US" sz="2000" dirty="0"/>
              <a:t>abolished democracy</a:t>
            </a:r>
          </a:p>
          <a:p>
            <a:pPr lvl="2"/>
            <a:r>
              <a:rPr lang="en-US" sz="2000" dirty="0"/>
              <a:t>banned opposing political parties</a:t>
            </a:r>
          </a:p>
          <a:p>
            <a:pPr lvl="2"/>
            <a:r>
              <a:rPr lang="en-US" sz="2000" dirty="0"/>
              <a:t>jailed opponents</a:t>
            </a:r>
          </a:p>
          <a:p>
            <a:pPr lvl="2"/>
            <a:r>
              <a:rPr lang="en-US" sz="2000" dirty="0"/>
              <a:t>limited speech</a:t>
            </a:r>
          </a:p>
          <a:p>
            <a:pPr lvl="2"/>
            <a:r>
              <a:rPr lang="en-US" sz="2000" dirty="0"/>
              <a:t>censored the press</a:t>
            </a:r>
          </a:p>
          <a:p>
            <a:pPr lvl="2"/>
            <a:r>
              <a:rPr lang="en-US" sz="2000" dirty="0"/>
              <a:t>outlawed strikes</a:t>
            </a:r>
          </a:p>
          <a:p>
            <a:pPr lvl="2"/>
            <a:r>
              <a:rPr lang="en-US" sz="2000" dirty="0"/>
              <a:t>utilized an intense propaganda machine to maintain the obedience of the citizenry</a:t>
            </a:r>
          </a:p>
          <a:p>
            <a:pPr lvl="1"/>
            <a:r>
              <a:rPr lang="en-US" sz="2400" dirty="0"/>
              <a:t>Though his methods were harsh, Mussolini was generally respected at home &amp; abroad</a:t>
            </a:r>
          </a:p>
          <a:p>
            <a:pPr lvl="1"/>
            <a:r>
              <a:rPr lang="en-US" sz="2400" dirty="0"/>
              <a:t>Successful reforms modernized Italy with highway construction, industrial development, &amp; literacy campaigns.</a:t>
            </a:r>
          </a:p>
          <a:p>
            <a:endParaRPr lang="en-US" sz="2800" dirty="0"/>
          </a:p>
          <a:p>
            <a:endParaRPr lang="en-US" dirty="0"/>
          </a:p>
          <a:p>
            <a:endParaRPr lang="en-US" dirty="0"/>
          </a:p>
        </p:txBody>
      </p:sp>
      <p:sp>
        <p:nvSpPr>
          <p:cNvPr id="4" name="Text Placeholder 3">
            <a:extLst>
              <a:ext uri="{FF2B5EF4-FFF2-40B4-BE49-F238E27FC236}">
                <a16:creationId xmlns:a16="http://schemas.microsoft.com/office/drawing/2014/main" id="{72621437-A2BA-44E2-9FF4-FDEF4E4C52A9}"/>
              </a:ext>
            </a:extLst>
          </p:cNvPr>
          <p:cNvSpPr>
            <a:spLocks noGrp="1"/>
          </p:cNvSpPr>
          <p:nvPr>
            <p:ph type="body" sz="half" idx="2"/>
          </p:nvPr>
        </p:nvSpPr>
        <p:spPr/>
        <p:txBody>
          <a:bodyPr>
            <a:normAutofit/>
          </a:bodyPr>
          <a:lstStyle/>
          <a:p>
            <a:r>
              <a:rPr lang="en-US" sz="2400" dirty="0"/>
              <a:t>Italy </a:t>
            </a:r>
          </a:p>
        </p:txBody>
      </p:sp>
    </p:spTree>
    <p:extLst>
      <p:ext uri="{BB962C8B-B14F-4D97-AF65-F5344CB8AC3E}">
        <p14:creationId xmlns:p14="http://schemas.microsoft.com/office/powerpoint/2010/main" val="2418509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E925-4552-4BC1-88F3-1E05AF4521C8}"/>
              </a:ext>
            </a:extLst>
          </p:cNvPr>
          <p:cNvSpPr>
            <a:spLocks noGrp="1"/>
          </p:cNvSpPr>
          <p:nvPr>
            <p:ph type="title"/>
          </p:nvPr>
        </p:nvSpPr>
        <p:spPr/>
        <p:txBody>
          <a:bodyPr/>
          <a:lstStyle/>
          <a:p>
            <a:r>
              <a:rPr lang="en-US" dirty="0"/>
              <a:t>The Rise of </a:t>
            </a:r>
            <a:r>
              <a:rPr lang="en-US" dirty="0" err="1"/>
              <a:t>Facism</a:t>
            </a:r>
            <a:r>
              <a:rPr lang="en-US" dirty="0"/>
              <a:t>:</a:t>
            </a:r>
          </a:p>
        </p:txBody>
      </p:sp>
      <p:sp>
        <p:nvSpPr>
          <p:cNvPr id="3" name="Content Placeholder 2">
            <a:extLst>
              <a:ext uri="{FF2B5EF4-FFF2-40B4-BE49-F238E27FC236}">
                <a16:creationId xmlns:a16="http://schemas.microsoft.com/office/drawing/2014/main" id="{37C35334-7EA8-4BD5-9BAD-46AE670D907A}"/>
              </a:ext>
            </a:extLst>
          </p:cNvPr>
          <p:cNvSpPr>
            <a:spLocks noGrp="1"/>
          </p:cNvSpPr>
          <p:nvPr>
            <p:ph idx="1"/>
          </p:nvPr>
        </p:nvSpPr>
        <p:spPr>
          <a:xfrm>
            <a:off x="4389828" y="166255"/>
            <a:ext cx="7691336" cy="6400800"/>
          </a:xfrm>
        </p:spPr>
        <p:txBody>
          <a:bodyPr>
            <a:normAutofit fontScale="92500" lnSpcReduction="10000"/>
          </a:bodyPr>
          <a:lstStyle/>
          <a:p>
            <a:r>
              <a:rPr lang="en-US" sz="2800" dirty="0"/>
              <a:t>The failure of democracy in Germany came with onset of Great Depression</a:t>
            </a:r>
          </a:p>
          <a:p>
            <a:r>
              <a:rPr lang="en-US" sz="2800" dirty="0"/>
              <a:t>Inspired by Mussolini, Hitler formed the National Socialist German Workers Party (Nazi) in 1919 </a:t>
            </a:r>
          </a:p>
          <a:p>
            <a:r>
              <a:rPr lang="en-US" sz="2800" dirty="0"/>
              <a:t>1923 he tried to replicate Mussolini’s success in the March on Rome with a coup attempt in Munich</a:t>
            </a:r>
          </a:p>
          <a:p>
            <a:r>
              <a:rPr lang="en-US" sz="2800" dirty="0"/>
              <a:t>The Beer Hall Putsch as it is now called was a failure &amp; resulted in a prison sentence for Hitler</a:t>
            </a:r>
          </a:p>
          <a:p>
            <a:pPr lvl="1"/>
            <a:r>
              <a:rPr lang="en-US" sz="2600" dirty="0"/>
              <a:t>Hitler served nine months of 5-year sentence</a:t>
            </a:r>
          </a:p>
          <a:p>
            <a:pPr lvl="1"/>
            <a:r>
              <a:rPr lang="en-US" sz="2600" dirty="0"/>
              <a:t>Authored </a:t>
            </a:r>
            <a:r>
              <a:rPr lang="en-US" sz="2600" i="1" dirty="0"/>
              <a:t>Mein </a:t>
            </a:r>
            <a:r>
              <a:rPr lang="en-US" sz="2600" i="1" dirty="0" err="1"/>
              <a:t>Kampf</a:t>
            </a:r>
            <a:r>
              <a:rPr lang="en-US" sz="2600" dirty="0"/>
              <a:t>, which laid out his political beliefs &amp; goals </a:t>
            </a:r>
          </a:p>
          <a:p>
            <a:endParaRPr lang="en-US" dirty="0"/>
          </a:p>
        </p:txBody>
      </p:sp>
      <p:sp>
        <p:nvSpPr>
          <p:cNvPr id="4" name="Text Placeholder 3">
            <a:extLst>
              <a:ext uri="{FF2B5EF4-FFF2-40B4-BE49-F238E27FC236}">
                <a16:creationId xmlns:a16="http://schemas.microsoft.com/office/drawing/2014/main" id="{72621437-A2BA-44E2-9FF4-FDEF4E4C52A9}"/>
              </a:ext>
            </a:extLst>
          </p:cNvPr>
          <p:cNvSpPr>
            <a:spLocks noGrp="1"/>
          </p:cNvSpPr>
          <p:nvPr>
            <p:ph type="body" sz="half" idx="2"/>
          </p:nvPr>
        </p:nvSpPr>
        <p:spPr/>
        <p:txBody>
          <a:bodyPr>
            <a:normAutofit/>
          </a:bodyPr>
          <a:lstStyle/>
          <a:p>
            <a:r>
              <a:rPr lang="en-US" sz="2400" dirty="0"/>
              <a:t>Germany  </a:t>
            </a:r>
          </a:p>
        </p:txBody>
      </p:sp>
    </p:spTree>
    <p:extLst>
      <p:ext uri="{BB962C8B-B14F-4D97-AF65-F5344CB8AC3E}">
        <p14:creationId xmlns:p14="http://schemas.microsoft.com/office/powerpoint/2010/main" val="4051955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E925-4552-4BC1-88F3-1E05AF4521C8}"/>
              </a:ext>
            </a:extLst>
          </p:cNvPr>
          <p:cNvSpPr>
            <a:spLocks noGrp="1"/>
          </p:cNvSpPr>
          <p:nvPr>
            <p:ph type="title"/>
          </p:nvPr>
        </p:nvSpPr>
        <p:spPr/>
        <p:txBody>
          <a:bodyPr/>
          <a:lstStyle/>
          <a:p>
            <a:r>
              <a:rPr lang="en-US" dirty="0"/>
              <a:t>The Rise of </a:t>
            </a:r>
            <a:r>
              <a:rPr lang="en-US" dirty="0" err="1"/>
              <a:t>Facism</a:t>
            </a:r>
            <a:r>
              <a:rPr lang="en-US" dirty="0"/>
              <a:t>:</a:t>
            </a:r>
          </a:p>
        </p:txBody>
      </p:sp>
      <p:sp>
        <p:nvSpPr>
          <p:cNvPr id="3" name="Content Placeholder 2">
            <a:extLst>
              <a:ext uri="{FF2B5EF4-FFF2-40B4-BE49-F238E27FC236}">
                <a16:creationId xmlns:a16="http://schemas.microsoft.com/office/drawing/2014/main" id="{37C35334-7EA8-4BD5-9BAD-46AE670D907A}"/>
              </a:ext>
            </a:extLst>
          </p:cNvPr>
          <p:cNvSpPr>
            <a:spLocks noGrp="1"/>
          </p:cNvSpPr>
          <p:nvPr>
            <p:ph idx="1"/>
          </p:nvPr>
        </p:nvSpPr>
        <p:spPr>
          <a:xfrm>
            <a:off x="4389828" y="166255"/>
            <a:ext cx="7691336" cy="6400800"/>
          </a:xfrm>
        </p:spPr>
        <p:txBody>
          <a:bodyPr>
            <a:normAutofit/>
          </a:bodyPr>
          <a:lstStyle/>
          <a:p>
            <a:pPr lvl="0">
              <a:buClr>
                <a:srgbClr val="F81B02"/>
              </a:buClr>
            </a:pPr>
            <a:r>
              <a:rPr lang="en-US" sz="2400" dirty="0">
                <a:solidFill>
                  <a:prstClr val="black"/>
                </a:solidFill>
              </a:rPr>
              <a:t>In </a:t>
            </a:r>
            <a:r>
              <a:rPr lang="en-US" sz="2400" i="1" dirty="0">
                <a:solidFill>
                  <a:prstClr val="black"/>
                </a:solidFill>
              </a:rPr>
              <a:t>Mein </a:t>
            </a:r>
            <a:r>
              <a:rPr lang="en-US" sz="2400" i="1" dirty="0" err="1">
                <a:solidFill>
                  <a:prstClr val="black"/>
                </a:solidFill>
              </a:rPr>
              <a:t>Kampf</a:t>
            </a:r>
            <a:r>
              <a:rPr lang="en-US" sz="2400" i="1" dirty="0">
                <a:solidFill>
                  <a:prstClr val="black"/>
                </a:solidFill>
              </a:rPr>
              <a:t>, </a:t>
            </a:r>
            <a:r>
              <a:rPr lang="en-US" sz="2400" dirty="0">
                <a:solidFill>
                  <a:prstClr val="black"/>
                </a:solidFill>
              </a:rPr>
              <a:t>Hitler reiterated Mussolini’s ideas about weakness of democracy &amp; communism</a:t>
            </a:r>
          </a:p>
          <a:p>
            <a:pPr lvl="0">
              <a:buClr>
                <a:srgbClr val="F81B02"/>
              </a:buClr>
            </a:pPr>
            <a:r>
              <a:rPr lang="en-US" sz="2400" dirty="0">
                <a:solidFill>
                  <a:prstClr val="black"/>
                </a:solidFill>
              </a:rPr>
              <a:t>He agreed with Mussolini that ultra-nationalist dictatorship by a single strong leader was the best way to maintain order &amp; restore pride &amp; prosperity </a:t>
            </a:r>
          </a:p>
          <a:p>
            <a:pPr lvl="0">
              <a:buClr>
                <a:srgbClr val="F81B02"/>
              </a:buClr>
            </a:pPr>
            <a:r>
              <a:rPr lang="en-US" sz="2400" dirty="0">
                <a:solidFill>
                  <a:prstClr val="black"/>
                </a:solidFill>
              </a:rPr>
              <a:t>Hitler added to Mussolini’s Fascist Party platform the principle of German racial superiority. </a:t>
            </a:r>
            <a:endParaRPr lang="en-US" sz="1600" dirty="0">
              <a:solidFill>
                <a:prstClr val="black"/>
              </a:solidFill>
            </a:endParaRPr>
          </a:p>
          <a:p>
            <a:r>
              <a:rPr lang="en-US" sz="2400" dirty="0"/>
              <a:t>Hitler argued that the German people (along with a few other northern European populations) were the members of the ancient Aryan “race” &amp; naturally superior to the rest of the world’s population</a:t>
            </a:r>
          </a:p>
        </p:txBody>
      </p:sp>
      <p:sp>
        <p:nvSpPr>
          <p:cNvPr id="4" name="Text Placeholder 3">
            <a:extLst>
              <a:ext uri="{FF2B5EF4-FFF2-40B4-BE49-F238E27FC236}">
                <a16:creationId xmlns:a16="http://schemas.microsoft.com/office/drawing/2014/main" id="{72621437-A2BA-44E2-9FF4-FDEF4E4C52A9}"/>
              </a:ext>
            </a:extLst>
          </p:cNvPr>
          <p:cNvSpPr>
            <a:spLocks noGrp="1"/>
          </p:cNvSpPr>
          <p:nvPr>
            <p:ph type="body" sz="half" idx="2"/>
          </p:nvPr>
        </p:nvSpPr>
        <p:spPr/>
        <p:txBody>
          <a:bodyPr>
            <a:normAutofit/>
          </a:bodyPr>
          <a:lstStyle/>
          <a:p>
            <a:r>
              <a:rPr lang="en-US" sz="2400" dirty="0"/>
              <a:t>Germany  </a:t>
            </a:r>
          </a:p>
        </p:txBody>
      </p:sp>
    </p:spTree>
    <p:extLst>
      <p:ext uri="{BB962C8B-B14F-4D97-AF65-F5344CB8AC3E}">
        <p14:creationId xmlns:p14="http://schemas.microsoft.com/office/powerpoint/2010/main" val="4227957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E925-4552-4BC1-88F3-1E05AF4521C8}"/>
              </a:ext>
            </a:extLst>
          </p:cNvPr>
          <p:cNvSpPr>
            <a:spLocks noGrp="1"/>
          </p:cNvSpPr>
          <p:nvPr>
            <p:ph type="title"/>
          </p:nvPr>
        </p:nvSpPr>
        <p:spPr/>
        <p:txBody>
          <a:bodyPr/>
          <a:lstStyle/>
          <a:p>
            <a:r>
              <a:rPr lang="en-US" dirty="0"/>
              <a:t>The Rise of </a:t>
            </a:r>
            <a:r>
              <a:rPr lang="en-US" dirty="0" err="1"/>
              <a:t>Facism</a:t>
            </a:r>
            <a:r>
              <a:rPr lang="en-US" dirty="0"/>
              <a:t>:</a:t>
            </a:r>
          </a:p>
        </p:txBody>
      </p:sp>
      <p:sp>
        <p:nvSpPr>
          <p:cNvPr id="3" name="Content Placeholder 2">
            <a:extLst>
              <a:ext uri="{FF2B5EF4-FFF2-40B4-BE49-F238E27FC236}">
                <a16:creationId xmlns:a16="http://schemas.microsoft.com/office/drawing/2014/main" id="{37C35334-7EA8-4BD5-9BAD-46AE670D907A}"/>
              </a:ext>
            </a:extLst>
          </p:cNvPr>
          <p:cNvSpPr>
            <a:spLocks noGrp="1"/>
          </p:cNvSpPr>
          <p:nvPr>
            <p:ph idx="1"/>
          </p:nvPr>
        </p:nvSpPr>
        <p:spPr>
          <a:xfrm>
            <a:off x="4389828" y="166255"/>
            <a:ext cx="7691336" cy="6400800"/>
          </a:xfrm>
        </p:spPr>
        <p:txBody>
          <a:bodyPr>
            <a:normAutofit/>
          </a:bodyPr>
          <a:lstStyle/>
          <a:p>
            <a:pPr lvl="0">
              <a:buClr>
                <a:srgbClr val="F81B02"/>
              </a:buClr>
            </a:pPr>
            <a:r>
              <a:rPr lang="en-US" sz="2400" dirty="0"/>
              <a:t>In Mein </a:t>
            </a:r>
            <a:r>
              <a:rPr lang="en-US" sz="2400" dirty="0" err="1"/>
              <a:t>Kampf</a:t>
            </a:r>
            <a:r>
              <a:rPr lang="en-US" sz="2400" dirty="0"/>
              <a:t>, Hitler established the basic goals of the Nazi party</a:t>
            </a:r>
          </a:p>
          <a:p>
            <a:pPr lvl="0">
              <a:buClr>
                <a:srgbClr val="F81B02"/>
              </a:buClr>
            </a:pPr>
            <a:r>
              <a:rPr lang="en-US" sz="2400" dirty="0"/>
              <a:t> Like the Fascists of Italy &amp; the Militarists of Japan, the Nazis would end democracy, build a strong military, use government power to improve the economy, &amp; expand their territory.</a:t>
            </a:r>
          </a:p>
          <a:p>
            <a:pPr lvl="0">
              <a:buClr>
                <a:srgbClr val="F81B02"/>
              </a:buClr>
            </a:pPr>
            <a:r>
              <a:rPr lang="en-US" sz="2400" dirty="0"/>
              <a:t>Hitler, Mussolini, &amp; </a:t>
            </a:r>
            <a:r>
              <a:rPr lang="en-US" sz="2400" dirty="0" err="1"/>
              <a:t>Tojo</a:t>
            </a:r>
            <a:r>
              <a:rPr lang="en-US" sz="2400" dirty="0"/>
              <a:t> (supported by Hirohito) all believed that their nation’s success depended on the conquest of new territory</a:t>
            </a:r>
          </a:p>
        </p:txBody>
      </p:sp>
      <p:sp>
        <p:nvSpPr>
          <p:cNvPr id="4" name="Text Placeholder 3">
            <a:extLst>
              <a:ext uri="{FF2B5EF4-FFF2-40B4-BE49-F238E27FC236}">
                <a16:creationId xmlns:a16="http://schemas.microsoft.com/office/drawing/2014/main" id="{72621437-A2BA-44E2-9FF4-FDEF4E4C52A9}"/>
              </a:ext>
            </a:extLst>
          </p:cNvPr>
          <p:cNvSpPr>
            <a:spLocks noGrp="1"/>
          </p:cNvSpPr>
          <p:nvPr>
            <p:ph type="body" sz="half" idx="2"/>
          </p:nvPr>
        </p:nvSpPr>
        <p:spPr/>
        <p:txBody>
          <a:bodyPr>
            <a:normAutofit/>
          </a:bodyPr>
          <a:lstStyle/>
          <a:p>
            <a:r>
              <a:rPr lang="en-US" sz="2400" dirty="0"/>
              <a:t>Germany  </a:t>
            </a:r>
          </a:p>
        </p:txBody>
      </p:sp>
    </p:spTree>
    <p:extLst>
      <p:ext uri="{BB962C8B-B14F-4D97-AF65-F5344CB8AC3E}">
        <p14:creationId xmlns:p14="http://schemas.microsoft.com/office/powerpoint/2010/main" val="1472534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E925-4552-4BC1-88F3-1E05AF4521C8}"/>
              </a:ext>
            </a:extLst>
          </p:cNvPr>
          <p:cNvSpPr>
            <a:spLocks noGrp="1"/>
          </p:cNvSpPr>
          <p:nvPr>
            <p:ph type="title"/>
          </p:nvPr>
        </p:nvSpPr>
        <p:spPr/>
        <p:txBody>
          <a:bodyPr/>
          <a:lstStyle/>
          <a:p>
            <a:r>
              <a:rPr lang="en-US" dirty="0"/>
              <a:t>The Rise of </a:t>
            </a:r>
            <a:r>
              <a:rPr lang="en-US" dirty="0" err="1"/>
              <a:t>Facism</a:t>
            </a:r>
            <a:r>
              <a:rPr lang="en-US" dirty="0"/>
              <a:t>:</a:t>
            </a:r>
          </a:p>
        </p:txBody>
      </p:sp>
      <p:sp>
        <p:nvSpPr>
          <p:cNvPr id="3" name="Content Placeholder 2">
            <a:extLst>
              <a:ext uri="{FF2B5EF4-FFF2-40B4-BE49-F238E27FC236}">
                <a16:creationId xmlns:a16="http://schemas.microsoft.com/office/drawing/2014/main" id="{37C35334-7EA8-4BD5-9BAD-46AE670D907A}"/>
              </a:ext>
            </a:extLst>
          </p:cNvPr>
          <p:cNvSpPr>
            <a:spLocks noGrp="1"/>
          </p:cNvSpPr>
          <p:nvPr>
            <p:ph idx="1"/>
          </p:nvPr>
        </p:nvSpPr>
        <p:spPr>
          <a:xfrm>
            <a:off x="4389828" y="166255"/>
            <a:ext cx="7691336" cy="6400800"/>
          </a:xfrm>
        </p:spPr>
        <p:txBody>
          <a:bodyPr>
            <a:normAutofit fontScale="92500"/>
          </a:bodyPr>
          <a:lstStyle/>
          <a:p>
            <a:pPr lvl="0">
              <a:buClr>
                <a:srgbClr val="F81B02"/>
              </a:buClr>
            </a:pPr>
            <a:r>
              <a:rPr lang="en-US" sz="2400" dirty="0"/>
              <a:t>Hitler’s rise to power was very similar to Mussolini</a:t>
            </a:r>
          </a:p>
          <a:p>
            <a:pPr lvl="0">
              <a:buClr>
                <a:srgbClr val="F81B02"/>
              </a:buClr>
            </a:pPr>
            <a:r>
              <a:rPr lang="en-US" sz="2400" dirty="0"/>
              <a:t> During 1920s, Hitler built a power base that included a Nazi Party militia called the </a:t>
            </a:r>
            <a:r>
              <a:rPr lang="en-US" sz="2400" u="sng" dirty="0"/>
              <a:t>Brown Shirts</a:t>
            </a:r>
          </a:p>
          <a:p>
            <a:pPr lvl="0">
              <a:buClr>
                <a:srgbClr val="F81B02"/>
              </a:buClr>
            </a:pPr>
            <a:r>
              <a:rPr lang="en-US" sz="2400" dirty="0"/>
              <a:t>Like the Black Shirts of Italy, Hitler’s Brown Shirts used the threat &amp; sometimes actual violence to win political influence</a:t>
            </a:r>
          </a:p>
          <a:p>
            <a:pPr lvl="0">
              <a:buClr>
                <a:srgbClr val="F81B02"/>
              </a:buClr>
            </a:pPr>
            <a:r>
              <a:rPr lang="en-US" sz="2400" dirty="0"/>
              <a:t>After the collapse of the German economy in the Great Depression, Nazis became Germany’s largest political party</a:t>
            </a:r>
          </a:p>
          <a:p>
            <a:pPr lvl="0">
              <a:buClr>
                <a:srgbClr val="F81B02"/>
              </a:buClr>
            </a:pPr>
            <a:r>
              <a:rPr lang="en-US" sz="2400" dirty="0"/>
              <a:t>Like in Italy, they gained support from the middle &amp; upper classes by opposing the threat of a communist revolution</a:t>
            </a:r>
          </a:p>
          <a:p>
            <a:pPr lvl="0">
              <a:buClr>
                <a:srgbClr val="F81B02"/>
              </a:buClr>
            </a:pPr>
            <a:r>
              <a:rPr lang="en-US" sz="2400" dirty="0"/>
              <a:t>In 1933, President Paul von Hindenburg named Hitler chancellor (a position similar to prime minister)</a:t>
            </a:r>
          </a:p>
        </p:txBody>
      </p:sp>
      <p:sp>
        <p:nvSpPr>
          <p:cNvPr id="4" name="Text Placeholder 3">
            <a:extLst>
              <a:ext uri="{FF2B5EF4-FFF2-40B4-BE49-F238E27FC236}">
                <a16:creationId xmlns:a16="http://schemas.microsoft.com/office/drawing/2014/main" id="{72621437-A2BA-44E2-9FF4-FDEF4E4C52A9}"/>
              </a:ext>
            </a:extLst>
          </p:cNvPr>
          <p:cNvSpPr>
            <a:spLocks noGrp="1"/>
          </p:cNvSpPr>
          <p:nvPr>
            <p:ph type="body" sz="half" idx="2"/>
          </p:nvPr>
        </p:nvSpPr>
        <p:spPr/>
        <p:txBody>
          <a:bodyPr>
            <a:normAutofit/>
          </a:bodyPr>
          <a:lstStyle/>
          <a:p>
            <a:r>
              <a:rPr lang="en-US" sz="2400" dirty="0"/>
              <a:t>Germany  </a:t>
            </a:r>
          </a:p>
        </p:txBody>
      </p:sp>
    </p:spTree>
    <p:extLst>
      <p:ext uri="{BB962C8B-B14F-4D97-AF65-F5344CB8AC3E}">
        <p14:creationId xmlns:p14="http://schemas.microsoft.com/office/powerpoint/2010/main" val="3489380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3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0"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2" name="Picture 1">
            <a:extLst>
              <a:ext uri="{FF2B5EF4-FFF2-40B4-BE49-F238E27FC236}">
                <a16:creationId xmlns:a16="http://schemas.microsoft.com/office/drawing/2014/main" id="{DB8AE8D5-BC77-4A5C-B1E6-C55DA07F07DA}"/>
              </a:ext>
            </a:extLst>
          </p:cNvPr>
          <p:cNvPicPr>
            <a:picLocks noChangeAspect="1"/>
          </p:cNvPicPr>
          <p:nvPr/>
        </p:nvPicPr>
        <p:blipFill>
          <a:blip r:embed="rId2"/>
          <a:stretch>
            <a:fillRect/>
          </a:stretch>
        </p:blipFill>
        <p:spPr>
          <a:xfrm>
            <a:off x="1143941" y="643467"/>
            <a:ext cx="9904117" cy="5571066"/>
          </a:xfrm>
          <a:prstGeom prst="rect">
            <a:avLst/>
          </a:prstGeom>
        </p:spPr>
      </p:pic>
    </p:spTree>
    <p:extLst>
      <p:ext uri="{BB962C8B-B14F-4D97-AF65-F5344CB8AC3E}">
        <p14:creationId xmlns:p14="http://schemas.microsoft.com/office/powerpoint/2010/main" val="3576575568"/>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E925-4552-4BC1-88F3-1E05AF4521C8}"/>
              </a:ext>
            </a:extLst>
          </p:cNvPr>
          <p:cNvSpPr>
            <a:spLocks noGrp="1"/>
          </p:cNvSpPr>
          <p:nvPr>
            <p:ph type="title"/>
          </p:nvPr>
        </p:nvSpPr>
        <p:spPr/>
        <p:txBody>
          <a:bodyPr/>
          <a:lstStyle/>
          <a:p>
            <a:r>
              <a:rPr lang="en-US" dirty="0"/>
              <a:t>The Rise of </a:t>
            </a:r>
            <a:r>
              <a:rPr lang="en-US" dirty="0" err="1"/>
              <a:t>Facism</a:t>
            </a:r>
            <a:r>
              <a:rPr lang="en-US" dirty="0"/>
              <a:t>:</a:t>
            </a:r>
          </a:p>
        </p:txBody>
      </p:sp>
      <p:sp>
        <p:nvSpPr>
          <p:cNvPr id="3" name="Content Placeholder 2">
            <a:extLst>
              <a:ext uri="{FF2B5EF4-FFF2-40B4-BE49-F238E27FC236}">
                <a16:creationId xmlns:a16="http://schemas.microsoft.com/office/drawing/2014/main" id="{37C35334-7EA8-4BD5-9BAD-46AE670D907A}"/>
              </a:ext>
            </a:extLst>
          </p:cNvPr>
          <p:cNvSpPr>
            <a:spLocks noGrp="1"/>
          </p:cNvSpPr>
          <p:nvPr>
            <p:ph idx="1"/>
          </p:nvPr>
        </p:nvSpPr>
        <p:spPr>
          <a:xfrm>
            <a:off x="4389828" y="166255"/>
            <a:ext cx="7691336" cy="6400800"/>
          </a:xfrm>
        </p:spPr>
        <p:txBody>
          <a:bodyPr>
            <a:normAutofit/>
          </a:bodyPr>
          <a:lstStyle/>
          <a:p>
            <a:pPr lvl="0">
              <a:buClr>
                <a:srgbClr val="F81B02"/>
              </a:buClr>
            </a:pPr>
            <a:r>
              <a:rPr lang="en-US" sz="2400" dirty="0">
                <a:solidFill>
                  <a:prstClr val="black"/>
                </a:solidFill>
              </a:rPr>
              <a:t>Hitler immediately called for new elections for the Reichstag or German parliament</a:t>
            </a:r>
          </a:p>
          <a:p>
            <a:pPr lvl="1">
              <a:buClr>
                <a:srgbClr val="F81B02"/>
              </a:buClr>
            </a:pPr>
            <a:r>
              <a:rPr lang="en-US" sz="2200" dirty="0"/>
              <a:t>He hoped that his increasing popularity would lead to a Nazi majority</a:t>
            </a:r>
          </a:p>
          <a:p>
            <a:pPr lvl="0">
              <a:buClr>
                <a:srgbClr val="F81B02"/>
              </a:buClr>
            </a:pPr>
            <a:r>
              <a:rPr lang="en-US" sz="2400" dirty="0"/>
              <a:t>6 days before the election the Reichstag building mysteriously caught fire</a:t>
            </a:r>
          </a:p>
          <a:p>
            <a:pPr lvl="0">
              <a:buClr>
                <a:srgbClr val="F81B02"/>
              </a:buClr>
            </a:pPr>
            <a:r>
              <a:rPr lang="en-US" sz="2400" dirty="0"/>
              <a:t>Nazi party leaders blamed the fire on the Communist Party &amp; called on citizens to elect Nazis to protect the nation from the threat</a:t>
            </a:r>
          </a:p>
          <a:p>
            <a:pPr lvl="0">
              <a:buClr>
                <a:srgbClr val="F81B02"/>
              </a:buClr>
            </a:pPr>
            <a:r>
              <a:rPr lang="en-US" sz="2400" dirty="0"/>
              <a:t>Nazis won a slim majority in the Reichstag &amp; like in Italy they began to vote to secede their power to Hitler</a:t>
            </a:r>
          </a:p>
        </p:txBody>
      </p:sp>
      <p:sp>
        <p:nvSpPr>
          <p:cNvPr id="4" name="Text Placeholder 3">
            <a:extLst>
              <a:ext uri="{FF2B5EF4-FFF2-40B4-BE49-F238E27FC236}">
                <a16:creationId xmlns:a16="http://schemas.microsoft.com/office/drawing/2014/main" id="{72621437-A2BA-44E2-9FF4-FDEF4E4C52A9}"/>
              </a:ext>
            </a:extLst>
          </p:cNvPr>
          <p:cNvSpPr>
            <a:spLocks noGrp="1"/>
          </p:cNvSpPr>
          <p:nvPr>
            <p:ph type="body" sz="half" idx="2"/>
          </p:nvPr>
        </p:nvSpPr>
        <p:spPr/>
        <p:txBody>
          <a:bodyPr>
            <a:normAutofit/>
          </a:bodyPr>
          <a:lstStyle/>
          <a:p>
            <a:r>
              <a:rPr lang="en-US" sz="2400" dirty="0"/>
              <a:t>Germany  </a:t>
            </a:r>
          </a:p>
        </p:txBody>
      </p:sp>
    </p:spTree>
    <p:extLst>
      <p:ext uri="{BB962C8B-B14F-4D97-AF65-F5344CB8AC3E}">
        <p14:creationId xmlns:p14="http://schemas.microsoft.com/office/powerpoint/2010/main" val="4260534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E925-4552-4BC1-88F3-1E05AF4521C8}"/>
              </a:ext>
            </a:extLst>
          </p:cNvPr>
          <p:cNvSpPr>
            <a:spLocks noGrp="1"/>
          </p:cNvSpPr>
          <p:nvPr>
            <p:ph type="title"/>
          </p:nvPr>
        </p:nvSpPr>
        <p:spPr/>
        <p:txBody>
          <a:bodyPr/>
          <a:lstStyle/>
          <a:p>
            <a:r>
              <a:rPr lang="en-US" dirty="0"/>
              <a:t>The Rise of </a:t>
            </a:r>
            <a:r>
              <a:rPr lang="en-US" dirty="0" err="1"/>
              <a:t>Facism</a:t>
            </a:r>
            <a:r>
              <a:rPr lang="en-US" dirty="0"/>
              <a:t>:</a:t>
            </a:r>
          </a:p>
        </p:txBody>
      </p:sp>
      <p:sp>
        <p:nvSpPr>
          <p:cNvPr id="3" name="Content Placeholder 2">
            <a:extLst>
              <a:ext uri="{FF2B5EF4-FFF2-40B4-BE49-F238E27FC236}">
                <a16:creationId xmlns:a16="http://schemas.microsoft.com/office/drawing/2014/main" id="{37C35334-7EA8-4BD5-9BAD-46AE670D907A}"/>
              </a:ext>
            </a:extLst>
          </p:cNvPr>
          <p:cNvSpPr>
            <a:spLocks noGrp="1"/>
          </p:cNvSpPr>
          <p:nvPr>
            <p:ph idx="1"/>
          </p:nvPr>
        </p:nvSpPr>
        <p:spPr>
          <a:xfrm>
            <a:off x="4389828" y="166255"/>
            <a:ext cx="7691336" cy="6400800"/>
          </a:xfrm>
        </p:spPr>
        <p:txBody>
          <a:bodyPr>
            <a:normAutofit fontScale="92500" lnSpcReduction="10000"/>
          </a:bodyPr>
          <a:lstStyle/>
          <a:p>
            <a:pPr lvl="0">
              <a:buClr>
                <a:srgbClr val="F81B02"/>
              </a:buClr>
            </a:pPr>
            <a:r>
              <a:rPr lang="en-US" sz="2400" dirty="0"/>
              <a:t>In 1934, Hitler was named Führer, taking complete control of the German government</a:t>
            </a:r>
          </a:p>
          <a:p>
            <a:pPr lvl="0">
              <a:buClr>
                <a:srgbClr val="F81B02"/>
              </a:buClr>
            </a:pPr>
            <a:r>
              <a:rPr lang="en-US" sz="2400" dirty="0"/>
              <a:t>Like Mussolini he built a totalitarian regime</a:t>
            </a:r>
          </a:p>
          <a:p>
            <a:pPr lvl="1">
              <a:buClr>
                <a:srgbClr val="F81B02"/>
              </a:buClr>
            </a:pPr>
            <a:r>
              <a:rPr lang="en-US" sz="2200" dirty="0"/>
              <a:t> abolished democracy</a:t>
            </a:r>
          </a:p>
          <a:p>
            <a:pPr lvl="1">
              <a:buClr>
                <a:srgbClr val="F81B02"/>
              </a:buClr>
            </a:pPr>
            <a:r>
              <a:rPr lang="en-US" sz="2200" dirty="0"/>
              <a:t>banned opposing political parties</a:t>
            </a:r>
          </a:p>
          <a:p>
            <a:pPr lvl="1">
              <a:buClr>
                <a:srgbClr val="F81B02"/>
              </a:buClr>
            </a:pPr>
            <a:r>
              <a:rPr lang="en-US" sz="2200" dirty="0"/>
              <a:t>jailed opponents</a:t>
            </a:r>
          </a:p>
          <a:p>
            <a:pPr lvl="1">
              <a:buClr>
                <a:srgbClr val="F81B02"/>
              </a:buClr>
            </a:pPr>
            <a:r>
              <a:rPr lang="en-US" sz="2200" dirty="0"/>
              <a:t>limited speech</a:t>
            </a:r>
          </a:p>
          <a:p>
            <a:pPr lvl="1">
              <a:buClr>
                <a:srgbClr val="F81B02"/>
              </a:buClr>
            </a:pPr>
            <a:r>
              <a:rPr lang="en-US" sz="2200" dirty="0"/>
              <a:t>censored the press</a:t>
            </a:r>
          </a:p>
          <a:p>
            <a:pPr lvl="1">
              <a:buClr>
                <a:srgbClr val="F81B02"/>
              </a:buClr>
            </a:pPr>
            <a:r>
              <a:rPr lang="en-US" sz="2200" dirty="0"/>
              <a:t>outlawed strikes</a:t>
            </a:r>
          </a:p>
          <a:p>
            <a:pPr lvl="1">
              <a:buClr>
                <a:srgbClr val="F81B02"/>
              </a:buClr>
            </a:pPr>
            <a:r>
              <a:rPr lang="en-US" sz="2200" dirty="0"/>
              <a:t>utilized intense propaganda machine &amp; police force to maintain obedience of the people</a:t>
            </a:r>
          </a:p>
          <a:p>
            <a:pPr>
              <a:buClr>
                <a:srgbClr val="F81B02"/>
              </a:buClr>
            </a:pPr>
            <a:r>
              <a:rPr lang="en-US" sz="2400" dirty="0"/>
              <a:t>And, like Mussolini, Hitler enjoyed widespread support because of successful reforms that dramatically reduced unemployment, increased industrial output &amp; improved infrastructure</a:t>
            </a:r>
          </a:p>
        </p:txBody>
      </p:sp>
      <p:sp>
        <p:nvSpPr>
          <p:cNvPr id="4" name="Text Placeholder 3">
            <a:extLst>
              <a:ext uri="{FF2B5EF4-FFF2-40B4-BE49-F238E27FC236}">
                <a16:creationId xmlns:a16="http://schemas.microsoft.com/office/drawing/2014/main" id="{72621437-A2BA-44E2-9FF4-FDEF4E4C52A9}"/>
              </a:ext>
            </a:extLst>
          </p:cNvPr>
          <p:cNvSpPr>
            <a:spLocks noGrp="1"/>
          </p:cNvSpPr>
          <p:nvPr>
            <p:ph type="body" sz="half" idx="2"/>
          </p:nvPr>
        </p:nvSpPr>
        <p:spPr/>
        <p:txBody>
          <a:bodyPr>
            <a:normAutofit/>
          </a:bodyPr>
          <a:lstStyle/>
          <a:p>
            <a:r>
              <a:rPr lang="en-US" sz="2400" dirty="0"/>
              <a:t>Germany  </a:t>
            </a:r>
          </a:p>
        </p:txBody>
      </p:sp>
    </p:spTree>
    <p:extLst>
      <p:ext uri="{BB962C8B-B14F-4D97-AF65-F5344CB8AC3E}">
        <p14:creationId xmlns:p14="http://schemas.microsoft.com/office/powerpoint/2010/main" val="2418048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D52D-BB33-4FFC-B2A9-435393815DA9}"/>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574ED21A-F178-4CC4-88F3-685E189B5121}"/>
              </a:ext>
            </a:extLst>
          </p:cNvPr>
          <p:cNvSpPr>
            <a:spLocks noGrp="1"/>
          </p:cNvSpPr>
          <p:nvPr>
            <p:ph idx="1"/>
          </p:nvPr>
        </p:nvSpPr>
        <p:spPr/>
        <p:txBody>
          <a:bodyPr/>
          <a:lstStyle/>
          <a:p>
            <a:r>
              <a:rPr lang="en-US" sz="2400" dirty="0"/>
              <a:t>Students will be able to:</a:t>
            </a:r>
          </a:p>
          <a:p>
            <a:pPr lvl="1"/>
            <a:r>
              <a:rPr lang="en-US" sz="2000" dirty="0"/>
              <a:t>Explain how the political legacy of  World War I combined with regional &amp; global economic challenges like income inequality, inflation, &amp; unemployment to undermine public confidence in many governments.</a:t>
            </a:r>
          </a:p>
          <a:p>
            <a:pPr lvl="1"/>
            <a:r>
              <a:rPr lang="en-US" sz="2000" dirty="0"/>
              <a:t>Explain how the lack of confidence in government led to the rise of authoritarian and in some cases totalitarian regimes in Russia, Germany, Italy, Spain, &amp; Japan</a:t>
            </a:r>
          </a:p>
          <a:p>
            <a:pPr lvl="1"/>
            <a:r>
              <a:rPr lang="en-US" sz="2000" dirty="0"/>
              <a:t>explain how the rise of authoritarian &amp; totalitarian regimes led to World War II.</a:t>
            </a:r>
          </a:p>
        </p:txBody>
      </p:sp>
    </p:spTree>
    <p:extLst>
      <p:ext uri="{BB962C8B-B14F-4D97-AF65-F5344CB8AC3E}">
        <p14:creationId xmlns:p14="http://schemas.microsoft.com/office/powerpoint/2010/main" val="922468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E925-4552-4BC1-88F3-1E05AF4521C8}"/>
              </a:ext>
            </a:extLst>
          </p:cNvPr>
          <p:cNvSpPr>
            <a:spLocks noGrp="1"/>
          </p:cNvSpPr>
          <p:nvPr>
            <p:ph type="title"/>
          </p:nvPr>
        </p:nvSpPr>
        <p:spPr/>
        <p:txBody>
          <a:bodyPr/>
          <a:lstStyle/>
          <a:p>
            <a:r>
              <a:rPr lang="en-US" dirty="0"/>
              <a:t>The Rise of </a:t>
            </a:r>
            <a:r>
              <a:rPr lang="en-US" dirty="0" err="1"/>
              <a:t>Facism</a:t>
            </a:r>
            <a:r>
              <a:rPr lang="en-US" dirty="0"/>
              <a:t>:</a:t>
            </a:r>
          </a:p>
        </p:txBody>
      </p:sp>
      <p:sp>
        <p:nvSpPr>
          <p:cNvPr id="3" name="Content Placeholder 2">
            <a:extLst>
              <a:ext uri="{FF2B5EF4-FFF2-40B4-BE49-F238E27FC236}">
                <a16:creationId xmlns:a16="http://schemas.microsoft.com/office/drawing/2014/main" id="{37C35334-7EA8-4BD5-9BAD-46AE670D907A}"/>
              </a:ext>
            </a:extLst>
          </p:cNvPr>
          <p:cNvSpPr>
            <a:spLocks noGrp="1"/>
          </p:cNvSpPr>
          <p:nvPr>
            <p:ph idx="1"/>
          </p:nvPr>
        </p:nvSpPr>
        <p:spPr>
          <a:xfrm>
            <a:off x="4389828" y="166255"/>
            <a:ext cx="7691336" cy="6400800"/>
          </a:xfrm>
        </p:spPr>
        <p:txBody>
          <a:bodyPr>
            <a:normAutofit lnSpcReduction="10000"/>
          </a:bodyPr>
          <a:lstStyle/>
          <a:p>
            <a:pPr lvl="0">
              <a:buClr>
                <a:srgbClr val="F81B02"/>
              </a:buClr>
            </a:pPr>
            <a:r>
              <a:rPr lang="en-US" sz="2400" dirty="0"/>
              <a:t>Unlike Italy &amp; Germany, Japan never had a single man with total government control</a:t>
            </a:r>
          </a:p>
          <a:p>
            <a:pPr lvl="1">
              <a:buClr>
                <a:srgbClr val="F81B02"/>
              </a:buClr>
            </a:pPr>
            <a:r>
              <a:rPr lang="en-US" sz="2200" dirty="0"/>
              <a:t>small group of military leaders ruled with the support of Emperor Hirohito</a:t>
            </a:r>
          </a:p>
          <a:p>
            <a:pPr lvl="1">
              <a:buClr>
                <a:srgbClr val="F81B02"/>
              </a:buClr>
            </a:pPr>
            <a:r>
              <a:rPr lang="en-US" sz="2200" dirty="0"/>
              <a:t>Of these men Hideki </a:t>
            </a:r>
            <a:r>
              <a:rPr lang="en-US" sz="2200" dirty="0" err="1"/>
              <a:t>Tojo</a:t>
            </a:r>
            <a:r>
              <a:rPr lang="en-US" sz="2200" dirty="0"/>
              <a:t> emerged as the most powerful</a:t>
            </a:r>
          </a:p>
          <a:p>
            <a:pPr>
              <a:buClr>
                <a:srgbClr val="F81B02"/>
              </a:buClr>
            </a:pPr>
            <a:r>
              <a:rPr lang="en-US" sz="2400" dirty="0"/>
              <a:t>In the Japanese parliamentary democracy of 1920s, the civil government had no control over the military</a:t>
            </a:r>
          </a:p>
          <a:p>
            <a:pPr>
              <a:buClr>
                <a:srgbClr val="F81B02"/>
              </a:buClr>
            </a:pPr>
            <a:r>
              <a:rPr lang="en-US" sz="2400" dirty="0"/>
              <a:t>According to the constitution, the military reported directly to the Emperor</a:t>
            </a:r>
          </a:p>
          <a:p>
            <a:pPr>
              <a:buClr>
                <a:srgbClr val="F81B02"/>
              </a:buClr>
            </a:pPr>
            <a:r>
              <a:rPr lang="en-US" sz="2400" dirty="0"/>
              <a:t>Traditionally the Japanese emperors did not yield power, this meant that the military was essential independent in its authority</a:t>
            </a:r>
          </a:p>
        </p:txBody>
      </p:sp>
      <p:sp>
        <p:nvSpPr>
          <p:cNvPr id="4" name="Text Placeholder 3">
            <a:extLst>
              <a:ext uri="{FF2B5EF4-FFF2-40B4-BE49-F238E27FC236}">
                <a16:creationId xmlns:a16="http://schemas.microsoft.com/office/drawing/2014/main" id="{72621437-A2BA-44E2-9FF4-FDEF4E4C52A9}"/>
              </a:ext>
            </a:extLst>
          </p:cNvPr>
          <p:cNvSpPr>
            <a:spLocks noGrp="1"/>
          </p:cNvSpPr>
          <p:nvPr>
            <p:ph type="body" sz="half" idx="2"/>
          </p:nvPr>
        </p:nvSpPr>
        <p:spPr/>
        <p:txBody>
          <a:bodyPr>
            <a:normAutofit/>
          </a:bodyPr>
          <a:lstStyle/>
          <a:p>
            <a:r>
              <a:rPr lang="en-US" sz="2400" dirty="0"/>
              <a:t>Japan  </a:t>
            </a:r>
          </a:p>
        </p:txBody>
      </p:sp>
    </p:spTree>
    <p:extLst>
      <p:ext uri="{BB962C8B-B14F-4D97-AF65-F5344CB8AC3E}">
        <p14:creationId xmlns:p14="http://schemas.microsoft.com/office/powerpoint/2010/main" val="3174626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E925-4552-4BC1-88F3-1E05AF4521C8}"/>
              </a:ext>
            </a:extLst>
          </p:cNvPr>
          <p:cNvSpPr>
            <a:spLocks noGrp="1"/>
          </p:cNvSpPr>
          <p:nvPr>
            <p:ph type="title"/>
          </p:nvPr>
        </p:nvSpPr>
        <p:spPr/>
        <p:txBody>
          <a:bodyPr/>
          <a:lstStyle/>
          <a:p>
            <a:r>
              <a:rPr lang="en-US" dirty="0"/>
              <a:t>The Rise of </a:t>
            </a:r>
            <a:r>
              <a:rPr lang="en-US" dirty="0" err="1"/>
              <a:t>Facism</a:t>
            </a:r>
            <a:r>
              <a:rPr lang="en-US" dirty="0"/>
              <a:t>:</a:t>
            </a:r>
          </a:p>
        </p:txBody>
      </p:sp>
      <p:sp>
        <p:nvSpPr>
          <p:cNvPr id="3" name="Content Placeholder 2">
            <a:extLst>
              <a:ext uri="{FF2B5EF4-FFF2-40B4-BE49-F238E27FC236}">
                <a16:creationId xmlns:a16="http://schemas.microsoft.com/office/drawing/2014/main" id="{37C35334-7EA8-4BD5-9BAD-46AE670D907A}"/>
              </a:ext>
            </a:extLst>
          </p:cNvPr>
          <p:cNvSpPr>
            <a:spLocks noGrp="1"/>
          </p:cNvSpPr>
          <p:nvPr>
            <p:ph idx="1"/>
          </p:nvPr>
        </p:nvSpPr>
        <p:spPr>
          <a:xfrm>
            <a:off x="4389828" y="166255"/>
            <a:ext cx="7691336" cy="6400800"/>
          </a:xfrm>
        </p:spPr>
        <p:txBody>
          <a:bodyPr>
            <a:normAutofit/>
          </a:bodyPr>
          <a:lstStyle/>
          <a:p>
            <a:pPr lvl="0">
              <a:buClr>
                <a:srgbClr val="F81B02"/>
              </a:buClr>
            </a:pPr>
            <a:r>
              <a:rPr lang="en-US" sz="2400" dirty="0"/>
              <a:t>Until the Great Depression, the military generally respected the authority of the civil government over Japan </a:t>
            </a:r>
          </a:p>
          <a:p>
            <a:pPr lvl="0">
              <a:buClr>
                <a:srgbClr val="F81B02"/>
              </a:buClr>
            </a:pPr>
            <a:r>
              <a:rPr lang="en-US" sz="2400" dirty="0"/>
              <a:t>This changed when economic hard times hit</a:t>
            </a:r>
          </a:p>
          <a:p>
            <a:pPr lvl="1">
              <a:buClr>
                <a:srgbClr val="F81B02"/>
              </a:buClr>
            </a:pPr>
            <a:r>
              <a:rPr lang="en-US" sz="2200" dirty="0"/>
              <a:t> turned the Japanese people against the civil government </a:t>
            </a:r>
          </a:p>
          <a:p>
            <a:pPr>
              <a:buClr>
                <a:srgbClr val="F81B02"/>
              </a:buClr>
            </a:pPr>
            <a:r>
              <a:rPr lang="en-US" sz="2400" dirty="0"/>
              <a:t>In 1929, military took control of government</a:t>
            </a:r>
          </a:p>
          <a:p>
            <a:pPr>
              <a:buClr>
                <a:srgbClr val="F81B02"/>
              </a:buClr>
            </a:pPr>
            <a:r>
              <a:rPr lang="en-US" sz="2400" dirty="0"/>
              <a:t>Social unrest &amp; popular support facilitated the militaries gradual seizure of power</a:t>
            </a:r>
          </a:p>
          <a:p>
            <a:pPr>
              <a:buClr>
                <a:srgbClr val="F81B02"/>
              </a:buClr>
            </a:pPr>
            <a:r>
              <a:rPr lang="en-US" sz="2400" dirty="0"/>
              <a:t>1931 - the military invaded Manchuria </a:t>
            </a:r>
          </a:p>
          <a:p>
            <a:pPr>
              <a:buClr>
                <a:srgbClr val="F81B02"/>
              </a:buClr>
            </a:pPr>
            <a:r>
              <a:rPr lang="en-US" sz="2400" dirty="0"/>
              <a:t>1941 - Hideki </a:t>
            </a:r>
            <a:r>
              <a:rPr lang="en-US" sz="2400" dirty="0" err="1"/>
              <a:t>Tojo</a:t>
            </a:r>
            <a:r>
              <a:rPr lang="en-US" sz="2400" dirty="0"/>
              <a:t>, the head of the military became prime minister</a:t>
            </a:r>
          </a:p>
        </p:txBody>
      </p:sp>
      <p:sp>
        <p:nvSpPr>
          <p:cNvPr id="4" name="Text Placeholder 3">
            <a:extLst>
              <a:ext uri="{FF2B5EF4-FFF2-40B4-BE49-F238E27FC236}">
                <a16:creationId xmlns:a16="http://schemas.microsoft.com/office/drawing/2014/main" id="{72621437-A2BA-44E2-9FF4-FDEF4E4C52A9}"/>
              </a:ext>
            </a:extLst>
          </p:cNvPr>
          <p:cNvSpPr>
            <a:spLocks noGrp="1"/>
          </p:cNvSpPr>
          <p:nvPr>
            <p:ph type="body" sz="half" idx="2"/>
          </p:nvPr>
        </p:nvSpPr>
        <p:spPr/>
        <p:txBody>
          <a:bodyPr>
            <a:normAutofit/>
          </a:bodyPr>
          <a:lstStyle/>
          <a:p>
            <a:r>
              <a:rPr lang="en-US" sz="2400" dirty="0"/>
              <a:t>Japan  </a:t>
            </a:r>
          </a:p>
        </p:txBody>
      </p:sp>
    </p:spTree>
    <p:extLst>
      <p:ext uri="{BB962C8B-B14F-4D97-AF65-F5344CB8AC3E}">
        <p14:creationId xmlns:p14="http://schemas.microsoft.com/office/powerpoint/2010/main" val="1156226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E925-4552-4BC1-88F3-1E05AF4521C8}"/>
              </a:ext>
            </a:extLst>
          </p:cNvPr>
          <p:cNvSpPr>
            <a:spLocks noGrp="1"/>
          </p:cNvSpPr>
          <p:nvPr>
            <p:ph type="title"/>
          </p:nvPr>
        </p:nvSpPr>
        <p:spPr/>
        <p:txBody>
          <a:bodyPr/>
          <a:lstStyle/>
          <a:p>
            <a:r>
              <a:rPr lang="en-US" dirty="0"/>
              <a:t>The Rise of </a:t>
            </a:r>
            <a:r>
              <a:rPr lang="en-US" dirty="0" err="1"/>
              <a:t>Facism</a:t>
            </a:r>
            <a:r>
              <a:rPr lang="en-US" dirty="0"/>
              <a:t>:</a:t>
            </a:r>
          </a:p>
        </p:txBody>
      </p:sp>
      <p:sp>
        <p:nvSpPr>
          <p:cNvPr id="3" name="Content Placeholder 2">
            <a:extLst>
              <a:ext uri="{FF2B5EF4-FFF2-40B4-BE49-F238E27FC236}">
                <a16:creationId xmlns:a16="http://schemas.microsoft.com/office/drawing/2014/main" id="{37C35334-7EA8-4BD5-9BAD-46AE670D907A}"/>
              </a:ext>
            </a:extLst>
          </p:cNvPr>
          <p:cNvSpPr>
            <a:spLocks noGrp="1"/>
          </p:cNvSpPr>
          <p:nvPr>
            <p:ph idx="1"/>
          </p:nvPr>
        </p:nvSpPr>
        <p:spPr>
          <a:xfrm>
            <a:off x="4389828" y="166255"/>
            <a:ext cx="7691336" cy="6400800"/>
          </a:xfrm>
        </p:spPr>
        <p:txBody>
          <a:bodyPr>
            <a:normAutofit lnSpcReduction="10000"/>
          </a:bodyPr>
          <a:lstStyle/>
          <a:p>
            <a:pPr lvl="0">
              <a:buClr>
                <a:srgbClr val="F81B02"/>
              </a:buClr>
            </a:pPr>
            <a:r>
              <a:rPr lang="en-US" sz="2400" dirty="0"/>
              <a:t>Like in Italy &amp; Germany, militaristic nationalism supported the power of the new regime</a:t>
            </a:r>
          </a:p>
          <a:p>
            <a:pPr lvl="0">
              <a:buClr>
                <a:srgbClr val="F81B02"/>
              </a:buClr>
            </a:pPr>
            <a:r>
              <a:rPr lang="en-US" sz="2400" dirty="0"/>
              <a:t>In Japan this nationalism was supported by a religious movement, </a:t>
            </a:r>
            <a:r>
              <a:rPr lang="en-US" sz="2400" u="sng" dirty="0"/>
              <a:t>State Shinto</a:t>
            </a:r>
          </a:p>
          <a:p>
            <a:pPr lvl="1">
              <a:buClr>
                <a:srgbClr val="F81B02"/>
              </a:buClr>
            </a:pPr>
            <a:r>
              <a:rPr lang="en-US" sz="2200" dirty="0"/>
              <a:t>State Shinto gave the Japanese regime a race based political ideology similar to the Germans</a:t>
            </a:r>
          </a:p>
          <a:p>
            <a:pPr lvl="1">
              <a:buClr>
                <a:srgbClr val="F81B02"/>
              </a:buClr>
            </a:pPr>
            <a:r>
              <a:rPr lang="en-US" sz="2200" dirty="0"/>
              <a:t>As Nazism argued that the Germans were entitled to build an empire in Europe based on their perceived racial superiority, State Shinto argued that the Japanese were a master race destined to rule Asia</a:t>
            </a:r>
          </a:p>
          <a:p>
            <a:pPr>
              <a:buClr>
                <a:srgbClr val="F81B02"/>
              </a:buClr>
            </a:pPr>
            <a:r>
              <a:rPr lang="en-US" sz="2400" dirty="0"/>
              <a:t> Like their counterparts in Europe, the Japanese regime commanded the obedience of the population &amp; enjoyed widespread popularity because of their success in coping with the Great Depression.</a:t>
            </a:r>
          </a:p>
        </p:txBody>
      </p:sp>
      <p:sp>
        <p:nvSpPr>
          <p:cNvPr id="4" name="Text Placeholder 3">
            <a:extLst>
              <a:ext uri="{FF2B5EF4-FFF2-40B4-BE49-F238E27FC236}">
                <a16:creationId xmlns:a16="http://schemas.microsoft.com/office/drawing/2014/main" id="{72621437-A2BA-44E2-9FF4-FDEF4E4C52A9}"/>
              </a:ext>
            </a:extLst>
          </p:cNvPr>
          <p:cNvSpPr>
            <a:spLocks noGrp="1"/>
          </p:cNvSpPr>
          <p:nvPr>
            <p:ph type="body" sz="half" idx="2"/>
          </p:nvPr>
        </p:nvSpPr>
        <p:spPr/>
        <p:txBody>
          <a:bodyPr>
            <a:normAutofit/>
          </a:bodyPr>
          <a:lstStyle/>
          <a:p>
            <a:r>
              <a:rPr lang="en-US" sz="2400" dirty="0"/>
              <a:t>Japan  </a:t>
            </a:r>
          </a:p>
        </p:txBody>
      </p:sp>
    </p:spTree>
    <p:extLst>
      <p:ext uri="{BB962C8B-B14F-4D97-AF65-F5344CB8AC3E}">
        <p14:creationId xmlns:p14="http://schemas.microsoft.com/office/powerpoint/2010/main" val="20154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839E-04F7-4F26-8568-4B06350315FF}"/>
              </a:ext>
            </a:extLst>
          </p:cNvPr>
          <p:cNvSpPr>
            <a:spLocks noGrp="1"/>
          </p:cNvSpPr>
          <p:nvPr>
            <p:ph type="title"/>
          </p:nvPr>
        </p:nvSpPr>
        <p:spPr/>
        <p:txBody>
          <a:bodyPr/>
          <a:lstStyle/>
          <a:p>
            <a:r>
              <a:rPr lang="en-US" dirty="0"/>
              <a:t>The Russian Revolution </a:t>
            </a:r>
          </a:p>
        </p:txBody>
      </p:sp>
      <p:sp>
        <p:nvSpPr>
          <p:cNvPr id="3" name="Content Placeholder 2">
            <a:extLst>
              <a:ext uri="{FF2B5EF4-FFF2-40B4-BE49-F238E27FC236}">
                <a16:creationId xmlns:a16="http://schemas.microsoft.com/office/drawing/2014/main" id="{300D1DAF-F4BE-4027-8BF8-D95C84F6740E}"/>
              </a:ext>
            </a:extLst>
          </p:cNvPr>
          <p:cNvSpPr>
            <a:spLocks noGrp="1"/>
          </p:cNvSpPr>
          <p:nvPr>
            <p:ph idx="1"/>
          </p:nvPr>
        </p:nvSpPr>
        <p:spPr>
          <a:xfrm>
            <a:off x="4667250" y="803186"/>
            <a:ext cx="7372349" cy="5616664"/>
          </a:xfrm>
        </p:spPr>
        <p:txBody>
          <a:bodyPr/>
          <a:lstStyle/>
          <a:p>
            <a:r>
              <a:rPr lang="en-US" sz="2400" dirty="0"/>
              <a:t>Nicholas II, the last tsar of the Russian Empire spent much of his early reign highly distracted by family concerns, including his son Alexei's hemophilia</a:t>
            </a:r>
          </a:p>
          <a:p>
            <a:r>
              <a:rPr lang="en-US" sz="2400" dirty="0"/>
              <a:t>This distraction was heightened by the royal family’s close association with Rasputin</a:t>
            </a:r>
          </a:p>
          <a:p>
            <a:pPr lvl="1"/>
            <a:r>
              <a:rPr lang="en-US" sz="2000" dirty="0"/>
              <a:t>A Russian peasant priest that claimed to talk to Mary &amp; heal the sick</a:t>
            </a:r>
          </a:p>
          <a:p>
            <a:pPr lvl="1"/>
            <a:r>
              <a:rPr lang="en-US" sz="2000" dirty="0"/>
              <a:t>A heavy drinker &amp; womanizer</a:t>
            </a:r>
          </a:p>
          <a:p>
            <a:r>
              <a:rPr lang="en-US" sz="2400" dirty="0"/>
              <a:t>Political rivals of Nicholas II used his association with Rasputin as a political tool </a:t>
            </a:r>
          </a:p>
        </p:txBody>
      </p:sp>
    </p:spTree>
    <p:extLst>
      <p:ext uri="{BB962C8B-B14F-4D97-AF65-F5344CB8AC3E}">
        <p14:creationId xmlns:p14="http://schemas.microsoft.com/office/powerpoint/2010/main" val="4128167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6116F8-8028-4BED-9CCB-D4661F1BCDC8}"/>
              </a:ext>
            </a:extLst>
          </p:cNvPr>
          <p:cNvPicPr>
            <a:picLocks noChangeAspect="1"/>
          </p:cNvPicPr>
          <p:nvPr/>
        </p:nvPicPr>
        <p:blipFill rotWithShape="1">
          <a:blip r:embed="rId2"/>
          <a:srcRect l="16875" r="26874" b="-2"/>
          <a:stretch/>
        </p:blipFill>
        <p:spPr>
          <a:xfrm>
            <a:off x="3667874" y="792882"/>
            <a:ext cx="5106229" cy="5133232"/>
          </a:xfrm>
          <a:custGeom>
            <a:avLst/>
            <a:gdLst>
              <a:gd name="connsiteX0" fmla="*/ 2313823 w 4627646"/>
              <a:gd name="connsiteY0" fmla="*/ 0 h 4627648"/>
              <a:gd name="connsiteX1" fmla="*/ 4627646 w 4627646"/>
              <a:gd name="connsiteY1" fmla="*/ 2313824 h 4627648"/>
              <a:gd name="connsiteX2" fmla="*/ 2313823 w 4627646"/>
              <a:gd name="connsiteY2" fmla="*/ 4627648 h 4627648"/>
              <a:gd name="connsiteX3" fmla="*/ 0 w 4627646"/>
              <a:gd name="connsiteY3" fmla="*/ 2313824 h 4627648"/>
              <a:gd name="connsiteX4" fmla="*/ 2313823 w 4627646"/>
              <a:gd name="connsiteY4" fmla="*/ 0 h 4627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4" name="Picture 3">
            <a:extLst>
              <a:ext uri="{FF2B5EF4-FFF2-40B4-BE49-F238E27FC236}">
                <a16:creationId xmlns:a16="http://schemas.microsoft.com/office/drawing/2014/main" id="{5976F8D7-834A-4442-A8B1-194B79853021}"/>
              </a:ext>
            </a:extLst>
          </p:cNvPr>
          <p:cNvPicPr>
            <a:picLocks noChangeAspect="1"/>
          </p:cNvPicPr>
          <p:nvPr/>
        </p:nvPicPr>
        <p:blipFill rotWithShape="1">
          <a:blip r:embed="rId3"/>
          <a:srcRect r="2" b="21200"/>
          <a:stretch/>
        </p:blipFill>
        <p:spPr>
          <a:xfrm>
            <a:off x="591148" y="1665228"/>
            <a:ext cx="3283116" cy="3709190"/>
          </a:xfrm>
          <a:custGeom>
            <a:avLst/>
            <a:gdLst>
              <a:gd name="connsiteX0" fmla="*/ 1463478 w 2590737"/>
              <a:gd name="connsiteY0" fmla="*/ 0 h 2926956"/>
              <a:gd name="connsiteX1" fmla="*/ 2498313 w 2590737"/>
              <a:gd name="connsiteY1" fmla="*/ 428643 h 2926956"/>
              <a:gd name="connsiteX2" fmla="*/ 2501029 w 2590737"/>
              <a:gd name="connsiteY2" fmla="*/ 431631 h 2926956"/>
              <a:gd name="connsiteX3" fmla="*/ 2445696 w 2590737"/>
              <a:gd name="connsiteY3" fmla="*/ 582811 h 2926956"/>
              <a:gd name="connsiteX4" fmla="*/ 2335437 w 2590737"/>
              <a:gd name="connsiteY4" fmla="*/ 1312109 h 2926956"/>
              <a:gd name="connsiteX5" fmla="*/ 2528166 w 2590737"/>
              <a:gd name="connsiteY5" fmla="*/ 2266732 h 2926956"/>
              <a:gd name="connsiteX6" fmla="*/ 2590737 w 2590737"/>
              <a:gd name="connsiteY6" fmla="*/ 2396622 h 2926956"/>
              <a:gd name="connsiteX7" fmla="*/ 2498313 w 2590737"/>
              <a:gd name="connsiteY7" fmla="*/ 2498313 h 2926956"/>
              <a:gd name="connsiteX8" fmla="*/ 1463478 w 2590737"/>
              <a:gd name="connsiteY8" fmla="*/ 2926956 h 2926956"/>
              <a:gd name="connsiteX9" fmla="*/ 0 w 2590737"/>
              <a:gd name="connsiteY9" fmla="*/ 1463478 h 2926956"/>
              <a:gd name="connsiteX10" fmla="*/ 1463478 w 2590737"/>
              <a:gd name="connsiteY10" fmla="*/ 0 h 292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2" name="Picture 1">
            <a:extLst>
              <a:ext uri="{FF2B5EF4-FFF2-40B4-BE49-F238E27FC236}">
                <a16:creationId xmlns:a16="http://schemas.microsoft.com/office/drawing/2014/main" id="{C969D7DE-2389-4E21-8EAF-ADD322C57F4A}"/>
              </a:ext>
            </a:extLst>
          </p:cNvPr>
          <p:cNvPicPr>
            <a:picLocks noChangeAspect="1"/>
          </p:cNvPicPr>
          <p:nvPr/>
        </p:nvPicPr>
        <p:blipFill rotWithShape="1">
          <a:blip r:embed="rId4"/>
          <a:srcRect r="-3" b="31020"/>
          <a:stretch/>
        </p:blipFill>
        <p:spPr>
          <a:xfrm>
            <a:off x="8482123" y="1541936"/>
            <a:ext cx="3631108" cy="4122885"/>
          </a:xfrm>
          <a:custGeom>
            <a:avLst/>
            <a:gdLst>
              <a:gd name="connsiteX0" fmla="*/ 1114351 w 2577829"/>
              <a:gd name="connsiteY0" fmla="*/ 0 h 2926956"/>
              <a:gd name="connsiteX1" fmla="*/ 2577829 w 2577829"/>
              <a:gd name="connsiteY1" fmla="*/ 1463478 h 2926956"/>
              <a:gd name="connsiteX2" fmla="*/ 1114351 w 2577829"/>
              <a:gd name="connsiteY2" fmla="*/ 2926956 h 2926956"/>
              <a:gd name="connsiteX3" fmla="*/ 79516 w 2577829"/>
              <a:gd name="connsiteY3" fmla="*/ 2498313 h 2926956"/>
              <a:gd name="connsiteX4" fmla="*/ 0 w 2577829"/>
              <a:gd name="connsiteY4" fmla="*/ 2410824 h 2926956"/>
              <a:gd name="connsiteX5" fmla="*/ 69413 w 2577829"/>
              <a:gd name="connsiteY5" fmla="*/ 2266732 h 2926956"/>
              <a:gd name="connsiteX6" fmla="*/ 262142 w 2577829"/>
              <a:gd name="connsiteY6" fmla="*/ 1312109 h 2926956"/>
              <a:gd name="connsiteX7" fmla="*/ 151883 w 2577829"/>
              <a:gd name="connsiteY7" fmla="*/ 582811 h 2926956"/>
              <a:gd name="connsiteX8" fmla="*/ 91478 w 2577829"/>
              <a:gd name="connsiteY8" fmla="*/ 417771 h 2926956"/>
              <a:gd name="connsiteX9" fmla="*/ 183443 w 2577829"/>
              <a:gd name="connsiteY9" fmla="*/ 334187 h 2926956"/>
              <a:gd name="connsiteX10" fmla="*/ 1114351 w 2577829"/>
              <a:gd name="connsiteY10" fmla="*/ 0 h 292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spTree>
    <p:extLst>
      <p:ext uri="{BB962C8B-B14F-4D97-AF65-F5344CB8AC3E}">
        <p14:creationId xmlns:p14="http://schemas.microsoft.com/office/powerpoint/2010/main" val="4106755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A22839E-04F7-4F26-8568-4B06350315FF}"/>
              </a:ext>
            </a:extLst>
          </p:cNvPr>
          <p:cNvSpPr>
            <a:spLocks noGrp="1"/>
          </p:cNvSpPr>
          <p:nvPr>
            <p:ph type="title"/>
          </p:nvPr>
        </p:nvSpPr>
        <p:spPr>
          <a:xfrm>
            <a:off x="807720" y="2349925"/>
            <a:ext cx="2441894" cy="2456442"/>
          </a:xfrm>
        </p:spPr>
        <p:txBody>
          <a:bodyPr>
            <a:normAutofit/>
          </a:bodyPr>
          <a:lstStyle/>
          <a:p>
            <a:pPr algn="l"/>
            <a:r>
              <a:rPr lang="en-US" sz="3200"/>
              <a:t>The Russian Revolution </a:t>
            </a:r>
          </a:p>
        </p:txBody>
      </p:sp>
      <p:sp>
        <p:nvSpPr>
          <p:cNvPr id="3" name="Content Placeholder 2">
            <a:extLst>
              <a:ext uri="{FF2B5EF4-FFF2-40B4-BE49-F238E27FC236}">
                <a16:creationId xmlns:a16="http://schemas.microsoft.com/office/drawing/2014/main" id="{300D1DAF-F4BE-4027-8BF8-D95C84F6740E}"/>
              </a:ext>
            </a:extLst>
          </p:cNvPr>
          <p:cNvSpPr>
            <a:spLocks noGrp="1"/>
          </p:cNvSpPr>
          <p:nvPr>
            <p:ph idx="1"/>
          </p:nvPr>
        </p:nvSpPr>
        <p:spPr>
          <a:xfrm>
            <a:off x="4846319" y="1111249"/>
            <a:ext cx="6554001" cy="4635503"/>
          </a:xfrm>
        </p:spPr>
        <p:txBody>
          <a:bodyPr>
            <a:normAutofit/>
          </a:bodyPr>
          <a:lstStyle/>
          <a:p>
            <a:r>
              <a:rPr lang="en-US" sz="2400" dirty="0"/>
              <a:t>Outside of Nicholas II’s personal issues, Russia took major losses in conflicts versus more industrialized nations</a:t>
            </a:r>
          </a:p>
          <a:p>
            <a:pPr lvl="1"/>
            <a:r>
              <a:rPr lang="en-US" sz="2000" dirty="0"/>
              <a:t>Took an unexpected loss to Japan in the Russo-Japanese War</a:t>
            </a:r>
          </a:p>
          <a:p>
            <a:pPr lvl="1"/>
            <a:r>
              <a:rPr lang="en-US" sz="2000" dirty="0"/>
              <a:t>Took several humiliating defeats in World War I</a:t>
            </a:r>
          </a:p>
          <a:p>
            <a:r>
              <a:rPr lang="en-US" sz="2400" dirty="0"/>
              <a:t>Each defeat attributed to the weak leadership of Nicholas II &amp; lack of industrialization</a:t>
            </a:r>
          </a:p>
          <a:p>
            <a:endParaRPr lang="en-US" dirty="0"/>
          </a:p>
          <a:p>
            <a:endParaRPr lang="en-US" dirty="0"/>
          </a:p>
        </p:txBody>
      </p:sp>
    </p:spTree>
    <p:extLst>
      <p:ext uri="{BB962C8B-B14F-4D97-AF65-F5344CB8AC3E}">
        <p14:creationId xmlns:p14="http://schemas.microsoft.com/office/powerpoint/2010/main" val="18318586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22839E-04F7-4F26-8568-4B06350315FF}"/>
              </a:ext>
            </a:extLst>
          </p:cNvPr>
          <p:cNvSpPr>
            <a:spLocks noGrp="1"/>
          </p:cNvSpPr>
          <p:nvPr>
            <p:ph type="title"/>
          </p:nvPr>
        </p:nvSpPr>
        <p:spPr>
          <a:xfrm>
            <a:off x="2880485" y="841375"/>
            <a:ext cx="6230857" cy="1230570"/>
          </a:xfrm>
        </p:spPr>
        <p:txBody>
          <a:bodyPr anchor="t">
            <a:normAutofit/>
          </a:bodyPr>
          <a:lstStyle/>
          <a:p>
            <a:pPr algn="l"/>
            <a:r>
              <a:rPr lang="en-US" sz="3600">
                <a:solidFill>
                  <a:schemeClr val="accent1"/>
                </a:solidFill>
              </a:rPr>
              <a:t>The Russian Revolution </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300D1DAF-F4BE-4027-8BF8-D95C84F6740E}"/>
              </a:ext>
            </a:extLst>
          </p:cNvPr>
          <p:cNvSpPr>
            <a:spLocks noGrp="1"/>
          </p:cNvSpPr>
          <p:nvPr>
            <p:ph idx="1"/>
          </p:nvPr>
        </p:nvSpPr>
        <p:spPr>
          <a:xfrm>
            <a:off x="2379278" y="1448656"/>
            <a:ext cx="8618923" cy="5071464"/>
          </a:xfrm>
        </p:spPr>
        <p:txBody>
          <a:bodyPr anchor="t">
            <a:normAutofit/>
          </a:bodyPr>
          <a:lstStyle/>
          <a:p>
            <a:pPr>
              <a:lnSpc>
                <a:spcPct val="110000"/>
              </a:lnSpc>
            </a:pPr>
            <a:endParaRPr lang="en-US" sz="1600" dirty="0"/>
          </a:p>
          <a:p>
            <a:pPr>
              <a:lnSpc>
                <a:spcPct val="110000"/>
              </a:lnSpc>
            </a:pPr>
            <a:r>
              <a:rPr lang="en-US" sz="2400" dirty="0"/>
              <a:t>During World War I, military defeat was coupled with major food shortages leading to open rebellion in Russia cities</a:t>
            </a:r>
          </a:p>
          <a:p>
            <a:pPr>
              <a:lnSpc>
                <a:spcPct val="110000"/>
              </a:lnSpc>
            </a:pPr>
            <a:r>
              <a:rPr lang="en-US" sz="2400" dirty="0"/>
              <a:t>February Revolution of 1917 </a:t>
            </a:r>
          </a:p>
          <a:p>
            <a:pPr lvl="1">
              <a:lnSpc>
                <a:spcPct val="110000"/>
              </a:lnSpc>
            </a:pPr>
            <a:r>
              <a:rPr lang="en-US" sz="2000" dirty="0"/>
              <a:t>Tsar was forced to abdicate, give up his throne  </a:t>
            </a:r>
          </a:p>
          <a:p>
            <a:pPr lvl="1">
              <a:lnSpc>
                <a:spcPct val="110000"/>
              </a:lnSpc>
            </a:pPr>
            <a:r>
              <a:rPr lang="en-US" sz="2000" dirty="0"/>
              <a:t>Liberal Provisional Government was formed</a:t>
            </a:r>
          </a:p>
          <a:p>
            <a:pPr lvl="1">
              <a:lnSpc>
                <a:spcPct val="110000"/>
              </a:lnSpc>
            </a:pPr>
            <a:r>
              <a:rPr lang="en-US" sz="2000" dirty="0"/>
              <a:t>Provisional Government attempted economic &amp; political reforms</a:t>
            </a:r>
          </a:p>
          <a:p>
            <a:pPr lvl="1">
              <a:lnSpc>
                <a:spcPct val="110000"/>
              </a:lnSpc>
            </a:pPr>
            <a:r>
              <a:rPr lang="en-US" sz="2000" dirty="0"/>
              <a:t>Reforms were not enough for the Russian people</a:t>
            </a:r>
          </a:p>
          <a:p>
            <a:pPr lvl="1">
              <a:lnSpc>
                <a:spcPct val="110000"/>
              </a:lnSpc>
            </a:pPr>
            <a:r>
              <a:rPr lang="en-US" sz="2000" dirty="0"/>
              <a:t>The Russian people wanted peace but this government continued the fight in World War I. </a:t>
            </a:r>
          </a:p>
        </p:txBody>
      </p:sp>
    </p:spTree>
    <p:extLst>
      <p:ext uri="{BB962C8B-B14F-4D97-AF65-F5344CB8AC3E}">
        <p14:creationId xmlns:p14="http://schemas.microsoft.com/office/powerpoint/2010/main" val="3566542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22839E-04F7-4F26-8568-4B06350315FF}"/>
              </a:ext>
            </a:extLst>
          </p:cNvPr>
          <p:cNvSpPr>
            <a:spLocks noGrp="1"/>
          </p:cNvSpPr>
          <p:nvPr>
            <p:ph type="title"/>
          </p:nvPr>
        </p:nvSpPr>
        <p:spPr>
          <a:xfrm>
            <a:off x="645459" y="960120"/>
            <a:ext cx="3865695" cy="4171278"/>
          </a:xfrm>
        </p:spPr>
        <p:txBody>
          <a:bodyPr>
            <a:normAutofit/>
          </a:bodyPr>
          <a:lstStyle/>
          <a:p>
            <a:pPr algn="r"/>
            <a:r>
              <a:rPr lang="en-US" sz="4400">
                <a:solidFill>
                  <a:schemeClr val="tx1"/>
                </a:solidFill>
              </a:rPr>
              <a:t>The Russian Revolution </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0D1DAF-F4BE-4027-8BF8-D95C84F6740E}"/>
              </a:ext>
            </a:extLst>
          </p:cNvPr>
          <p:cNvSpPr>
            <a:spLocks noGrp="1"/>
          </p:cNvSpPr>
          <p:nvPr>
            <p:ph idx="1"/>
          </p:nvPr>
        </p:nvSpPr>
        <p:spPr>
          <a:xfrm>
            <a:off x="4422775" y="529093"/>
            <a:ext cx="7662862" cy="5728494"/>
          </a:xfrm>
        </p:spPr>
        <p:txBody>
          <a:bodyPr>
            <a:normAutofit lnSpcReduction="10000"/>
          </a:bodyPr>
          <a:lstStyle/>
          <a:p>
            <a:pPr>
              <a:lnSpc>
                <a:spcPct val="110000"/>
              </a:lnSpc>
            </a:pPr>
            <a:r>
              <a:rPr lang="en-US" sz="2400" dirty="0"/>
              <a:t>Russia still had a number of issues</a:t>
            </a:r>
          </a:p>
          <a:p>
            <a:pPr lvl="1">
              <a:lnSpc>
                <a:spcPct val="110000"/>
              </a:lnSpc>
            </a:pPr>
            <a:r>
              <a:rPr lang="en-US" sz="2200" dirty="0"/>
              <a:t>Massive war casualties</a:t>
            </a:r>
          </a:p>
          <a:p>
            <a:pPr lvl="1">
              <a:lnSpc>
                <a:spcPct val="110000"/>
              </a:lnSpc>
            </a:pPr>
            <a:r>
              <a:rPr lang="en-US" sz="2200" dirty="0"/>
              <a:t>Food shortages</a:t>
            </a:r>
          </a:p>
          <a:p>
            <a:pPr lvl="1">
              <a:lnSpc>
                <a:spcPct val="110000"/>
              </a:lnSpc>
            </a:pPr>
            <a:r>
              <a:rPr lang="en-US" sz="2200" dirty="0"/>
              <a:t>Lack of industrialization</a:t>
            </a:r>
          </a:p>
          <a:p>
            <a:pPr lvl="1">
              <a:lnSpc>
                <a:spcPct val="110000"/>
              </a:lnSpc>
            </a:pPr>
            <a:r>
              <a:rPr lang="en-US" sz="2200" dirty="0"/>
              <a:t>Unequal distribution of land</a:t>
            </a:r>
          </a:p>
          <a:p>
            <a:pPr lvl="1">
              <a:lnSpc>
                <a:spcPct val="110000"/>
              </a:lnSpc>
            </a:pPr>
            <a:r>
              <a:rPr lang="en-US" sz="2200" dirty="0"/>
              <a:t>Large peasant population</a:t>
            </a:r>
          </a:p>
          <a:p>
            <a:pPr>
              <a:lnSpc>
                <a:spcPct val="110000"/>
              </a:lnSpc>
            </a:pPr>
            <a:r>
              <a:rPr lang="en-US" sz="2400" dirty="0"/>
              <a:t>Russia’s many issues led to a radical Bolshevik Revolution</a:t>
            </a:r>
          </a:p>
          <a:p>
            <a:pPr lvl="1">
              <a:lnSpc>
                <a:spcPct val="110000"/>
              </a:lnSpc>
            </a:pPr>
            <a:r>
              <a:rPr lang="en-US" sz="2200" dirty="0"/>
              <a:t>Led by Vladimir Lenin, Bolshevik Party leader </a:t>
            </a:r>
          </a:p>
          <a:p>
            <a:pPr lvl="1">
              <a:lnSpc>
                <a:spcPct val="110000"/>
              </a:lnSpc>
            </a:pPr>
            <a:r>
              <a:rPr lang="en-US" sz="2200" dirty="0"/>
              <a:t>Seized power in a violent coup </a:t>
            </a:r>
          </a:p>
          <a:p>
            <a:pPr lvl="1">
              <a:lnSpc>
                <a:spcPct val="110000"/>
              </a:lnSpc>
            </a:pPr>
            <a:r>
              <a:rPr lang="en-US" sz="2200" dirty="0"/>
              <a:t>Civil war ensued between Bolshevik forces (Reds) &amp; the tsarist and republican forces (Whites)</a:t>
            </a:r>
          </a:p>
          <a:p>
            <a:pPr lvl="1">
              <a:lnSpc>
                <a:spcPct val="110000"/>
              </a:lnSpc>
            </a:pPr>
            <a:r>
              <a:rPr lang="en-US" sz="2200" dirty="0"/>
              <a:t>Russian Civil War lasted until 1920 when Reds emerged victorious</a:t>
            </a:r>
          </a:p>
          <a:p>
            <a:pPr lvl="1">
              <a:lnSpc>
                <a:spcPct val="110000"/>
              </a:lnSpc>
            </a:pPr>
            <a:endParaRPr lang="en-US" sz="1500" dirty="0"/>
          </a:p>
          <a:p>
            <a:pPr>
              <a:lnSpc>
                <a:spcPct val="110000"/>
              </a:lnSpc>
            </a:pPr>
            <a:endParaRPr lang="en-US" sz="1500" dirty="0"/>
          </a:p>
        </p:txBody>
      </p:sp>
    </p:spTree>
    <p:extLst>
      <p:ext uri="{BB962C8B-B14F-4D97-AF65-F5344CB8AC3E}">
        <p14:creationId xmlns:p14="http://schemas.microsoft.com/office/powerpoint/2010/main" val="1428989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group of people standing in front of a building&#10;&#10;Description generated with very high confidence">
            <a:extLst>
              <a:ext uri="{FF2B5EF4-FFF2-40B4-BE49-F238E27FC236}">
                <a16:creationId xmlns:a16="http://schemas.microsoft.com/office/drawing/2014/main" id="{2450EC06-F3CD-47F0-B5A5-8D6B9F06A36B}"/>
              </a:ext>
            </a:extLst>
          </p:cNvPr>
          <p:cNvPicPr>
            <a:picLocks noChangeAspect="1"/>
          </p:cNvPicPr>
          <p:nvPr/>
        </p:nvPicPr>
        <p:blipFill rotWithShape="1">
          <a:blip r:embed="rId2"/>
          <a:srcRect t="3661" b="15982"/>
          <a:stretch/>
        </p:blipFill>
        <p:spPr>
          <a:xfrm>
            <a:off x="20" y="10"/>
            <a:ext cx="12191980" cy="6857990"/>
          </a:xfrm>
          <a:prstGeom prst="rect">
            <a:avLst/>
          </a:prstGeom>
        </p:spPr>
      </p:pic>
      <p:grpSp>
        <p:nvGrpSpPr>
          <p:cNvPr id="7" name="Group 6">
            <a:extLst>
              <a:ext uri="{FF2B5EF4-FFF2-40B4-BE49-F238E27FC236}">
                <a16:creationId xmlns:a16="http://schemas.microsoft.com/office/drawing/2014/main" id="{5927D013-91F2-4965-B38E-247BB7DEFD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 name="Freeform 5">
              <a:extLst>
                <a:ext uri="{FF2B5EF4-FFF2-40B4-BE49-F238E27FC236}">
                  <a16:creationId xmlns:a16="http://schemas.microsoft.com/office/drawing/2014/main" id="{2BEBDCF3-5071-4ECE-BF3C-223C7A9A04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 name="Freeform 6">
              <a:extLst>
                <a:ext uri="{FF2B5EF4-FFF2-40B4-BE49-F238E27FC236}">
                  <a16:creationId xmlns:a16="http://schemas.microsoft.com/office/drawing/2014/main" id="{4524B84A-BEB9-44DD-A582-DD7F38570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7">
              <a:extLst>
                <a:ext uri="{FF2B5EF4-FFF2-40B4-BE49-F238E27FC236}">
                  <a16:creationId xmlns:a16="http://schemas.microsoft.com/office/drawing/2014/main" id="{FF261CBD-A93E-4EEE-8B50-C17F364779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8">
              <a:extLst>
                <a:ext uri="{FF2B5EF4-FFF2-40B4-BE49-F238E27FC236}">
                  <a16:creationId xmlns:a16="http://schemas.microsoft.com/office/drawing/2014/main" id="{A810A108-E17C-4DCF-9C1A-DE4CBB4A0A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20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 name="Freeform 9">
              <a:extLst>
                <a:ext uri="{FF2B5EF4-FFF2-40B4-BE49-F238E27FC236}">
                  <a16:creationId xmlns:a16="http://schemas.microsoft.com/office/drawing/2014/main" id="{9C897D38-EAD4-4CF8-B75A-34415F0E2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20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10">
              <a:extLst>
                <a:ext uri="{FF2B5EF4-FFF2-40B4-BE49-F238E27FC236}">
                  <a16:creationId xmlns:a16="http://schemas.microsoft.com/office/drawing/2014/main" id="{FEC7A3C5-0978-4C9F-AD47-57CDE1D27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20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1">
              <a:extLst>
                <a:ext uri="{FF2B5EF4-FFF2-40B4-BE49-F238E27FC236}">
                  <a16:creationId xmlns:a16="http://schemas.microsoft.com/office/drawing/2014/main" id="{1752DF1E-E0DB-4264-893D-15BD90B19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2">
              <a:extLst>
                <a:ext uri="{FF2B5EF4-FFF2-40B4-BE49-F238E27FC236}">
                  <a16:creationId xmlns:a16="http://schemas.microsoft.com/office/drawing/2014/main" id="{45359FB8-E648-4A60-9B0C-674D76EC4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3">
              <a:extLst>
                <a:ext uri="{FF2B5EF4-FFF2-40B4-BE49-F238E27FC236}">
                  <a16:creationId xmlns:a16="http://schemas.microsoft.com/office/drawing/2014/main" id="{A43C9C90-3735-439A-9B05-471570462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4">
              <a:extLst>
                <a:ext uri="{FF2B5EF4-FFF2-40B4-BE49-F238E27FC236}">
                  <a16:creationId xmlns:a16="http://schemas.microsoft.com/office/drawing/2014/main" id="{3D333B98-AFDD-45EF-9EB6-8CF1A7D4E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5">
              <a:extLst>
                <a:ext uri="{FF2B5EF4-FFF2-40B4-BE49-F238E27FC236}">
                  <a16:creationId xmlns:a16="http://schemas.microsoft.com/office/drawing/2014/main" id="{10E04A0E-9450-4B9D-B40E-50E3A44AD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6">
              <a:extLst>
                <a:ext uri="{FF2B5EF4-FFF2-40B4-BE49-F238E27FC236}">
                  <a16:creationId xmlns:a16="http://schemas.microsoft.com/office/drawing/2014/main" id="{FD5671B8-4962-4E10-8622-3D65D920A3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7">
              <a:extLst>
                <a:ext uri="{FF2B5EF4-FFF2-40B4-BE49-F238E27FC236}">
                  <a16:creationId xmlns:a16="http://schemas.microsoft.com/office/drawing/2014/main" id="{F7CD1025-0584-432B-91FB-56EC2A34E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8">
              <a:extLst>
                <a:ext uri="{FF2B5EF4-FFF2-40B4-BE49-F238E27FC236}">
                  <a16:creationId xmlns:a16="http://schemas.microsoft.com/office/drawing/2014/main" id="{0D7F0937-1B34-4BBF-91E2-ACD0820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9">
              <a:extLst>
                <a:ext uri="{FF2B5EF4-FFF2-40B4-BE49-F238E27FC236}">
                  <a16:creationId xmlns:a16="http://schemas.microsoft.com/office/drawing/2014/main" id="{2F51F0BC-B7F1-496D-A49E-B8F7BC408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20">
              <a:extLst>
                <a:ext uri="{FF2B5EF4-FFF2-40B4-BE49-F238E27FC236}">
                  <a16:creationId xmlns:a16="http://schemas.microsoft.com/office/drawing/2014/main" id="{390BBDD1-4D3C-4038-AB05-DC78187BD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20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21">
              <a:extLst>
                <a:ext uri="{FF2B5EF4-FFF2-40B4-BE49-F238E27FC236}">
                  <a16:creationId xmlns:a16="http://schemas.microsoft.com/office/drawing/2014/main" id="{0199B21B-BD24-415C-AFA4-C36E8B2F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20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5" name="Freeform 22">
              <a:extLst>
                <a:ext uri="{FF2B5EF4-FFF2-40B4-BE49-F238E27FC236}">
                  <a16:creationId xmlns:a16="http://schemas.microsoft.com/office/drawing/2014/main" id="{969F0B1A-69AA-4251-8458-911C11B1E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3">
              <a:extLst>
                <a:ext uri="{FF2B5EF4-FFF2-40B4-BE49-F238E27FC236}">
                  <a16:creationId xmlns:a16="http://schemas.microsoft.com/office/drawing/2014/main" id="{A6452F5D-C474-4AC3-8831-4974C927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4">
              <a:extLst>
                <a:ext uri="{FF2B5EF4-FFF2-40B4-BE49-F238E27FC236}">
                  <a16:creationId xmlns:a16="http://schemas.microsoft.com/office/drawing/2014/main" id="{F7302DE9-1403-4952-A47F-9163E6EC7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5">
              <a:extLst>
                <a:ext uri="{FF2B5EF4-FFF2-40B4-BE49-F238E27FC236}">
                  <a16:creationId xmlns:a16="http://schemas.microsoft.com/office/drawing/2014/main" id="{FC50F3DD-CAA3-436C-A0C6-20C9C47564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Tree>
    <p:extLst>
      <p:ext uri="{BB962C8B-B14F-4D97-AF65-F5344CB8AC3E}">
        <p14:creationId xmlns:p14="http://schemas.microsoft.com/office/powerpoint/2010/main" val="975371626"/>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TM16401371[[fn=Atlas]]</Template>
  <TotalTime>155</TotalTime>
  <Words>2052</Words>
  <Application>Microsoft Office PowerPoint</Application>
  <PresentationFormat>Widescreen</PresentationFormat>
  <Paragraphs>197</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 Light</vt:lpstr>
      <vt:lpstr>Rockwell</vt:lpstr>
      <vt:lpstr>Wingdings</vt:lpstr>
      <vt:lpstr>Atlas</vt:lpstr>
      <vt:lpstr>World War II</vt:lpstr>
      <vt:lpstr>SSWH18 - Examine the major political &amp; economic factors that shaped world societies between World War I &amp; World War II</vt:lpstr>
      <vt:lpstr>Objectives</vt:lpstr>
      <vt:lpstr>The Russian Revolution </vt:lpstr>
      <vt:lpstr>PowerPoint Presentation</vt:lpstr>
      <vt:lpstr>The Russian Revolution </vt:lpstr>
      <vt:lpstr>The Russian Revolution </vt:lpstr>
      <vt:lpstr>The Russian Revolution </vt:lpstr>
      <vt:lpstr>PowerPoint Presentation</vt:lpstr>
      <vt:lpstr>The Russian Revolution </vt:lpstr>
      <vt:lpstr>Communist Russia</vt:lpstr>
      <vt:lpstr>Communist Russia</vt:lpstr>
      <vt:lpstr>PowerPoint Presentation</vt:lpstr>
      <vt:lpstr>Communist Russia</vt:lpstr>
      <vt:lpstr>The Rise of Facism: Italy, Germany &amp; Japan</vt:lpstr>
      <vt:lpstr>SSWH18 - Examine the major political &amp; economic factors that shaped world societies between World War I and World War II</vt:lpstr>
      <vt:lpstr>The Rise of Facism</vt:lpstr>
      <vt:lpstr>The Rise of Facism</vt:lpstr>
      <vt:lpstr>The Rise of Facism: Italy</vt:lpstr>
      <vt:lpstr>PowerPoint Presentation</vt:lpstr>
      <vt:lpstr>The Rise of Facism: Italy</vt:lpstr>
      <vt:lpstr>The Rise of Facism:</vt:lpstr>
      <vt:lpstr>The Rise of Facism:</vt:lpstr>
      <vt:lpstr>The Rise of Facism:</vt:lpstr>
      <vt:lpstr>The Rise of Facism:</vt:lpstr>
      <vt:lpstr>The Rise of Facism:</vt:lpstr>
      <vt:lpstr>PowerPoint Presentation</vt:lpstr>
      <vt:lpstr>The Rise of Facism:</vt:lpstr>
      <vt:lpstr>The Rise of Facism:</vt:lpstr>
      <vt:lpstr>The Rise of Facism:</vt:lpstr>
      <vt:lpstr>The Rise of Facism:</vt:lpstr>
      <vt:lpstr>The Rise of Facism: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dc:title>
  <dc:creator>Mandrell Perryman</dc:creator>
  <cp:lastModifiedBy>Mandrell Perryman</cp:lastModifiedBy>
  <cp:revision>26</cp:revision>
  <dcterms:created xsi:type="dcterms:W3CDTF">2018-11-28T21:24:14Z</dcterms:created>
  <dcterms:modified xsi:type="dcterms:W3CDTF">2018-11-29T03:36:03Z</dcterms:modified>
</cp:coreProperties>
</file>