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6" r:id="rId5"/>
    <p:sldId id="257" r:id="rId6"/>
    <p:sldId id="258" r:id="rId7"/>
    <p:sldId id="272" r:id="rId8"/>
    <p:sldId id="269" r:id="rId9"/>
    <p:sldId id="273" r:id="rId10"/>
    <p:sldId id="271" r:id="rId11"/>
    <p:sldId id="274" r:id="rId12"/>
    <p:sldId id="275" r:id="rId13"/>
    <p:sldId id="270" r:id="rId14"/>
    <p:sldId id="279" r:id="rId15"/>
    <p:sldId id="276" r:id="rId16"/>
    <p:sldId id="278" r:id="rId17"/>
    <p:sldId id="277" r:id="rId18"/>
    <p:sldId id="280" r:id="rId19"/>
    <p:sldId id="268" r:id="rId20"/>
    <p:sldId id="281" r:id="rId21"/>
    <p:sldId id="282" r:id="rId22"/>
    <p:sldId id="283" r:id="rId23"/>
    <p:sldId id="28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12/5/2018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12/5/2018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12/5/2018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12/5/2018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12/5/2018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12/5/2018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12/5/2018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12/5/2018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12/5/2018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12/5/2018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12/5/2018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12/5/2018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/>
          <a:lstStyle/>
          <a:p>
            <a:r>
              <a:rPr lang="en-US" dirty="0"/>
              <a:t>World War II: The </a:t>
            </a:r>
            <a:r>
              <a:rPr lang="en-US" dirty="0" err="1"/>
              <a:t>AfterMath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3E4E5-328E-4EA3-970F-86B387A6D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War II: Rebuild &amp; Recovery of Europe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73A40-B41E-4138-84C1-AA90BC6B7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145" y="1330035"/>
            <a:ext cx="10338955" cy="5195455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400" dirty="0">
                <a:solidFill>
                  <a:srgbClr val="514843"/>
                </a:solidFill>
              </a:rPr>
              <a:t>Europe was devasted by war</a:t>
            </a:r>
          </a:p>
          <a:p>
            <a:r>
              <a:rPr lang="en-US" sz="2400" dirty="0"/>
              <a:t>areas that were not physically destroyed suffered from economic hardship &amp; political distrust</a:t>
            </a:r>
          </a:p>
          <a:p>
            <a:r>
              <a:rPr lang="en-US" sz="2400" dirty="0"/>
              <a:t>In this environment of economic &amp; political instability many Europeans turned to the Communist Party</a:t>
            </a:r>
          </a:p>
          <a:p>
            <a:r>
              <a:rPr lang="en-US" sz="2400" u="sng" dirty="0"/>
              <a:t>1947</a:t>
            </a:r>
            <a:r>
              <a:rPr lang="en-US" sz="2400" dirty="0"/>
              <a:t> – President Harry Truman declared in the Truman Doctrine that the U.S. would work to prevent the spread of communism </a:t>
            </a:r>
          </a:p>
          <a:p>
            <a:r>
              <a:rPr lang="en-US" sz="2400" u="sng" dirty="0"/>
              <a:t>Marshall Plan </a:t>
            </a:r>
            <a:r>
              <a:rPr lang="en-US" sz="2400" dirty="0"/>
              <a:t>– U.S. Secretary of State, George Marshall, proposed a $12.5 billion plan to rebuild Europe</a:t>
            </a:r>
          </a:p>
          <a:p>
            <a:r>
              <a:rPr lang="en-US" sz="2400" dirty="0"/>
              <a:t>Congress approved the plan after the fall of Czechoslovakia to Communist in 1948</a:t>
            </a:r>
          </a:p>
          <a:p>
            <a:r>
              <a:rPr lang="en-US" sz="2400" dirty="0"/>
              <a:t>The plan was a great success, the European economy recovered quickly &amp; Communist Parties declined in popularity across Western Europe </a:t>
            </a:r>
            <a:endParaRPr lang="en-US" sz="2400" dirty="0">
              <a:solidFill>
                <a:srgbClr val="514843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56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06B94F-1C4B-44B9-9E13-E3D3D5F96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337" y="1748270"/>
            <a:ext cx="5706663" cy="33614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3EE728-BAA9-4712-A17A-200D024B7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9549" y="632899"/>
            <a:ext cx="5266132" cy="589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2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3E4E5-328E-4EA3-970F-86B387A6D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War II: Rebuild &amp; Recovery of Japan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73A40-B41E-4138-84C1-AA90BC6B7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145" y="1330035"/>
            <a:ext cx="10338955" cy="522551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Japan was also in ruins after the war</a:t>
            </a:r>
          </a:p>
          <a:p>
            <a:r>
              <a:rPr lang="en-US" sz="2400" dirty="0"/>
              <a:t>U.S. took responsibility for the post-war occupation &amp; administration of Japan</a:t>
            </a:r>
          </a:p>
          <a:p>
            <a:r>
              <a:rPr lang="en-US" sz="2400" dirty="0"/>
              <a:t>Occupation was overseen by General Douglas MacArthur</a:t>
            </a:r>
          </a:p>
          <a:p>
            <a:r>
              <a:rPr lang="en-US" sz="2400" dirty="0"/>
              <a:t>MacArthur designed a plan that would democratize Japan, stimulate economic growth &amp; prevent future Japanese aggression</a:t>
            </a:r>
          </a:p>
          <a:p>
            <a:r>
              <a:rPr lang="en-US" sz="2400" dirty="0"/>
              <a:t>The wartime leaders of Japan were arrested &amp; put on trial for war crimes</a:t>
            </a:r>
          </a:p>
          <a:p>
            <a:r>
              <a:rPr lang="en-US" sz="2400" dirty="0"/>
              <a:t>7 of the most egregious offenders were put to death</a:t>
            </a:r>
          </a:p>
          <a:p>
            <a:r>
              <a:rPr lang="en-US" sz="2400" dirty="0"/>
              <a:t>Emperor Hirohito was spared from trial &amp; allowed to remain on the throne </a:t>
            </a:r>
          </a:p>
          <a:p>
            <a:r>
              <a:rPr lang="en-US" sz="2400" dirty="0"/>
              <a:t>MacArthur’s investigators claimed that Emperor Hirohito was only a figurehead &amp; did not direct the Japanese government during the war</a:t>
            </a:r>
          </a:p>
          <a:p>
            <a:pPr lvl="1"/>
            <a:r>
              <a:rPr lang="en-US" sz="2200" dirty="0"/>
              <a:t>Hirohito’s innocence is still a matter of debate among historians</a:t>
            </a:r>
          </a:p>
        </p:txBody>
      </p:sp>
    </p:spTree>
    <p:extLst>
      <p:ext uri="{BB962C8B-B14F-4D97-AF65-F5344CB8AC3E}">
        <p14:creationId xmlns:p14="http://schemas.microsoft.com/office/powerpoint/2010/main" val="81479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723E8D-240E-4804-9CB8-15D175F06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3369" y="337624"/>
            <a:ext cx="4745261" cy="6182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124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3E4E5-328E-4EA3-970F-86B387A6D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War II: Rebuild &amp; Recovery of Japan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73A40-B41E-4138-84C1-AA90BC6B7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145" y="1330035"/>
            <a:ext cx="10338955" cy="522551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400" dirty="0">
                <a:solidFill>
                  <a:srgbClr val="514843"/>
                </a:solidFill>
              </a:rPr>
              <a:t>MacArthur did substantially decrease the Japanese emperor’s influence in Japanese life &amp; government however</a:t>
            </a:r>
          </a:p>
          <a:p>
            <a:pPr lvl="0"/>
            <a:r>
              <a:rPr lang="en-US" sz="2400" dirty="0">
                <a:solidFill>
                  <a:srgbClr val="514843"/>
                </a:solidFill>
              </a:rPr>
              <a:t>Hirohito had to renounce both his claim to divinity &amp; all rights to direct the actions of government</a:t>
            </a:r>
          </a:p>
          <a:p>
            <a:pPr lvl="0"/>
            <a:r>
              <a:rPr lang="en-US" sz="2400" dirty="0">
                <a:solidFill>
                  <a:srgbClr val="514843"/>
                </a:solidFill>
              </a:rPr>
              <a:t>MacArthur &amp; his advisors wrote a new constitution for Japan that made it into a constitutional monarchy like Britain</a:t>
            </a:r>
          </a:p>
          <a:p>
            <a:pPr lvl="0"/>
            <a:r>
              <a:rPr lang="en-US" sz="2400" dirty="0">
                <a:solidFill>
                  <a:srgbClr val="514843"/>
                </a:solidFill>
              </a:rPr>
              <a:t>A two house legislature elected by all citizens over the age of 20 would run the country</a:t>
            </a:r>
          </a:p>
          <a:p>
            <a:pPr lvl="0"/>
            <a:r>
              <a:rPr lang="en-US" sz="2400" dirty="0">
                <a:solidFill>
                  <a:srgbClr val="514843"/>
                </a:solidFill>
              </a:rPr>
              <a:t>A bill of rights protected the basic freedoms of the Japanese people. </a:t>
            </a:r>
          </a:p>
          <a:p>
            <a:r>
              <a:rPr lang="en-US" sz="2400" dirty="0"/>
              <a:t>Japan was permanently demilitarized</a:t>
            </a:r>
          </a:p>
          <a:p>
            <a:r>
              <a:rPr lang="en-US" sz="2400" dirty="0"/>
              <a:t>The Japanese armed forces was disbanded immediately after the war &amp; a provision was written into the constitution forbidding offensive war &amp; maintenance of a military with offensive capabilities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82133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3E4E5-328E-4EA3-970F-86B387A6D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War II: Rebuild &amp; Recovery of Japan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73A40-B41E-4138-84C1-AA90BC6B7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145" y="1330035"/>
            <a:ext cx="10338955" cy="5225510"/>
          </a:xfrm>
        </p:spPr>
        <p:txBody>
          <a:bodyPr>
            <a:normAutofit/>
          </a:bodyPr>
          <a:lstStyle/>
          <a:p>
            <a:r>
              <a:rPr lang="en-US" sz="2400" dirty="0"/>
              <a:t>To stimulate economic growth &amp; opportunity in Japan, MacArthur developed a plan to redistribute land</a:t>
            </a:r>
          </a:p>
          <a:p>
            <a:r>
              <a:rPr lang="en-US" sz="2400" dirty="0"/>
              <a:t>Large landholders were required to sell their holdings to the government who in turn sold it at low cost to former tenant farmers</a:t>
            </a:r>
          </a:p>
          <a:p>
            <a:r>
              <a:rPr lang="en-US" sz="2400" dirty="0"/>
              <a:t>MacArthur also allowed factory workers to create independent labor unions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97685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World War II: The </a:t>
            </a:r>
            <a:r>
              <a:rPr lang="en-US" dirty="0" err="1"/>
              <a:t>AfterMath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Keeping The Peace </a:t>
            </a:r>
          </a:p>
        </p:txBody>
      </p:sp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5AD93-E4EC-4CB9-8CB7-7BCFBF987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United Nations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B7BF5-B102-4A20-89B3-4D4E673D1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u="sng" dirty="0"/>
              <a:t>1946</a:t>
            </a:r>
            <a:r>
              <a:rPr lang="en-US" sz="2400" dirty="0"/>
              <a:t> – The failure of the League of Nations to prevent World War II led to it being disbanded &amp; replaced by the United Nations</a:t>
            </a:r>
          </a:p>
          <a:p>
            <a:r>
              <a:rPr lang="en-US" sz="2400" dirty="0"/>
              <a:t>The United Nations was chartered in 1945 &amp; like the League was designed to prevent war</a:t>
            </a:r>
          </a:p>
          <a:p>
            <a:r>
              <a:rPr lang="en-US" sz="2400" dirty="0"/>
              <a:t>The founders of the United Nations attempted to remedy some of the weaknesses of the League of Nations by giving the United Nations the power to enforce its decisions</a:t>
            </a:r>
          </a:p>
          <a:p>
            <a:r>
              <a:rPr lang="en-US" sz="2400" dirty="0"/>
              <a:t>The UN was organized into two bodies, the General Assembly in which all member countries were given an equal vote &amp; the Security Council. </a:t>
            </a:r>
          </a:p>
          <a:p>
            <a:r>
              <a:rPr lang="en-US" sz="2400" dirty="0"/>
              <a:t>The principle role of the General Assembly included wielding international opinion</a:t>
            </a:r>
          </a:p>
        </p:txBody>
      </p:sp>
    </p:spTree>
    <p:extLst>
      <p:ext uri="{BB962C8B-B14F-4D97-AF65-F5344CB8AC3E}">
        <p14:creationId xmlns:p14="http://schemas.microsoft.com/office/powerpoint/2010/main" val="295549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5AD93-E4EC-4CB9-8CB7-7BCFBF987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United Nations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B7BF5-B102-4A20-89B3-4D4E673D1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>
                <a:solidFill>
                  <a:srgbClr val="514843"/>
                </a:solidFill>
              </a:rPr>
              <a:t>The Security Council was given the power to issue enforceable directives</a:t>
            </a:r>
          </a:p>
          <a:p>
            <a:pPr lvl="0"/>
            <a:r>
              <a:rPr lang="en-US" sz="2400" dirty="0">
                <a:solidFill>
                  <a:srgbClr val="514843"/>
                </a:solidFill>
              </a:rPr>
              <a:t>The Council included 11 members, 6 elected by the General Assembly &amp; 5 permanent members with veto power</a:t>
            </a:r>
          </a:p>
          <a:p>
            <a:pPr lvl="0"/>
            <a:r>
              <a:rPr lang="en-US" sz="2400" dirty="0">
                <a:solidFill>
                  <a:srgbClr val="514843"/>
                </a:solidFill>
              </a:rPr>
              <a:t>The 5 countries given permanent seats in the Security Council were the United States, the United Kingdom of Great Britain, France, the Union of Soviet Socialist Republics, &amp; the Chinese Republic</a:t>
            </a:r>
          </a:p>
          <a:p>
            <a:pPr lvl="0"/>
            <a:r>
              <a:rPr lang="en-US" sz="2400" dirty="0">
                <a:solidFill>
                  <a:srgbClr val="514843"/>
                </a:solidFill>
              </a:rPr>
              <a:t>Today the seat of the USSR is held by Russia &amp; the seat of the Chinese Republic is held by the People’s Republic of China</a:t>
            </a:r>
          </a:p>
        </p:txBody>
      </p:sp>
    </p:spTree>
    <p:extLst>
      <p:ext uri="{BB962C8B-B14F-4D97-AF65-F5344CB8AC3E}">
        <p14:creationId xmlns:p14="http://schemas.microsoft.com/office/powerpoint/2010/main" val="104966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5AD93-E4EC-4CB9-8CB7-7BCFBF987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Tensions Between Russia &amp; U.S.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B7BF5-B102-4A20-89B3-4D4E673D1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117" y="1397289"/>
            <a:ext cx="11306827" cy="5366182"/>
          </a:xfrm>
        </p:spPr>
        <p:txBody>
          <a:bodyPr>
            <a:normAutofit fontScale="92500"/>
          </a:bodyPr>
          <a:lstStyle/>
          <a:p>
            <a:pPr lvl="0"/>
            <a:r>
              <a:rPr lang="en-US" sz="2400" u="sng" dirty="0"/>
              <a:t>1948</a:t>
            </a:r>
            <a:r>
              <a:rPr lang="en-US" sz="2400" dirty="0"/>
              <a:t> – Post war tensions between the U.S. &amp; Soviet Union came to a head </a:t>
            </a:r>
          </a:p>
          <a:p>
            <a:pPr lvl="0"/>
            <a:r>
              <a:rPr lang="en-US" sz="2400" dirty="0"/>
              <a:t>The Soviet Union responded to the American, British &amp; French decision to allow West Germany to reunite &amp; become an independent country by blockading West Berlin </a:t>
            </a:r>
          </a:p>
          <a:p>
            <a:pPr lvl="0"/>
            <a:r>
              <a:rPr lang="en-US" sz="2400" dirty="0"/>
              <a:t>Berlin was located inside of the Soviet occupied zone of Germany </a:t>
            </a:r>
          </a:p>
          <a:p>
            <a:pPr lvl="0"/>
            <a:r>
              <a:rPr lang="en-US" sz="2400" dirty="0"/>
              <a:t>In June of 1948 the Soviet Union attempted to force the U.S., Britain &amp; France into allowing the USSR to take control of West Berlin </a:t>
            </a:r>
          </a:p>
          <a:p>
            <a:pPr lvl="0"/>
            <a:r>
              <a:rPr lang="en-US" sz="2400" dirty="0"/>
              <a:t>They did this by closing off all land access to the city</a:t>
            </a:r>
          </a:p>
          <a:p>
            <a:pPr lvl="0"/>
            <a:r>
              <a:rPr lang="en-US" sz="2400" dirty="0"/>
              <a:t>The U.S. &amp; Britain responded by airlifting supplies into the city</a:t>
            </a:r>
          </a:p>
          <a:p>
            <a:pPr lvl="0"/>
            <a:r>
              <a:rPr lang="en-US" sz="2400" dirty="0"/>
              <a:t>The airlifts lasted until May of 1949 when the Soviet Union finally backed down &amp; reopened land access</a:t>
            </a:r>
          </a:p>
          <a:p>
            <a:pPr lvl="0"/>
            <a:r>
              <a:rPr lang="en-US" sz="2400" dirty="0"/>
              <a:t>. </a:t>
            </a:r>
            <a:endParaRPr lang="en-US" sz="2400" dirty="0">
              <a:solidFill>
                <a:srgbClr val="5148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7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Georgia Standards of Excellence 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u="sng" dirty="0"/>
              <a:t>SSWH19</a:t>
            </a:r>
            <a:r>
              <a:rPr lang="en-US" sz="2400" dirty="0"/>
              <a:t> – Demonstrate an understanding of the global political, economic, &amp; social impact of World War II</a:t>
            </a:r>
          </a:p>
          <a:p>
            <a:pPr lvl="1"/>
            <a:r>
              <a:rPr lang="en-US" sz="2000" dirty="0"/>
              <a:t>c. Analyze the impact of the military &amp; diplomatic negotiations between the leaders of Great Britain, the Soviet Union, &amp; the United States. 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d. Explain Post-World War II policies &amp; plans for economic recovery, include: the Marshall Plan for Europe, MacArthur’s plan for Japan, &amp; the formation of the United Nations, NATO, &amp; the Warsaw Pact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5AD93-E4EC-4CB9-8CB7-7BCFBF987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Tensions Between Russia &amp; U.S.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B7BF5-B102-4A20-89B3-4D4E673D1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117" y="1397289"/>
            <a:ext cx="11306827" cy="5366182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solidFill>
                  <a:srgbClr val="514843"/>
                </a:solidFill>
              </a:rPr>
              <a:t>The tension caused by the blockade of Berlin resulted in the formation of the North Atlantic Treaty Organization (NATO)</a:t>
            </a:r>
          </a:p>
          <a:p>
            <a:pPr lvl="0"/>
            <a:r>
              <a:rPr lang="en-US" dirty="0">
                <a:solidFill>
                  <a:srgbClr val="514843"/>
                </a:solidFill>
              </a:rPr>
              <a:t>10 western European nations plus the U.S. &amp; Canada formed a military alliance in which they agreed that an attack on one would be considered an attack on all</a:t>
            </a:r>
          </a:p>
          <a:p>
            <a:pPr lvl="0"/>
            <a:r>
              <a:rPr lang="en-US" dirty="0">
                <a:solidFill>
                  <a:srgbClr val="514843"/>
                </a:solidFill>
              </a:rPr>
              <a:t>The NATO alliance went far in mitigating the threat of Soviet aggression in Europe but also increased Cold War tensions</a:t>
            </a:r>
          </a:p>
          <a:p>
            <a:pPr lvl="0"/>
            <a:r>
              <a:rPr lang="en-US" dirty="0">
                <a:solidFill>
                  <a:srgbClr val="514843"/>
                </a:solidFill>
              </a:rPr>
              <a:t>In 1955 the Soviet Union formed its own military alliance known as the Warsaw Pact. 7 Eastern European countries joined with the USSR in this alliance</a:t>
            </a:r>
            <a:endParaRPr lang="en-US" sz="3200" dirty="0">
              <a:solidFill>
                <a:srgbClr val="514843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5666A1-C467-47F3-A1B6-66F2E5F58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56" y="4481800"/>
            <a:ext cx="4894553" cy="21865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F55134-FB61-417B-9D01-87A97AF5C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8407" y="4481800"/>
            <a:ext cx="4175847" cy="218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76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War II: Closing Out the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71391-0E85-4B04-B2C0-E834AC23F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274617"/>
            <a:ext cx="9982200" cy="5264727"/>
          </a:xfrm>
        </p:spPr>
        <p:txBody>
          <a:bodyPr>
            <a:normAutofit/>
          </a:bodyPr>
          <a:lstStyle/>
          <a:p>
            <a:r>
              <a:rPr lang="en-US" sz="2400" u="sng" dirty="0"/>
              <a:t>1943</a:t>
            </a:r>
            <a:r>
              <a:rPr lang="en-US" sz="2400" dirty="0"/>
              <a:t> – 1st significant meeting between the leaders of Great Britain, Soviet Union, &amp; U.S. took place in the city of Tehran, Iran (prior to end of war)</a:t>
            </a:r>
          </a:p>
          <a:p>
            <a:pPr lvl="1"/>
            <a:r>
              <a:rPr lang="en-US" sz="2000" dirty="0"/>
              <a:t>Roosevelt, Churchill, &amp; Stalin discussed plans for the invasion of northern France &amp; another Soviet offensive in the east</a:t>
            </a:r>
          </a:p>
          <a:p>
            <a:pPr lvl="1"/>
            <a:r>
              <a:rPr lang="en-US" sz="2000" dirty="0"/>
              <a:t>The Soviet Union agreed to join the war against Japan following the defeat of the Axis Powers in Europe</a:t>
            </a:r>
            <a:r>
              <a:rPr lang="en-US" dirty="0"/>
              <a:t>. </a:t>
            </a:r>
          </a:p>
          <a:p>
            <a:r>
              <a:rPr lang="en-US" sz="2400" dirty="0"/>
              <a:t>1945 – The 3 major powers would meet again in the Russian town of Yalta (Yalta Conference) </a:t>
            </a:r>
          </a:p>
        </p:txBody>
      </p:sp>
    </p:spTree>
    <p:extLst>
      <p:ext uri="{BB962C8B-B14F-4D97-AF65-F5344CB8AC3E}">
        <p14:creationId xmlns:p14="http://schemas.microsoft.com/office/powerpoint/2010/main" val="40102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BF3A41-CC8A-4492-A9F8-8264A58CF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265" y="334655"/>
            <a:ext cx="7611968" cy="61886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689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War II: Closing Out the War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71391-0E85-4B04-B2C0-E834AC23F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274617"/>
            <a:ext cx="9982200" cy="5264727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400" u="sng" dirty="0">
                <a:solidFill>
                  <a:srgbClr val="514843"/>
                </a:solidFill>
              </a:rPr>
              <a:t>Yalta Conference - 1945</a:t>
            </a:r>
            <a:endParaRPr lang="en-US" sz="2400" dirty="0">
              <a:solidFill>
                <a:srgbClr val="514843"/>
              </a:solidFill>
            </a:endParaRPr>
          </a:p>
          <a:p>
            <a:pPr lvl="1"/>
            <a:r>
              <a:rPr lang="en-US" sz="2000" dirty="0">
                <a:solidFill>
                  <a:srgbClr val="514843"/>
                </a:solidFill>
              </a:rPr>
              <a:t>By this time, the allies were confident that the defeat of the European Axis Powers was within reach</a:t>
            </a:r>
          </a:p>
          <a:p>
            <a:pPr lvl="1"/>
            <a:r>
              <a:rPr lang="en-US" sz="2000" dirty="0">
                <a:solidFill>
                  <a:srgbClr val="514843"/>
                </a:solidFill>
              </a:rPr>
              <a:t>At this conference the allies discussed the future of Germany, Austria &amp; Eastern Europe</a:t>
            </a:r>
          </a:p>
          <a:p>
            <a:pPr lvl="1"/>
            <a:r>
              <a:rPr lang="en-US" sz="2000" dirty="0">
                <a:solidFill>
                  <a:srgbClr val="514843"/>
                </a:solidFill>
              </a:rPr>
              <a:t>The allies agreed to divide Germany and Austria into four occupational zones, the Soviet Union, America, Britain or France would each take responsibility for one of the zones. </a:t>
            </a:r>
          </a:p>
          <a:p>
            <a:pPr lvl="1"/>
            <a:r>
              <a:rPr lang="en-US" sz="2000" dirty="0">
                <a:solidFill>
                  <a:srgbClr val="514843"/>
                </a:solidFill>
              </a:rPr>
              <a:t>The capital of Berlin would likewise be divided. </a:t>
            </a:r>
          </a:p>
          <a:p>
            <a:pPr lvl="1"/>
            <a:r>
              <a:rPr lang="en-US" sz="2000" dirty="0">
                <a:solidFill>
                  <a:srgbClr val="514843"/>
                </a:solidFill>
              </a:rPr>
              <a:t>The Soviet Union agreed to allow free elections in all of the Eastern European countries that it liberated from Nazi control</a:t>
            </a:r>
          </a:p>
          <a:p>
            <a:pPr lvl="1"/>
            <a:r>
              <a:rPr lang="en-US" sz="2000" dirty="0">
                <a:solidFill>
                  <a:srgbClr val="514843"/>
                </a:solidFill>
              </a:rPr>
              <a:t>Allies agreed to the basic structure of the United Nations</a:t>
            </a:r>
          </a:p>
          <a:p>
            <a:pPr lvl="1"/>
            <a:r>
              <a:rPr lang="en-US" sz="2000" dirty="0">
                <a:solidFill>
                  <a:srgbClr val="514843"/>
                </a:solidFill>
              </a:rPr>
              <a:t>U.S., Britain, France, the Soviet Union &amp; China would each be given a permanent seat on the Security Council &amp; the power to veto any UN action</a:t>
            </a:r>
          </a:p>
          <a:p>
            <a:pPr lvl="1"/>
            <a:r>
              <a:rPr lang="en-US" sz="2000" dirty="0">
                <a:solidFill>
                  <a:srgbClr val="514843"/>
                </a:solidFill>
              </a:rPr>
              <a:t>Stalin also reaffirmed the Soviet Union’s commitment to declare war on Japan</a:t>
            </a:r>
          </a:p>
          <a:p>
            <a:pPr lvl="1"/>
            <a:endParaRPr lang="en-US" sz="2000" u="sng" dirty="0">
              <a:solidFill>
                <a:srgbClr val="514843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70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AAEC55-049B-47B6-B7CA-6AE5EBDBC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994" y="1208809"/>
            <a:ext cx="7894012" cy="44403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4172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War II: Closing Out the War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71391-0E85-4B04-B2C0-E834AC23F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274617"/>
            <a:ext cx="9982200" cy="5264727"/>
          </a:xfrm>
        </p:spPr>
        <p:txBody>
          <a:bodyPr>
            <a:normAutofit/>
          </a:bodyPr>
          <a:lstStyle/>
          <a:p>
            <a:pPr lvl="0"/>
            <a:r>
              <a:rPr lang="en-US" sz="2400" u="sng" dirty="0">
                <a:solidFill>
                  <a:srgbClr val="514843"/>
                </a:solidFill>
              </a:rPr>
              <a:t>Potsdam Conference - 1945</a:t>
            </a:r>
            <a:endParaRPr lang="en-US" sz="2400" dirty="0">
              <a:solidFill>
                <a:srgbClr val="514843"/>
              </a:solidFill>
            </a:endParaRPr>
          </a:p>
          <a:p>
            <a:pPr lvl="1"/>
            <a:r>
              <a:rPr lang="en-US" sz="2000" dirty="0"/>
              <a:t>The final major meeting of the leaders of the U.S., Britain, &amp; Soviet Union was held in Potsdam, Germany in July of 1945 after the Nazi surrender</a:t>
            </a:r>
          </a:p>
          <a:p>
            <a:pPr lvl="1"/>
            <a:r>
              <a:rPr lang="en-US" sz="2000" dirty="0"/>
              <a:t>Roosevelt died in April of 1945 so he was replaced by Harry Truman </a:t>
            </a:r>
          </a:p>
          <a:p>
            <a:pPr lvl="1"/>
            <a:r>
              <a:rPr lang="en-US" sz="2000" dirty="0"/>
              <a:t>Churchill was replaced after an election by Clement Attlee</a:t>
            </a:r>
          </a:p>
          <a:p>
            <a:pPr lvl="1"/>
            <a:r>
              <a:rPr lang="en-US" sz="2000" dirty="0"/>
              <a:t>Allies implemented their plans for division of Germany into occupied zones &amp; agreed to the demilitarization of Germany</a:t>
            </a:r>
          </a:p>
          <a:p>
            <a:pPr lvl="1"/>
            <a:r>
              <a:rPr lang="en-US" sz="2000" dirty="0"/>
              <a:t>Developed a plan to purge Nazi elements from German society with a system of courts (the Nuremberg Trials) designed to identify, try, &amp; punish war criminals</a:t>
            </a:r>
          </a:p>
          <a:p>
            <a:pPr lvl="1"/>
            <a:r>
              <a:rPr lang="en-US" sz="2000" dirty="0"/>
              <a:t>However, Stalin reneged on his promise to allow free elections in Eastern Europe kicking off the Cold War</a:t>
            </a:r>
          </a:p>
          <a:p>
            <a:pPr lvl="1"/>
            <a:r>
              <a:rPr lang="en-US" sz="2000" dirty="0"/>
              <a:t>Britain, the U.S. &amp; China issued the Potsdam Declaration in which they threatened Japan with “prompt and utter destruction” if they did not surrender immediately</a:t>
            </a:r>
          </a:p>
        </p:txBody>
      </p:sp>
    </p:spTree>
    <p:extLst>
      <p:ext uri="{BB962C8B-B14F-4D97-AF65-F5344CB8AC3E}">
        <p14:creationId xmlns:p14="http://schemas.microsoft.com/office/powerpoint/2010/main" val="197670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859929-4766-4664-B863-FEB765BD0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105" y="921434"/>
            <a:ext cx="8915790" cy="50151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8014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E59308-EC70-4506-939A-4E1C81D73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5727" y="692463"/>
            <a:ext cx="4503161" cy="54730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4123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93</TotalTime>
  <Words>1441</Words>
  <Application>Microsoft Office PowerPoint</Application>
  <PresentationFormat>Widescreen</PresentationFormat>
  <Paragraphs>90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Euphemia</vt:lpstr>
      <vt:lpstr>Plantagenet Cherokee</vt:lpstr>
      <vt:lpstr>Wingdings</vt:lpstr>
      <vt:lpstr>Academic Literature 16x9</vt:lpstr>
      <vt:lpstr>World War II: The AfterMath</vt:lpstr>
      <vt:lpstr>Georgia Standards of Excellence </vt:lpstr>
      <vt:lpstr>World War II: Closing Out the War</vt:lpstr>
      <vt:lpstr>PowerPoint Presentation</vt:lpstr>
      <vt:lpstr>World War II: Closing Out the War </vt:lpstr>
      <vt:lpstr>PowerPoint Presentation</vt:lpstr>
      <vt:lpstr>World War II: Closing Out the War </vt:lpstr>
      <vt:lpstr>PowerPoint Presentation</vt:lpstr>
      <vt:lpstr>PowerPoint Presentation</vt:lpstr>
      <vt:lpstr>World War II: Rebuild &amp; Recovery of Europe </vt:lpstr>
      <vt:lpstr>PowerPoint Presentation</vt:lpstr>
      <vt:lpstr>World War II: Rebuild &amp; Recovery of Japan </vt:lpstr>
      <vt:lpstr>PowerPoint Presentation</vt:lpstr>
      <vt:lpstr>World War II: Rebuild &amp; Recovery of Japan </vt:lpstr>
      <vt:lpstr>World War II: Rebuild &amp; Recovery of Japan </vt:lpstr>
      <vt:lpstr>World War II: The AfterMath</vt:lpstr>
      <vt:lpstr>The United Nations </vt:lpstr>
      <vt:lpstr>The United Nations </vt:lpstr>
      <vt:lpstr>Tensions Between Russia &amp; U.S.  </vt:lpstr>
      <vt:lpstr>Tensions Between Russia &amp; U.S.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II: The AfterMath</dc:title>
  <dc:creator>Mandrell Perryman</dc:creator>
  <cp:lastModifiedBy>Mandrell Perryman</cp:lastModifiedBy>
  <cp:revision>11</cp:revision>
  <dcterms:created xsi:type="dcterms:W3CDTF">2018-12-05T05:31:54Z</dcterms:created>
  <dcterms:modified xsi:type="dcterms:W3CDTF">2018-12-05T07:05:09Z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