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2"/>
  </p:notesMasterIdLst>
  <p:sldIdLst>
    <p:sldId id="256" r:id="rId5"/>
    <p:sldId id="291" r:id="rId6"/>
    <p:sldId id="290" r:id="rId7"/>
    <p:sldId id="296" r:id="rId8"/>
    <p:sldId id="292" r:id="rId9"/>
    <p:sldId id="295" r:id="rId10"/>
    <p:sldId id="293" r:id="rId11"/>
    <p:sldId id="294" r:id="rId12"/>
    <p:sldId id="298" r:id="rId13"/>
    <p:sldId id="297" r:id="rId14"/>
    <p:sldId id="299" r:id="rId15"/>
    <p:sldId id="301" r:id="rId16"/>
    <p:sldId id="302" r:id="rId17"/>
    <p:sldId id="300" r:id="rId18"/>
    <p:sldId id="303" r:id="rId19"/>
    <p:sldId id="304" r:id="rId20"/>
    <p:sldId id="30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42D0B"/>
    <a:srgbClr val="76280B"/>
    <a:srgbClr val="F6BF73"/>
    <a:srgbClr val="F9D4A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1678" autoAdjust="0"/>
  </p:normalViewPr>
  <p:slideViewPr>
    <p:cSldViewPr snapToGrid="0">
      <p:cViewPr varScale="1">
        <p:scale>
          <a:sx n="67" d="100"/>
          <a:sy n="67" d="100"/>
        </p:scale>
        <p:origin x="636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789D0-CA34-4934-A369-C3113E12A3EF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D79418-37EB-4378-AD22-89DBB000B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4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D826893-9059-400D-A708-615823828BC9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525761"/>
            <a:chOff x="7232499" y="-159283"/>
            <a:chExt cx="4959501" cy="5525761"/>
          </a:xfrm>
          <a:solidFill>
            <a:srgbClr val="76280B">
              <a:alpha val="60000"/>
            </a:srgbClr>
          </a:solidFill>
        </p:grpSpPr>
        <p:pic>
          <p:nvPicPr>
            <p:cNvPr id="10" name="Graphic 9" descr="Single gear">
              <a:extLst>
                <a:ext uri="{FF2B5EF4-FFF2-40B4-BE49-F238E27FC236}">
                  <a16:creationId xmlns:a16="http://schemas.microsoft.com/office/drawing/2014/main" id="{4BD7AE3B-6321-488C-8378-B441F7AC62C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52566813-48BF-44A8-9FBD-C9035FDE14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C9098912-FEFB-4951-B070-7ED0F1D455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486478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7187CCFC-946C-4708-98C2-CC97857A51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 bwMode="ltGray">
          <a:xfrm>
            <a:off x="1704975" y="2598834"/>
            <a:ext cx="8782050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293" y="2742465"/>
            <a:ext cx="8494463" cy="1373070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799" y="4394039"/>
            <a:ext cx="8493957" cy="111768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1295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42296" y="5936188"/>
            <a:ext cx="6870660" cy="365125"/>
          </a:xfrm>
        </p:spPr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A59AF3-34E3-4F2D-B219-533C8164A410}"/>
              </a:ext>
            </a:extLst>
          </p:cNvPr>
          <p:cNvSpPr/>
          <p:nvPr userDrawn="1"/>
        </p:nvSpPr>
        <p:spPr>
          <a:xfrm>
            <a:off x="0" y="2590078"/>
            <a:ext cx="1602997" cy="1660332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98DDA9-3997-4600-985C-44C2CABD0BA3}"/>
              </a:ext>
            </a:extLst>
          </p:cNvPr>
          <p:cNvSpPr/>
          <p:nvPr userDrawn="1"/>
        </p:nvSpPr>
        <p:spPr>
          <a:xfrm>
            <a:off x="10606797" y="2590077"/>
            <a:ext cx="1602997" cy="166033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03518" y="2750779"/>
            <a:ext cx="1171888" cy="1356442"/>
          </a:xfrm>
        </p:spPr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968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F6BBB30-80DB-4A1B-9DD3-A090C4EF2F33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id="{4FC3313D-A401-4847-ABED-CDF1803D06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62BA598A-71EC-4BD4-8924-8F16E990AF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2086399E-589B-48EE-B396-961A7831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F2A039E4-F69C-4905-B047-6891B77F8C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-3554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9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84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29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03581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2921" y="5936188"/>
            <a:ext cx="6870660" cy="365125"/>
          </a:xfrm>
        </p:spPr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0074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0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F6BBB30-80DB-4A1B-9DD3-A090C4EF2F33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id="{4FC3313D-A401-4847-ABED-CDF1803D06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62BA598A-71EC-4BD4-8924-8F16E990AF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2086399E-589B-48EE-B396-961A78310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F2A039E4-F69C-4905-B047-6891B77F8C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-3554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9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2922" y="2336872"/>
            <a:ext cx="2620817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03581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32921" y="5936188"/>
            <a:ext cx="6870660" cy="365125"/>
          </a:xfrm>
        </p:spPr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0074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E59F855-D2A7-4662-804E-17B59CD1A4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13022" y="2327474"/>
            <a:ext cx="6833757" cy="36087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739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1090482"/>
          </a:xfrm>
        </p:spPr>
        <p:txBody>
          <a:bodyPr anchor="ctr" anchorCtr="0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SmartArt Placeholder 12">
            <a:extLst>
              <a:ext uri="{FF2B5EF4-FFF2-40B4-BE49-F238E27FC236}">
                <a16:creationId xmlns:a16="http://schemas.microsoft.com/office/drawing/2014/main" id="{DBD7FBFD-679C-4A5B-A176-220004B60453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680321" y="386862"/>
            <a:ext cx="9614617" cy="3867638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3525996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2B243BA-55F2-42F1-B294-0EB708FCD888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46408269-63CF-4017-AC0D-C35B044D30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7A3695B4-ADE3-45A9-8119-67D5F83A8C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6B8F0030-0551-4558-8533-64D2E4838D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59607E3E-29E0-44E4-899A-0955FA4D36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AD4251FC-462A-4B83-9F84-2358E52E3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06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7FCAB52-C8F0-4659-9B95-C792632631CE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5E98770F-9E46-4F69-9A76-F671813AF57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F08BF8CF-C3C2-4767-B88B-DE07E6A628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E63AFEB7-4AAE-448E-8B0B-C2F2287771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2" name="Graphic 21" descr="Single gear">
              <a:extLst>
                <a:ext uri="{FF2B5EF4-FFF2-40B4-BE49-F238E27FC236}">
                  <a16:creationId xmlns:a16="http://schemas.microsoft.com/office/drawing/2014/main" id="{E279C731-1AAF-453A-94B0-6CC2920395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132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B2BD5A-C0EC-4AC1-BBF1-851D8321B964}"/>
              </a:ext>
            </a:extLst>
          </p:cNvPr>
          <p:cNvGrpSpPr/>
          <p:nvPr userDrawn="1"/>
        </p:nvGrpSpPr>
        <p:grpSpPr>
          <a:xfrm rot="5400000">
            <a:off x="188826" y="1282475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538A56DB-6938-460F-9BB3-A0A34C234B3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E2A1D679-9D00-4DC7-82EC-B6C33270E7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8DFB6E86-77FA-4731-B7FA-5A63254A3E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982D40F0-DDB8-45E0-B9D1-5964842C73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D744A42C-4948-489C-8EB2-12C65C47E9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89" y="5928628"/>
            <a:ext cx="10437812" cy="32116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1754188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-4931" y="4556102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332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7333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47994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7334" y="5936188"/>
            <a:ext cx="6870660" cy="365125"/>
          </a:xfrm>
        </p:spPr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8697" y="4698039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936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BFC60FB4-27C2-4896-9B64-2DFE33815CE2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24" name="Graphic 23" descr="Single gear">
              <a:extLst>
                <a:ext uri="{FF2B5EF4-FFF2-40B4-BE49-F238E27FC236}">
                  <a16:creationId xmlns:a16="http://schemas.microsoft.com/office/drawing/2014/main" id="{EE89D477-BED5-4149-965A-0C122D97A0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25" name="Graphic 24" descr="Single gear">
              <a:extLst>
                <a:ext uri="{FF2B5EF4-FFF2-40B4-BE49-F238E27FC236}">
                  <a16:creationId xmlns:a16="http://schemas.microsoft.com/office/drawing/2014/main" id="{5CCE09A4-D09F-43A2-8459-2E9D3E9602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26" name="Graphic 25" descr="Single gear">
              <a:extLst>
                <a:ext uri="{FF2B5EF4-FFF2-40B4-BE49-F238E27FC236}">
                  <a16:creationId xmlns:a16="http://schemas.microsoft.com/office/drawing/2014/main" id="{9A46A1B3-2A0B-4FFE-AE15-A11187E434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27" name="Graphic 26" descr="Single gear">
              <a:extLst>
                <a:ext uri="{FF2B5EF4-FFF2-40B4-BE49-F238E27FC236}">
                  <a16:creationId xmlns:a16="http://schemas.microsoft.com/office/drawing/2014/main" id="{D4F4A02A-94BC-4984-A372-3B77FC854C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37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1F89FDF-9788-47AD-B230-0314E7C8D087}"/>
              </a:ext>
            </a:extLst>
          </p:cNvPr>
          <p:cNvGrpSpPr/>
          <p:nvPr userDrawn="1"/>
        </p:nvGrpSpPr>
        <p:grpSpPr>
          <a:xfrm rot="10800000">
            <a:off x="99308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9CD6B783-A97E-437E-B4E2-F7D761F0A2E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4699BB72-0480-4165-8D15-316CEED8CE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685C07D9-1911-4085-8555-C992A61B10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22" name="Graphic 21" descr="Single gear">
              <a:extLst>
                <a:ext uri="{FF2B5EF4-FFF2-40B4-BE49-F238E27FC236}">
                  <a16:creationId xmlns:a16="http://schemas.microsoft.com/office/drawing/2014/main" id="{D621B3C3-2371-4ED0-BC1D-87AABF852B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23" name="Graphic 22" descr="Single gear">
              <a:extLst>
                <a:ext uri="{FF2B5EF4-FFF2-40B4-BE49-F238E27FC236}">
                  <a16:creationId xmlns:a16="http://schemas.microsoft.com/office/drawing/2014/main" id="{D7D15287-50FE-4441-BA06-D454D73F7E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6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8925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18596" y="5936188"/>
            <a:ext cx="6870660" cy="365125"/>
          </a:xfrm>
        </p:spPr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0493" y="748304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664D24B-EA78-4E18-9226-569365267E5E}"/>
              </a:ext>
            </a:extLst>
          </p:cNvPr>
          <p:cNvCxnSpPr/>
          <p:nvPr userDrawn="1"/>
        </p:nvCxnSpPr>
        <p:spPr>
          <a:xfrm>
            <a:off x="8571139" y="969699"/>
            <a:ext cx="0" cy="64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>
            <a:extLst>
              <a:ext uri="{FF2B5EF4-FFF2-40B4-BE49-F238E27FC236}">
                <a16:creationId xmlns:a16="http://schemas.microsoft.com/office/drawing/2014/main" id="{5BE17E03-04A7-46ED-8623-88DFFD7E30B0}"/>
              </a:ext>
            </a:extLst>
          </p:cNvPr>
          <p:cNvSpPr txBox="1">
            <a:spLocks/>
          </p:cNvSpPr>
          <p:nvPr userDrawn="1"/>
        </p:nvSpPr>
        <p:spPr>
          <a:xfrm>
            <a:off x="2106131" y="790252"/>
            <a:ext cx="3060802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3840076-AFCB-4C84-8E23-85DAD3CBEF3E}"/>
              </a:ext>
            </a:extLst>
          </p:cNvPr>
          <p:cNvCxnSpPr/>
          <p:nvPr userDrawn="1"/>
        </p:nvCxnSpPr>
        <p:spPr>
          <a:xfrm>
            <a:off x="5294539" y="969699"/>
            <a:ext cx="0" cy="648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50">
            <a:extLst>
              <a:ext uri="{FF2B5EF4-FFF2-40B4-BE49-F238E27FC236}">
                <a16:creationId xmlns:a16="http://schemas.microsoft.com/office/drawing/2014/main" id="{BBA20603-8433-4B38-976F-F18CF78D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132" y="735087"/>
            <a:ext cx="3060802" cy="1080938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EF340F6C-3335-49B0-AE89-7103CA6A7F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84611" y="735013"/>
            <a:ext cx="3060700" cy="10810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>
              <a:defRPr sz="3600">
                <a:latin typeface="+mj-lt"/>
              </a:defRPr>
            </a:lvl2pPr>
            <a:lvl3pPr>
              <a:defRPr sz="3600">
                <a:latin typeface="+mj-lt"/>
              </a:defRPr>
            </a:lvl3pPr>
            <a:lvl4pPr>
              <a:defRPr sz="3600">
                <a:latin typeface="+mj-lt"/>
              </a:defRPr>
            </a:lvl4pPr>
            <a:lvl5pPr>
              <a:defRPr sz="36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1F0AD31D-2FFB-40A9-96C2-F4EE3869B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62988" y="746125"/>
            <a:ext cx="3070225" cy="10588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 algn="ctr">
              <a:defRPr sz="3600">
                <a:latin typeface="+mj-lt"/>
              </a:defRPr>
            </a:lvl2pPr>
            <a:lvl3pPr algn="ctr">
              <a:defRPr sz="3600">
                <a:latin typeface="+mj-lt"/>
              </a:defRPr>
            </a:lvl3pPr>
            <a:lvl4pPr algn="ctr">
              <a:defRPr sz="3600">
                <a:latin typeface="+mj-lt"/>
              </a:defRPr>
            </a:lvl4pPr>
            <a:lvl5pPr algn="ctr">
              <a:defRPr sz="36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7" name="Content Placeholder 56">
            <a:extLst>
              <a:ext uri="{FF2B5EF4-FFF2-40B4-BE49-F238E27FC236}">
                <a16:creationId xmlns:a16="http://schemas.microsoft.com/office/drawing/2014/main" id="{52B689E9-5B4C-4CC0-AAA4-847EB66C330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106131" y="2116138"/>
            <a:ext cx="3060802" cy="3713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8" name="Content Placeholder 56">
            <a:extLst>
              <a:ext uri="{FF2B5EF4-FFF2-40B4-BE49-F238E27FC236}">
                <a16:creationId xmlns:a16="http://schemas.microsoft.com/office/drawing/2014/main" id="{1D5202CC-08D0-4157-9CB3-AA1EF4A2C85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384611" y="2103211"/>
            <a:ext cx="3060802" cy="3713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9" name="Content Placeholder 56">
            <a:extLst>
              <a:ext uri="{FF2B5EF4-FFF2-40B4-BE49-F238E27FC236}">
                <a16:creationId xmlns:a16="http://schemas.microsoft.com/office/drawing/2014/main" id="{7BE8E782-50B7-4C4E-BEA5-DDA27E0F681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659892" y="2097613"/>
            <a:ext cx="3060802" cy="37131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301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bg bwMode="blackWhite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2C074DF2-6D4F-4B58-A82E-6322DB69A6CC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42297"/>
            <a:chOff x="7232499" y="-159283"/>
            <a:chExt cx="4959501" cy="5242297"/>
          </a:xfrm>
          <a:solidFill>
            <a:srgbClr val="76280B">
              <a:alpha val="60000"/>
            </a:srgbClr>
          </a:solidFill>
        </p:grpSpPr>
        <p:pic>
          <p:nvPicPr>
            <p:cNvPr id="29" name="Graphic 28" descr="Single gear">
              <a:extLst>
                <a:ext uri="{FF2B5EF4-FFF2-40B4-BE49-F238E27FC236}">
                  <a16:creationId xmlns:a16="http://schemas.microsoft.com/office/drawing/2014/main" id="{B9A8CB2C-0A50-43EC-A2C7-F536FF84DE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31" name="Graphic 30" descr="Single gear">
              <a:extLst>
                <a:ext uri="{FF2B5EF4-FFF2-40B4-BE49-F238E27FC236}">
                  <a16:creationId xmlns:a16="http://schemas.microsoft.com/office/drawing/2014/main" id="{71F3D36D-2C1A-4D06-A27F-6A64AA1188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32" name="Graphic 31" descr="Single gear">
              <a:extLst>
                <a:ext uri="{FF2B5EF4-FFF2-40B4-BE49-F238E27FC236}">
                  <a16:creationId xmlns:a16="http://schemas.microsoft.com/office/drawing/2014/main" id="{61F0F601-D5AC-45C0-92B6-2376085B0D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203014"/>
              <a:ext cx="2880000" cy="2880000"/>
            </a:xfrm>
            <a:prstGeom prst="rect">
              <a:avLst/>
            </a:prstGeom>
          </p:spPr>
        </p:pic>
        <p:pic>
          <p:nvPicPr>
            <p:cNvPr id="33" name="Graphic 32" descr="Single gear">
              <a:extLst>
                <a:ext uri="{FF2B5EF4-FFF2-40B4-BE49-F238E27FC236}">
                  <a16:creationId xmlns:a16="http://schemas.microsoft.com/office/drawing/2014/main" id="{DE792A6A-B423-4979-BD59-4CD4A74069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6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Multi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106B9E-EBA8-4369-8705-FDBBA60DC7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60549" y="2101850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0D0165-A38B-4CE8-AE4D-186DBC04F8D4}"/>
              </a:ext>
            </a:extLst>
          </p:cNvPr>
          <p:cNvGrpSpPr/>
          <p:nvPr userDrawn="1"/>
        </p:nvGrpSpPr>
        <p:grpSpPr bwMode="ltGray">
          <a:xfrm rot="5400000">
            <a:off x="7251814" y="1766245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90C052C9-F1E0-4264-8CAC-31B0B8F76D6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892FFF3D-7B2E-44EB-83BA-5453FEC489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CC5A9AF4-A787-49A3-83CF-889F9AEE0D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B5D192A5-6FE9-49BC-9104-102935BA03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F099E8F9-E092-4E4C-AB87-FB2B4EC4D0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60549" y="3044624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782CF4FC-13E5-4A63-BCF2-3AF43B5F15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60549" y="3987398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23C4DE-E0C6-4EE1-9145-DA78191746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60549" y="4930171"/>
            <a:ext cx="4433401" cy="823913"/>
          </a:xfrm>
        </p:spPr>
        <p:txBody>
          <a:bodyPr anchor="ctr" anchorCtr="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263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E363D07-B7E9-4C17-BF5B-ADACCCAD7C6C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BF7F7D52-1EF2-49FA-AE87-7BE7232893F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ACC0D449-4064-40FD-A10D-BE7844EB8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1FE621D1-1FD9-49E2-99C8-0CB37634CD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0EA6856C-35D0-465E-B0CB-B889D4DA0B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A493FB47-F1DA-40B8-A1F4-115CD1F708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3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BF5BF6C-5F7D-464E-B42E-D194CF355A7E}"/>
              </a:ext>
            </a:extLst>
          </p:cNvPr>
          <p:cNvGrpSpPr/>
          <p:nvPr userDrawn="1"/>
        </p:nvGrpSpPr>
        <p:grpSpPr bwMode="ltGray">
          <a:xfrm rot="5400000">
            <a:off x="7096454" y="1615369"/>
            <a:ext cx="4959501" cy="5525761"/>
            <a:chOff x="7232499" y="-159283"/>
            <a:chExt cx="4959501" cy="5525761"/>
          </a:xfrm>
          <a:solidFill>
            <a:srgbClr val="76280B">
              <a:alpha val="60000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8F045C13-A0AE-4F21-8EE7-47DCE4B458F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D5197B13-7446-4E28-A62C-4543D7BD63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4B5B975A-536D-4192-B3DE-875F5E141A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486478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5BB09BB4-511A-4714-92A7-D9CA09D1FD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2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1281ABC-1821-4B63-88B5-74D2B13A11AF}"/>
              </a:ext>
            </a:extLst>
          </p:cNvPr>
          <p:cNvGrpSpPr/>
          <p:nvPr userDrawn="1"/>
        </p:nvGrpSpPr>
        <p:grpSpPr>
          <a:xfrm rot="5400000">
            <a:off x="175132" y="1273331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0BD16937-7ADD-43BC-AFAD-ABA8E1E4D0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A93E95CB-8B7F-4CE0-BD90-8078D78E5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308EA72E-9FD8-4137-AF70-2F45B4623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7E5F03E5-E60E-40E5-996F-CE212FF642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7EB0518D-8C62-493A-B053-F7B2F41290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646" y="753228"/>
            <a:ext cx="9613861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7645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1448" y="2336873"/>
            <a:ext cx="4700058" cy="3599316"/>
          </a:xfrm>
        </p:spPr>
        <p:txBody>
          <a:bodyPr anchor="ctr" anchorCtr="0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0830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7646" y="5936188"/>
            <a:ext cx="6870660" cy="365125"/>
          </a:xfrm>
        </p:spPr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6705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7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90C5C8C-B074-498F-921D-CC0B5DF8FBD3}"/>
              </a:ext>
            </a:extLst>
          </p:cNvPr>
          <p:cNvGrpSpPr/>
          <p:nvPr userDrawn="1"/>
        </p:nvGrpSpPr>
        <p:grpSpPr>
          <a:xfrm rot="10800000">
            <a:off x="108452" y="75467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C270183A-92E0-49A5-B6BC-F193467637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6E086889-5472-4B65-A156-D0B8F369C3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4BCBF44F-62C7-4F40-99DF-85C459F43E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8" name="Graphic 17" descr="Single gear">
              <a:extLst>
                <a:ext uri="{FF2B5EF4-FFF2-40B4-BE49-F238E27FC236}">
                  <a16:creationId xmlns:a16="http://schemas.microsoft.com/office/drawing/2014/main" id="{ABF64D53-5ED0-4A1D-A7EA-94CDB0D37E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9" name="Graphic 18" descr="Single gear">
              <a:extLst>
                <a:ext uri="{FF2B5EF4-FFF2-40B4-BE49-F238E27FC236}">
                  <a16:creationId xmlns:a16="http://schemas.microsoft.com/office/drawing/2014/main" id="{2565C769-10BF-4E7B-B099-B4FD458436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0" y="2336873"/>
            <a:ext cx="4698358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94123" y="2336873"/>
            <a:ext cx="4700059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3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1281ABC-1821-4B63-88B5-74D2B13A11AF}"/>
              </a:ext>
            </a:extLst>
          </p:cNvPr>
          <p:cNvGrpSpPr/>
          <p:nvPr userDrawn="1"/>
        </p:nvGrpSpPr>
        <p:grpSpPr>
          <a:xfrm rot="5400000">
            <a:off x="175132" y="1273331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0BD16937-7ADD-43BC-AFAD-ABA8E1E4D0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A93E95CB-8B7F-4CE0-BD90-8078D78E5B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308EA72E-9FD8-4137-AF70-2F45B4623A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6" name="Graphic 15" descr="Single gear">
              <a:extLst>
                <a:ext uri="{FF2B5EF4-FFF2-40B4-BE49-F238E27FC236}">
                  <a16:creationId xmlns:a16="http://schemas.microsoft.com/office/drawing/2014/main" id="{7E5F03E5-E60E-40E5-996F-CE212FF642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7" name="Graphic 16" descr="Single gear">
              <a:extLst>
                <a:ext uri="{FF2B5EF4-FFF2-40B4-BE49-F238E27FC236}">
                  <a16:creationId xmlns:a16="http://schemas.microsoft.com/office/drawing/2014/main" id="{7EB0518D-8C62-493A-B053-F7B2F41290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970240"/>
            <a:ext cx="10437812" cy="321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75260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3077" y="609600"/>
            <a:ext cx="1602997" cy="1368198"/>
          </a:xfrm>
          <a:prstGeom prst="rect">
            <a:avLst/>
          </a:prstGeom>
          <a:solidFill>
            <a:srgbClr val="942D0B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646" y="753228"/>
            <a:ext cx="9613861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008306" y="5936187"/>
            <a:ext cx="2743200" cy="365125"/>
          </a:xfrm>
        </p:spPr>
        <p:txBody>
          <a:bodyPr/>
          <a:lstStyle/>
          <a:p>
            <a:fld id="{616D6166-2B42-4F11-BAA6-8ABAE1BE810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7646" y="5936188"/>
            <a:ext cx="6870660" cy="365125"/>
          </a:xfrm>
        </p:spPr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6705" y="753227"/>
            <a:ext cx="1154151" cy="1090789"/>
          </a:xfrm>
        </p:spPr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D7CD5CF-F924-43C6-9C02-06FBC84A6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644" y="2161725"/>
            <a:ext cx="9613861" cy="370264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8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CA97C9F-27FA-4BCE-84C2-EA9C0347E974}"/>
              </a:ext>
            </a:extLst>
          </p:cNvPr>
          <p:cNvGrpSpPr/>
          <p:nvPr userDrawn="1"/>
        </p:nvGrpSpPr>
        <p:grpSpPr>
          <a:xfrm rot="5400000">
            <a:off x="227324" y="1282732"/>
            <a:ext cx="5378800" cy="5588856"/>
            <a:chOff x="-424090" y="303112"/>
            <a:chExt cx="5378800" cy="5588856"/>
          </a:xfrm>
          <a:solidFill>
            <a:srgbClr val="F6BF73">
              <a:alpha val="30196"/>
            </a:srgbClr>
          </a:solidFill>
        </p:grpSpPr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6EEB6AF8-1385-4805-8E97-CDE431030B0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3195" t="12276" r="8371" b="1368"/>
            <a:stretch/>
          </p:blipFill>
          <p:spPr>
            <a:xfrm rot="5400000">
              <a:off x="1442081" y="2451153"/>
              <a:ext cx="3275424" cy="3606205"/>
            </a:xfrm>
            <a:prstGeom prst="rect">
              <a:avLst/>
            </a:prstGeom>
          </p:spPr>
        </p:pic>
        <p:pic>
          <p:nvPicPr>
            <p:cNvPr id="12" name="Graphic 11" descr="Single gear">
              <a:extLst>
                <a:ext uri="{FF2B5EF4-FFF2-40B4-BE49-F238E27FC236}">
                  <a16:creationId xmlns:a16="http://schemas.microsoft.com/office/drawing/2014/main" id="{1F08FE59-AC1A-4BF7-B9D5-7672C8C7D3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1092764" y="303112"/>
              <a:ext cx="2880000" cy="2880000"/>
            </a:xfrm>
            <a:prstGeom prst="rect">
              <a:avLst/>
            </a:prstGeom>
          </p:spPr>
        </p:pic>
        <p:pic>
          <p:nvPicPr>
            <p:cNvPr id="13" name="Graphic 12" descr="Single gear">
              <a:extLst>
                <a:ext uri="{FF2B5EF4-FFF2-40B4-BE49-F238E27FC236}">
                  <a16:creationId xmlns:a16="http://schemas.microsoft.com/office/drawing/2014/main" id="{F44470E0-8B01-46E6-90F1-4B52CB3EF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24090" y="1817280"/>
              <a:ext cx="2880000" cy="2880000"/>
            </a:xfrm>
            <a:prstGeom prst="rect">
              <a:avLst/>
            </a:prstGeom>
          </p:spPr>
        </p:pic>
        <p:pic>
          <p:nvPicPr>
            <p:cNvPr id="14" name="Graphic 13" descr="Single gear">
              <a:extLst>
                <a:ext uri="{FF2B5EF4-FFF2-40B4-BE49-F238E27FC236}">
                  <a16:creationId xmlns:a16="http://schemas.microsoft.com/office/drawing/2014/main" id="{2FB2E216-0387-4DF4-A432-E877C96A7B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625457" y="4024986"/>
              <a:ext cx="1620000" cy="1620000"/>
            </a:xfrm>
            <a:prstGeom prst="rect">
              <a:avLst/>
            </a:prstGeom>
          </p:spPr>
        </p:pic>
        <p:pic>
          <p:nvPicPr>
            <p:cNvPr id="15" name="Graphic 14" descr="Single gear">
              <a:extLst>
                <a:ext uri="{FF2B5EF4-FFF2-40B4-BE49-F238E27FC236}">
                  <a16:creationId xmlns:a16="http://schemas.microsoft.com/office/drawing/2014/main" id="{53685AA4-853C-46A8-8ADB-FA80FE59BF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3226710" y="1355170"/>
              <a:ext cx="1728000" cy="1728000"/>
            </a:xfrm>
            <a:prstGeom prst="rect">
              <a:avLst/>
            </a:prstGeom>
          </p:spPr>
        </p:pic>
      </p:grpSp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34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C2D2AED-B2EF-46D8-BC7C-81AE25C80786}"/>
              </a:ext>
            </a:extLst>
          </p:cNvPr>
          <p:cNvGrpSpPr/>
          <p:nvPr userDrawn="1"/>
        </p:nvGrpSpPr>
        <p:grpSpPr bwMode="ltGray">
          <a:xfrm>
            <a:off x="7232499" y="-159283"/>
            <a:ext cx="4959501" cy="5224009"/>
            <a:chOff x="7232499" y="-159283"/>
            <a:chExt cx="4959501" cy="5224009"/>
          </a:xfrm>
          <a:solidFill>
            <a:srgbClr val="76280B">
              <a:alpha val="60000"/>
            </a:srgbClr>
          </a:solidFill>
        </p:grpSpPr>
        <p:pic>
          <p:nvPicPr>
            <p:cNvPr id="8" name="Graphic 7" descr="Single gear">
              <a:extLst>
                <a:ext uri="{FF2B5EF4-FFF2-40B4-BE49-F238E27FC236}">
                  <a16:creationId xmlns:a16="http://schemas.microsoft.com/office/drawing/2014/main" id="{2F9289FC-9317-4EC5-8064-00D34185019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8078" r="23442"/>
            <a:stretch/>
          </p:blipFill>
          <p:spPr bwMode="ltGray">
            <a:xfrm>
              <a:off x="8994950" y="0"/>
              <a:ext cx="3197050" cy="3421066"/>
            </a:xfrm>
            <a:prstGeom prst="rect">
              <a:avLst/>
            </a:prstGeom>
          </p:spPr>
        </p:pic>
        <p:pic>
          <p:nvPicPr>
            <p:cNvPr id="9" name="Graphic 8" descr="Single gear">
              <a:extLst>
                <a:ext uri="{FF2B5EF4-FFF2-40B4-BE49-F238E27FC236}">
                  <a16:creationId xmlns:a16="http://schemas.microsoft.com/office/drawing/2014/main" id="{09784D29-4AB9-4581-A176-2BC2AD58F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7232499" y="667872"/>
              <a:ext cx="2880000" cy="2880000"/>
            </a:xfrm>
            <a:prstGeom prst="rect">
              <a:avLst/>
            </a:prstGeom>
          </p:spPr>
        </p:pic>
        <p:pic>
          <p:nvPicPr>
            <p:cNvPr id="10" name="Graphic 9" descr="Single gear">
              <a:extLst>
                <a:ext uri="{FF2B5EF4-FFF2-40B4-BE49-F238E27FC236}">
                  <a16:creationId xmlns:a16="http://schemas.microsoft.com/office/drawing/2014/main" id="{25EF2775-3EFB-4A64-8FAF-4D8B56AE07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746667" y="2184726"/>
              <a:ext cx="2880000" cy="2880000"/>
            </a:xfrm>
            <a:prstGeom prst="rect">
              <a:avLst/>
            </a:prstGeom>
          </p:spPr>
        </p:pic>
        <p:pic>
          <p:nvPicPr>
            <p:cNvPr id="11" name="Graphic 10" descr="Single gear">
              <a:extLst>
                <a:ext uri="{FF2B5EF4-FFF2-40B4-BE49-F238E27FC236}">
                  <a16:creationId xmlns:a16="http://schemas.microsoft.com/office/drawing/2014/main" id="{A34C11DA-4074-454D-800C-0FC5FBF1C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ltGray">
            <a:xfrm>
              <a:off x="8501643" y="-159283"/>
              <a:ext cx="1620000" cy="1620000"/>
            </a:xfrm>
            <a:prstGeom prst="rect">
              <a:avLst/>
            </a:prstGeom>
          </p:spPr>
        </p:pic>
      </p:grpSp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D6166-2B42-4F11-BAA6-8ABAE1BE810C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FA76C-C565-46B6-8652-D75785E25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06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D6166-2B42-4F11-BAA6-8ABAE1BE810C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FA76C-C565-46B6-8652-D75785E25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26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9" r:id="rId5"/>
    <p:sldLayoutId id="2147483665" r:id="rId6"/>
    <p:sldLayoutId id="2147483680" r:id="rId7"/>
    <p:sldLayoutId id="2147483666" r:id="rId8"/>
    <p:sldLayoutId id="2147483667" r:id="rId9"/>
    <p:sldLayoutId id="2147483668" r:id="rId10"/>
    <p:sldLayoutId id="2147483681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8" r:id="rId17"/>
    <p:sldLayoutId id="214748367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8BBFB-4314-436C-A688-96F483D69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en-US" sz="6000" dirty="0"/>
              <a:t>World War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A173D3-8B7E-4F91-B862-AC30CB0D270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4394200"/>
            <a:ext cx="8494713" cy="1117600"/>
          </a:xfrm>
        </p:spPr>
        <p:txBody>
          <a:bodyPr>
            <a:normAutofit/>
          </a:bodyPr>
          <a:lstStyle/>
          <a:p>
            <a:r>
              <a:rPr lang="en-US" sz="36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55D048-76BD-495C-BA2C-07C36B11F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379" y="1637967"/>
            <a:ext cx="6672673" cy="500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30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8AE04A9-D978-4E37-811F-540FD5156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461" y="537266"/>
            <a:ext cx="7703240" cy="578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98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45763-243B-44AB-B1D7-B4EFCB0EB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War I: Treaty of Versailles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B4C48-B42B-44CB-A72F-25CEAF90A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22" y="2161725"/>
            <a:ext cx="11009383" cy="4318588"/>
          </a:xfrm>
        </p:spPr>
        <p:txBody>
          <a:bodyPr/>
          <a:lstStyle/>
          <a:p>
            <a:r>
              <a:rPr lang="en-US" dirty="0"/>
              <a:t>These provisions designed to punish Germany humiliated the German people &amp; laid the foundation for the rise of Hitler in the 1930s</a:t>
            </a:r>
          </a:p>
          <a:p>
            <a:r>
              <a:rPr lang="en-US" dirty="0"/>
              <a:t>They also aggravated the U.S. Senate who refused to ratify the Treaty of Versailles</a:t>
            </a:r>
          </a:p>
          <a:p>
            <a:r>
              <a:rPr lang="en-US" dirty="0"/>
              <a:t>Without ratification, the United States never joined the League of Nations</a:t>
            </a:r>
          </a:p>
          <a:p>
            <a:r>
              <a:rPr lang="en-US" dirty="0"/>
              <a:t>Without the United States as a member, the League of Nations was severely weakened &amp; failed to maintain peace in the years leading to up to World War II</a:t>
            </a:r>
          </a:p>
        </p:txBody>
      </p:sp>
    </p:spTree>
    <p:extLst>
      <p:ext uri="{BB962C8B-B14F-4D97-AF65-F5344CB8AC3E}">
        <p14:creationId xmlns:p14="http://schemas.microsoft.com/office/powerpoint/2010/main" val="3097265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1CD08-B90F-4BD7-B3C0-82C09DF345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World War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FAE160-167C-448B-A892-CEFED73164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Collapse of Empires</a:t>
            </a:r>
          </a:p>
        </p:txBody>
      </p:sp>
    </p:spTree>
    <p:extLst>
      <p:ext uri="{BB962C8B-B14F-4D97-AF65-F5344CB8AC3E}">
        <p14:creationId xmlns:p14="http://schemas.microsoft.com/office/powerpoint/2010/main" val="3101168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48DD893-6352-4E33-8A13-B412C48C8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044" y="1219200"/>
            <a:ext cx="10270434" cy="768626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SSWH17</a:t>
            </a:r>
            <a:r>
              <a:rPr lang="en-US" dirty="0"/>
              <a:t> - Demonstrate an understanding of long-term causes of World War I and its global</a:t>
            </a:r>
            <a:br>
              <a:rPr lang="en-US" dirty="0"/>
            </a:br>
            <a:r>
              <a:rPr lang="en-US" dirty="0"/>
              <a:t>impact.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6EA6D9D-0BFF-423F-BF83-C2020944C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0836" y="2161725"/>
            <a:ext cx="9710670" cy="3702647"/>
          </a:xfrm>
        </p:spPr>
        <p:txBody>
          <a:bodyPr>
            <a:normAutofit/>
          </a:bodyPr>
          <a:lstStyle/>
          <a:p>
            <a:r>
              <a:rPr lang="en-US" sz="2800" dirty="0"/>
              <a:t>d. Analyze the destabilization of Europe in the collapse of the great empires</a:t>
            </a:r>
          </a:p>
        </p:txBody>
      </p:sp>
    </p:spTree>
    <p:extLst>
      <p:ext uri="{BB962C8B-B14F-4D97-AF65-F5344CB8AC3E}">
        <p14:creationId xmlns:p14="http://schemas.microsoft.com/office/powerpoint/2010/main" val="1194555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45763-243B-44AB-B1D7-B4EFCB0EB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War I: Fall of Empires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B4C48-B42B-44CB-A72F-25CEAF90A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8" y="2040835"/>
            <a:ext cx="11900452" cy="4558748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After WWI, 4 great European empires came to an end </a:t>
            </a:r>
          </a:p>
          <a:p>
            <a:r>
              <a:rPr lang="en-US" sz="2800" dirty="0"/>
              <a:t>The German Reich under the Hohenzollern dynasty ended &amp; was replaced by the Weimar Republic</a:t>
            </a:r>
          </a:p>
          <a:p>
            <a:pPr lvl="1"/>
            <a:r>
              <a:rPr lang="en-US" sz="2600" dirty="0"/>
              <a:t>The Weimar government was generally weak &amp; ineffective because of a lack of public confidence as well as political infighting among the multitude of political parties</a:t>
            </a:r>
          </a:p>
          <a:p>
            <a:r>
              <a:rPr lang="en-US" sz="3500" dirty="0"/>
              <a:t>The Habsburg dynasty of Austria-Hungary fell as this empire was split into several successor states</a:t>
            </a:r>
          </a:p>
          <a:p>
            <a:pPr lvl="1"/>
            <a:r>
              <a:rPr lang="en-US" sz="2600" dirty="0"/>
              <a:t>Austria became a republic</a:t>
            </a:r>
          </a:p>
          <a:p>
            <a:pPr lvl="1"/>
            <a:r>
              <a:rPr lang="en-US" sz="2600" dirty="0"/>
              <a:t>Hungary went through a period of political instability during which it had succession of governments</a:t>
            </a:r>
          </a:p>
          <a:p>
            <a:r>
              <a:rPr lang="en-US" sz="3000" dirty="0"/>
              <a:t>In Russia, 300 years of Romanov rule ended with the Bolshevik Revolution, replacing the tsars with communist party rule</a:t>
            </a:r>
          </a:p>
        </p:txBody>
      </p:sp>
    </p:spTree>
    <p:extLst>
      <p:ext uri="{BB962C8B-B14F-4D97-AF65-F5344CB8AC3E}">
        <p14:creationId xmlns:p14="http://schemas.microsoft.com/office/powerpoint/2010/main" val="1368238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45763-243B-44AB-B1D7-B4EFCB0EB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War I: Fall of Empires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B4C48-B42B-44CB-A72F-25CEAF90A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22" y="2161725"/>
            <a:ext cx="11009383" cy="431858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prstClr val="white"/>
                </a:solidFill>
              </a:rPr>
              <a:t>In the territory lost by these empires several new nation-states were created, including Poland, Yugoslavia, Czechoslovakia, Finland, Latvia, Lithuania, &amp; Estonia. </a:t>
            </a:r>
          </a:p>
          <a:p>
            <a:r>
              <a:rPr lang="en-US" sz="2800" dirty="0">
                <a:solidFill>
                  <a:prstClr val="white"/>
                </a:solidFill>
              </a:rPr>
              <a:t>Political, social &amp; economic insecurity dominated in these new states in the years after the war. </a:t>
            </a:r>
          </a:p>
          <a:p>
            <a:r>
              <a:rPr lang="en-US" sz="2800" dirty="0">
                <a:solidFill>
                  <a:prstClr val="white"/>
                </a:solidFill>
              </a:rPr>
              <a:t>To the south, the Ottoman Empire ended in 1922 when the Ottoman sultan was replaced by the Turkish Republic.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5711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91D34E-CBC7-4DC3-AD99-A2F1B3F70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318" y="457581"/>
            <a:ext cx="7986977" cy="565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51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249EEF-AB37-4E85-9611-B693C53CC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72617"/>
            <a:ext cx="6445112" cy="671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61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1CD08-B90F-4BD7-B3C0-82C09DF345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World War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FAE160-167C-448B-A892-CEFED73164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 Aftermath</a:t>
            </a:r>
          </a:p>
        </p:txBody>
      </p:sp>
    </p:spTree>
    <p:extLst>
      <p:ext uri="{BB962C8B-B14F-4D97-AF65-F5344CB8AC3E}">
        <p14:creationId xmlns:p14="http://schemas.microsoft.com/office/powerpoint/2010/main" val="3783654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48DD893-6352-4E33-8A13-B412C48C8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044" y="1219200"/>
            <a:ext cx="10270434" cy="768626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SSWH17</a:t>
            </a:r>
            <a:r>
              <a:rPr lang="en-US" dirty="0"/>
              <a:t> - Demonstrate an understanding of long-term causes of World War I and its global</a:t>
            </a:r>
            <a:br>
              <a:rPr lang="en-US" dirty="0"/>
            </a:br>
            <a:r>
              <a:rPr lang="en-US" dirty="0"/>
              <a:t>impact.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6EA6D9D-0BFF-423F-BF83-C2020944C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c. Explain the major decisions made in the Versailles Treaty, include: German reparations &amp; the mandate system that replaced Ottoman control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1030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7C410D-9D1E-473C-ABFB-04D309C81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87" y="456372"/>
            <a:ext cx="5150186" cy="42746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3FD897-5552-4F43-B6A0-76685ECB6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134" y="2132769"/>
            <a:ext cx="5928786" cy="42746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748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5FC6E-B0B2-49C5-86E0-03CD49AA8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War I: The Aftermath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8E44E-FE33-4E97-9F11-42B76E8DB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2" y="2161725"/>
            <a:ext cx="11380444" cy="4424605"/>
          </a:xfrm>
        </p:spPr>
        <p:txBody>
          <a:bodyPr/>
          <a:lstStyle/>
          <a:p>
            <a:r>
              <a:rPr lang="en-US" sz="2800" u="sng" dirty="0"/>
              <a:t>1919</a:t>
            </a:r>
            <a:r>
              <a:rPr lang="en-US" sz="2800" dirty="0"/>
              <a:t> – The war ends with the Allies defeating the Central Powers </a:t>
            </a:r>
          </a:p>
          <a:p>
            <a:pPr lvl="1"/>
            <a:r>
              <a:rPr lang="en-US" sz="2400" u="sng" dirty="0"/>
              <a:t>November 11</a:t>
            </a:r>
            <a:r>
              <a:rPr lang="en-US" sz="2400" u="sng" baseline="30000" dirty="0"/>
              <a:t>th</a:t>
            </a:r>
            <a:r>
              <a:rPr lang="en-US" sz="2400" u="sng" dirty="0"/>
              <a:t>, 1918</a:t>
            </a:r>
            <a:r>
              <a:rPr lang="en-US" sz="2400" dirty="0"/>
              <a:t> – Germany surrenders to Allies</a:t>
            </a:r>
          </a:p>
          <a:p>
            <a:r>
              <a:rPr lang="en-US" sz="2800" dirty="0"/>
              <a:t>Central Powers felt that all the countries of Europe involved were equally responsible for the war </a:t>
            </a:r>
          </a:p>
          <a:p>
            <a:pPr lvl="1"/>
            <a:r>
              <a:rPr lang="en-US" sz="2400" dirty="0"/>
              <a:t>Expected this to be reflected in the peace treaty</a:t>
            </a:r>
          </a:p>
          <a:p>
            <a:pPr lvl="1"/>
            <a:r>
              <a:rPr lang="en-US" sz="2400" dirty="0"/>
              <a:t>This did not happen </a:t>
            </a:r>
          </a:p>
          <a:p>
            <a:r>
              <a:rPr lang="en-US" sz="2800" dirty="0"/>
              <a:t>Paris Peace conference begins in 1919 </a:t>
            </a:r>
          </a:p>
          <a:p>
            <a:pPr lvl="1"/>
            <a:r>
              <a:rPr lang="en-US" sz="2400" dirty="0"/>
              <a:t>Dominated by the United States, Britain, France and Italy</a:t>
            </a:r>
          </a:p>
          <a:p>
            <a:pPr lvl="1"/>
            <a:r>
              <a:rPr lang="en-US" sz="2400" dirty="0"/>
              <a:t>Felt that Central Powers should be punished harshly, Germany in particular</a:t>
            </a:r>
          </a:p>
        </p:txBody>
      </p:sp>
    </p:spTree>
    <p:extLst>
      <p:ext uri="{BB962C8B-B14F-4D97-AF65-F5344CB8AC3E}">
        <p14:creationId xmlns:p14="http://schemas.microsoft.com/office/powerpoint/2010/main" val="3803581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5FC6E-B0B2-49C5-86E0-03CD49AA8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War I: Paris Peace Conference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8E44E-FE33-4E97-9F11-42B76E8DB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2" y="2161725"/>
            <a:ext cx="11380444" cy="4424605"/>
          </a:xfrm>
        </p:spPr>
        <p:txBody>
          <a:bodyPr>
            <a:normAutofit/>
          </a:bodyPr>
          <a:lstStyle/>
          <a:p>
            <a:r>
              <a:rPr lang="en-US" sz="2800" dirty="0"/>
              <a:t>Group of leaders known as the Big Four </a:t>
            </a:r>
          </a:p>
          <a:p>
            <a:pPr lvl="1"/>
            <a:r>
              <a:rPr lang="en-US" sz="2400" dirty="0"/>
              <a:t>U.S. president Woodrow Wilson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French ruler Georges Clemenceau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David Lloyd George of Great Britain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Vittorio Orlando of Italy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385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5FC6E-B0B2-49C5-86E0-03CD49AA8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War I: Paris Peace Conference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8E44E-FE33-4E97-9F11-42B76E8DB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2" y="2161725"/>
            <a:ext cx="11380444" cy="442460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U.S. President Woodrow Wilson</a:t>
            </a:r>
          </a:p>
          <a:p>
            <a:pPr lvl="1"/>
            <a:r>
              <a:rPr lang="en-US" sz="2400" u="sng" dirty="0"/>
              <a:t>14 Points</a:t>
            </a:r>
            <a:r>
              <a:rPr lang="en-US" sz="2400" dirty="0"/>
              <a:t> – Plan to make this “War to End All Wars”</a:t>
            </a:r>
          </a:p>
          <a:p>
            <a:r>
              <a:rPr lang="en-US" sz="2800" dirty="0"/>
              <a:t>Britain, France, and Italy leaders were less concerned with this idealistic goal and more concerned with punishing the Central Powers for causing the war</a:t>
            </a:r>
          </a:p>
          <a:p>
            <a:r>
              <a:rPr lang="en-US" sz="2800" dirty="0"/>
              <a:t>In the end the treaties that emerged from the conference included some of the idealism of Wilson’s 14 Points &amp; a great deal of the punishment planned by the European representatives</a:t>
            </a:r>
          </a:p>
          <a:p>
            <a:r>
              <a:rPr lang="en-US" sz="2800" dirty="0"/>
              <a:t>While 5 treaties were actually negotiated &amp; executed (one for each of the defeated nations), the treaty imposed on Germany, the Versailles Treaty, proved the most consequential </a:t>
            </a:r>
          </a:p>
        </p:txBody>
      </p:sp>
    </p:spTree>
    <p:extLst>
      <p:ext uri="{BB962C8B-B14F-4D97-AF65-F5344CB8AC3E}">
        <p14:creationId xmlns:p14="http://schemas.microsoft.com/office/powerpoint/2010/main" val="2158417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5FC6E-B0B2-49C5-86E0-03CD49AA8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War I: Treaty of Versailles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8E44E-FE33-4E97-9F11-42B76E8DB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2" y="2161725"/>
            <a:ext cx="11380444" cy="4424605"/>
          </a:xfrm>
        </p:spPr>
        <p:txBody>
          <a:bodyPr>
            <a:normAutofit/>
          </a:bodyPr>
          <a:lstStyle/>
          <a:p>
            <a:r>
              <a:rPr lang="en-US" sz="2800" dirty="0"/>
              <a:t>Included ideas from Wilson’s 14 Points</a:t>
            </a:r>
          </a:p>
          <a:p>
            <a:pPr lvl="1"/>
            <a:r>
              <a:rPr lang="en-US" sz="2400" u="sng" dirty="0"/>
              <a:t>League of Nations</a:t>
            </a:r>
            <a:r>
              <a:rPr lang="en-US" sz="2400" dirty="0"/>
              <a:t> - international body designed to prevent war by creating a forum for conflict resolution</a:t>
            </a:r>
          </a:p>
          <a:p>
            <a:pPr lvl="1"/>
            <a:r>
              <a:rPr lang="en-US" sz="2400" dirty="0"/>
              <a:t>Wilson’s beliefs about national self-determination were largely realized with the creation of new countries:</a:t>
            </a:r>
          </a:p>
          <a:p>
            <a:pPr lvl="2"/>
            <a:r>
              <a:rPr lang="en-US" sz="2200" dirty="0"/>
              <a:t>Poland, Yugoslavia, Czechoslovakia, Finland, Latvia, Lithuania, Estonia, Austria, &amp; Hungary out of lands once controlled by the German, Russian, and Austro-Hungarian Empires</a:t>
            </a:r>
          </a:p>
          <a:p>
            <a:pPr lvl="1"/>
            <a:r>
              <a:rPr lang="en-US" sz="2400" dirty="0"/>
              <a:t>Wilson’s calls for decolonization were heard with the creation of the mandate system</a:t>
            </a:r>
          </a:p>
        </p:txBody>
      </p:sp>
    </p:spTree>
    <p:extLst>
      <p:ext uri="{BB962C8B-B14F-4D97-AF65-F5344CB8AC3E}">
        <p14:creationId xmlns:p14="http://schemas.microsoft.com/office/powerpoint/2010/main" val="41226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5FC6E-B0B2-49C5-86E0-03CD49AA8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War I: Treaty of Versailles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8E44E-FE33-4E97-9F11-42B76E8DB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2" y="2054087"/>
            <a:ext cx="11380444" cy="462500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Included ideas from Wilson’s 14 Points</a:t>
            </a:r>
          </a:p>
          <a:p>
            <a:pPr lvl="1"/>
            <a:r>
              <a:rPr lang="en-US" sz="2400" dirty="0"/>
              <a:t>According to the treaty, the overseas colonies of Germany &amp; non-Turkish speaking lands of the Ottoman Empire were to become temporary mandates of the League of Nations</a:t>
            </a:r>
          </a:p>
          <a:p>
            <a:pPr lvl="1"/>
            <a:r>
              <a:rPr lang="en-US" sz="2400" dirty="0"/>
              <a:t>As a mandate, each of these territories would be temporarily assigned to one of the Allied powers, mostly Britain &amp; France</a:t>
            </a:r>
          </a:p>
          <a:p>
            <a:pPr lvl="1"/>
            <a:r>
              <a:rPr lang="en-US" sz="2400" dirty="0"/>
              <a:t>The mandate holder was supposed to administer the territory temporarily while preparations were made for independence</a:t>
            </a:r>
          </a:p>
          <a:p>
            <a:pPr lvl="1"/>
            <a:r>
              <a:rPr lang="en-US" sz="2400" dirty="0"/>
              <a:t>In practice most of the mandates simply proved to be new colonies for the mandate holder</a:t>
            </a:r>
          </a:p>
          <a:p>
            <a:pPr lvl="1"/>
            <a:r>
              <a:rPr lang="en-US" sz="2400" dirty="0"/>
              <a:t>In the long-term, the mandates in the Middle East proved the most consequential</a:t>
            </a:r>
          </a:p>
          <a:p>
            <a:pPr lvl="1"/>
            <a:r>
              <a:rPr lang="en-US" sz="2400" dirty="0"/>
              <a:t>In the British mandate of Palestine, Britain promised in the Balfour Declaration to create a Jewish State, over time this created conflict with the Palestinian Arabs already living in the region</a:t>
            </a:r>
          </a:p>
        </p:txBody>
      </p:sp>
    </p:spTree>
    <p:extLst>
      <p:ext uri="{BB962C8B-B14F-4D97-AF65-F5344CB8AC3E}">
        <p14:creationId xmlns:p14="http://schemas.microsoft.com/office/powerpoint/2010/main" val="116045025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Custom 1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flection on Learning_SL_v6" id="{99E666E8-F50A-4517-9D7D-F53249680DD1}" vid="{B76D112C-0FAE-423E-AD28-392C54566B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DDD245-D6FC-4A3B-8DDB-348DE94B95C6}">
  <ds:schemaRefs>
    <ds:schemaRef ds:uri="http://purl.org/dc/elements/1.1/"/>
    <ds:schemaRef ds:uri="http://schemas.microsoft.com/sharepoint/v3"/>
    <ds:schemaRef ds:uri="http://purl.org/dc/dcmitype/"/>
    <ds:schemaRef ds:uri="http://schemas.microsoft.com/office/infopath/2007/PartnerControls"/>
    <ds:schemaRef ds:uri="6dc4bcd6-49db-4c07-9060-8acfc67cef9f"/>
    <ds:schemaRef ds:uri="http://schemas.microsoft.com/office/2006/metadata/properties"/>
    <ds:schemaRef ds:uri="fb0879af-3eba-417a-a55a-ffe6dcd6ca77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</ds:schemaRefs>
</ds:datastoreItem>
</file>

<file path=customXml/itemProps2.xml><?xml version="1.0" encoding="utf-8"?>
<ds:datastoreItem xmlns:ds="http://schemas.openxmlformats.org/officeDocument/2006/customXml" ds:itemID="{26D6F43F-4C69-4843-A937-9D003759F9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873FAD-10D7-4DE7-A029-14288C05F5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Reflection on learning </Template>
  <TotalTime>0</TotalTime>
  <Words>830</Words>
  <Application>Microsoft Office PowerPoint</Application>
  <PresentationFormat>Widescreen</PresentationFormat>
  <Paragraphs>65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Trebuchet MS</vt:lpstr>
      <vt:lpstr>Berlin</vt:lpstr>
      <vt:lpstr>World War I</vt:lpstr>
      <vt:lpstr>World War I</vt:lpstr>
      <vt:lpstr>SSWH17 - Demonstrate an understanding of long-term causes of World War I and its global impact. </vt:lpstr>
      <vt:lpstr>PowerPoint Presentation</vt:lpstr>
      <vt:lpstr>World War I: The Aftermath</vt:lpstr>
      <vt:lpstr>World War I: Paris Peace Conference </vt:lpstr>
      <vt:lpstr>World War I: Paris Peace Conference </vt:lpstr>
      <vt:lpstr>World War I: Treaty of Versailles </vt:lpstr>
      <vt:lpstr>World War I: Treaty of Versailles </vt:lpstr>
      <vt:lpstr>PowerPoint Presentation</vt:lpstr>
      <vt:lpstr>World War I: Treaty of Versailles </vt:lpstr>
      <vt:lpstr>World War I</vt:lpstr>
      <vt:lpstr>SSWH17 - Demonstrate an understanding of long-term causes of World War I and its global impact. </vt:lpstr>
      <vt:lpstr>World War I: Fall of Empires  </vt:lpstr>
      <vt:lpstr>World War I: Fall of Empires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2018-11-26T03:12:33Z</dcterms:created>
  <dcterms:modified xsi:type="dcterms:W3CDTF">2018-11-28T17:08:50Z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