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7" r:id="rId21"/>
    <p:sldId id="282" r:id="rId22"/>
    <p:sldId id="283" r:id="rId23"/>
    <p:sldId id="284" r:id="rId24"/>
    <p:sldId id="285" r:id="rId25"/>
    <p:sldId id="286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1678" autoAdjust="0"/>
  </p:normalViewPr>
  <p:slideViewPr>
    <p:cSldViewPr snapToGrid="0">
      <p:cViewPr varScale="1">
        <p:scale>
          <a:sx n="64" d="100"/>
          <a:sy n="64" d="100"/>
        </p:scale>
        <p:origin x="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Notes to presenter: </a:t>
            </a:r>
          </a:p>
          <a:p>
            <a:r>
              <a:rPr lang="en-US" i="1" dirty="0"/>
              <a:t>What is your purpose for sharing this reflection</a:t>
            </a:r>
            <a:r>
              <a:rPr lang="en-US" i="1" baseline="0" dirty="0"/>
              <a:t>?</a:t>
            </a:r>
          </a:p>
          <a:p>
            <a:r>
              <a:rPr lang="en-US" i="1" baseline="0" dirty="0"/>
              <a:t>Is it at the end of a unit or project?  </a:t>
            </a:r>
          </a:p>
          <a:p>
            <a:r>
              <a:rPr lang="en-US" i="1" baseline="0" dirty="0"/>
              <a:t>Are you sharing this reflection, at the attainment of a learning goal you set for yourself?  </a:t>
            </a:r>
          </a:p>
          <a:p>
            <a:r>
              <a:rPr lang="en-US" i="1" baseline="0" dirty="0"/>
              <a:t>Is it at the end of a course?  </a:t>
            </a:r>
          </a:p>
          <a:p>
            <a:endParaRPr lang="en-US" baseline="0" dirty="0"/>
          </a:p>
          <a:p>
            <a:r>
              <a:rPr lang="en-US" baseline="0" dirty="0"/>
              <a:t>State your purpose for the reflection or even the purpose of the learning experience or learning goal.  Be clear and be specific in stating your purpose.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1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67" r:id="rId9"/>
    <p:sldLayoutId id="2147483668" r:id="rId10"/>
    <p:sldLayoutId id="2147483681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8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394200"/>
            <a:ext cx="8494713" cy="1117600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D048-76BD-495C-BA2C-07C36B11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79" y="1637967"/>
            <a:ext cx="6672673" cy="50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51B69-FBFD-469C-8B7A-59E5AD35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160947"/>
            <a:ext cx="9753600" cy="6536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8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01757-3FEC-41AB-AA47-6A2A3955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397566"/>
            <a:ext cx="10548730" cy="6149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566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CD08-B90F-4BD7-B3C0-82C09DF34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AE160-167C-448B-A892-CEFED7316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Outset of War</a:t>
            </a:r>
          </a:p>
        </p:txBody>
      </p:sp>
    </p:spTree>
    <p:extLst>
      <p:ext uri="{BB962C8B-B14F-4D97-AF65-F5344CB8AC3E}">
        <p14:creationId xmlns:p14="http://schemas.microsoft.com/office/powerpoint/2010/main" val="195888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8DD893-6352-4E33-8A13-B412C48C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4" y="1219200"/>
            <a:ext cx="10270434" cy="768626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SSWH17</a:t>
            </a:r>
            <a:r>
              <a:rPr lang="en-US" dirty="0"/>
              <a:t> - Demonstrate an understanding of long-term causes of World War I and its global</a:t>
            </a:r>
            <a:br>
              <a:rPr lang="en-US" dirty="0"/>
            </a:br>
            <a:r>
              <a:rPr lang="en-US" dirty="0"/>
              <a:t>impact.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EA6D9D-0BFF-423F-BF83-C2020944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 Describe conditions on the war front for soldiers, include: new technology &amp; war tactics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89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47E621-1552-4C70-9690-6390476B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55" y="1354206"/>
            <a:ext cx="7953270" cy="45695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10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959D-4A69-4776-8296-2DF24505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The Combatants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C6472F-0862-4CE8-8201-8A04D0EB2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40" y="2314713"/>
            <a:ext cx="6083112" cy="4165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9B937-327C-41FE-B1CB-17C120D2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12" y="2314713"/>
            <a:ext cx="5414248" cy="416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902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2161725"/>
            <a:ext cx="11499714" cy="4066797"/>
          </a:xfrm>
        </p:spPr>
        <p:txBody>
          <a:bodyPr/>
          <a:lstStyle/>
          <a:p>
            <a:r>
              <a:rPr lang="en-US" sz="2800" dirty="0"/>
              <a:t>World War I was fought on 3 principal fronts: </a:t>
            </a:r>
          </a:p>
          <a:p>
            <a:pPr lvl="1"/>
            <a:r>
              <a:rPr lang="en-US" sz="2400" dirty="0"/>
              <a:t>Western Front</a:t>
            </a:r>
          </a:p>
          <a:p>
            <a:pPr lvl="2"/>
            <a:r>
              <a:rPr lang="en-US" sz="2200" dirty="0"/>
              <a:t>between France &amp; Germany</a:t>
            </a:r>
          </a:p>
          <a:p>
            <a:pPr lvl="1"/>
            <a:r>
              <a:rPr lang="en-US" sz="2400" dirty="0"/>
              <a:t>Eastern Front </a:t>
            </a:r>
          </a:p>
          <a:p>
            <a:pPr lvl="2"/>
            <a:r>
              <a:rPr lang="en-US" sz="2200" dirty="0"/>
              <a:t>between Russia &amp; Germany</a:t>
            </a:r>
          </a:p>
          <a:p>
            <a:pPr lvl="1"/>
            <a:r>
              <a:rPr lang="en-US" sz="2400" dirty="0"/>
              <a:t>At Sea</a:t>
            </a:r>
          </a:p>
          <a:p>
            <a:pPr lvl="2"/>
            <a:r>
              <a:rPr lang="en-US" sz="2200" dirty="0"/>
              <a:t>between the British &amp; Germany</a:t>
            </a:r>
          </a:p>
          <a:p>
            <a:r>
              <a:rPr lang="en-US" sz="2800" dirty="0"/>
              <a:t>First conflict with industrialized warfare</a:t>
            </a:r>
          </a:p>
          <a:p>
            <a:pPr lvl="1"/>
            <a:r>
              <a:rPr lang="en-US" sz="2400" dirty="0"/>
              <a:t>Technological advances had both positive &amp; negative affects on the war</a:t>
            </a:r>
          </a:p>
        </p:txBody>
      </p:sp>
    </p:spTree>
    <p:extLst>
      <p:ext uri="{BB962C8B-B14F-4D97-AF65-F5344CB8AC3E}">
        <p14:creationId xmlns:p14="http://schemas.microsoft.com/office/powerpoint/2010/main" val="162022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DDA3-2F5B-4047-845A-E8670982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Technological Advances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DF47D-54AA-4E33-941E-75DBE9E7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2014330"/>
            <a:ext cx="11194914" cy="458525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Germans develop synthetic rubber</a:t>
            </a:r>
          </a:p>
          <a:p>
            <a:r>
              <a:rPr lang="en-US" sz="2800" dirty="0"/>
              <a:t>Germans &amp; British create new chemical weapons</a:t>
            </a:r>
          </a:p>
          <a:p>
            <a:pPr lvl="1"/>
            <a:r>
              <a:rPr lang="en-US" sz="2400" dirty="0"/>
              <a:t>Mustard Gas </a:t>
            </a:r>
          </a:p>
          <a:p>
            <a:r>
              <a:rPr lang="en-US" sz="2800" dirty="0"/>
              <a:t>Advances in firearms</a:t>
            </a:r>
          </a:p>
          <a:p>
            <a:r>
              <a:rPr lang="en-US" sz="2800" dirty="0"/>
              <a:t>Flamethrowers </a:t>
            </a:r>
          </a:p>
          <a:p>
            <a:r>
              <a:rPr lang="en-US" sz="2800" dirty="0"/>
              <a:t>Tanks</a:t>
            </a:r>
          </a:p>
          <a:p>
            <a:r>
              <a:rPr lang="en-US" sz="2800" dirty="0"/>
              <a:t>Fighter planes developed </a:t>
            </a:r>
          </a:p>
          <a:p>
            <a:r>
              <a:rPr lang="en-US" sz="2800" dirty="0"/>
              <a:t>Medical advancements</a:t>
            </a:r>
          </a:p>
          <a:p>
            <a:pPr lvl="1"/>
            <a:r>
              <a:rPr lang="en-US" sz="2400" dirty="0"/>
              <a:t>mobile x-ray units</a:t>
            </a:r>
          </a:p>
          <a:p>
            <a:pPr lvl="1"/>
            <a:r>
              <a:rPr lang="en-US" sz="2400" dirty="0"/>
              <a:t>rudimentary blood banks</a:t>
            </a:r>
          </a:p>
          <a:p>
            <a:pPr lvl="1"/>
            <a:r>
              <a:rPr lang="en-US" sz="2400" dirty="0"/>
              <a:t>reconstructive surgery </a:t>
            </a:r>
          </a:p>
        </p:txBody>
      </p:sp>
    </p:spTree>
    <p:extLst>
      <p:ext uri="{BB962C8B-B14F-4D97-AF65-F5344CB8AC3E}">
        <p14:creationId xmlns:p14="http://schemas.microsoft.com/office/powerpoint/2010/main" val="221751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Western Front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1987827"/>
            <a:ext cx="11499714" cy="4240696"/>
          </a:xfrm>
        </p:spPr>
        <p:txBody>
          <a:bodyPr/>
          <a:lstStyle/>
          <a:p>
            <a:r>
              <a:rPr lang="en-US" sz="2800" dirty="0"/>
              <a:t>Quickly developed a reputation for slaughter</a:t>
            </a:r>
          </a:p>
          <a:p>
            <a:pPr lvl="1"/>
            <a:r>
              <a:rPr lang="en-US" sz="2400" dirty="0"/>
              <a:t>Nicknamed “The Meat Grinder”</a:t>
            </a:r>
          </a:p>
          <a:p>
            <a:r>
              <a:rPr lang="en-US" sz="2800" dirty="0"/>
              <a:t>500-mile long network for trenches, bunkers, minefields, machine gun nests, &amp; artillery </a:t>
            </a:r>
          </a:p>
          <a:p>
            <a:pPr lvl="1"/>
            <a:r>
              <a:rPr lang="en-US" sz="2400" dirty="0"/>
              <a:t>ran from Switzerland to the English Channel</a:t>
            </a:r>
          </a:p>
          <a:p>
            <a:r>
              <a:rPr lang="en-US" sz="2800" dirty="0"/>
              <a:t>Represented both the failures &amp; successes of industrialized warfare</a:t>
            </a:r>
          </a:p>
          <a:p>
            <a:pPr lvl="1"/>
            <a:r>
              <a:rPr lang="en-US" sz="2400" dirty="0"/>
              <a:t>Mass production of weapons &amp; ammunition made defensive positions easy to hold</a:t>
            </a:r>
          </a:p>
          <a:p>
            <a:pPr lvl="1"/>
            <a:r>
              <a:rPr lang="en-US" sz="2400" dirty="0"/>
              <a:t>Weak transportation technology made offense difficult</a:t>
            </a:r>
          </a:p>
          <a:p>
            <a:pPr lvl="1"/>
            <a:r>
              <a:rPr lang="en-US" sz="2400" dirty="0"/>
              <a:t>Led to a stalemate on Western Front 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1257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Western Front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2120347"/>
            <a:ext cx="11499714" cy="45720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Life on the Western Front for soldiers was horrible</a:t>
            </a:r>
          </a:p>
          <a:p>
            <a:endParaRPr lang="en-US" sz="2800" dirty="0"/>
          </a:p>
          <a:p>
            <a:pPr lvl="1"/>
            <a:r>
              <a:rPr lang="en-US" sz="2400" dirty="0"/>
              <a:t>Soldiers were confined to trenches &amp; underground bunkers by the constant threat of artillery, gunfire and poison gas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Trenches were muddy leading to chronic foot infections known as trench foot, serious cases could lead to amputations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Vermin were everywhere and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Disease was common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Massive losses for both sides at battles of Verdun and Somme (1916)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822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2869895"/>
            <a:ext cx="10121904" cy="109078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SSWH17</a:t>
            </a:r>
            <a:r>
              <a:rPr lang="en-US" dirty="0"/>
              <a:t> - Demonstrate an understanding of long-term causes of World War I &amp; its global impact.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a. Identify causes of the war, include: nationalism, entangling alliances, militarism, &amp; imperialism.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53D95-D182-4F3B-B6E4-9AE937AA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371062"/>
            <a:ext cx="5238750" cy="3009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D909DD-9759-43C7-AA7D-7D31023E0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5287"/>
            <a:ext cx="5943600" cy="3343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917E5-BA26-48E0-BACD-5BCE0B69F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89" y="2199862"/>
            <a:ext cx="3413989" cy="4432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960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Western Front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2120347"/>
            <a:ext cx="11499714" cy="4108175"/>
          </a:xfrm>
        </p:spPr>
        <p:txBody>
          <a:bodyPr>
            <a:normAutofit/>
          </a:bodyPr>
          <a:lstStyle/>
          <a:p>
            <a:r>
              <a:rPr lang="en-US" sz="2800" u="sng" dirty="0"/>
              <a:t>Schlieffen Plan</a:t>
            </a:r>
            <a:r>
              <a:rPr lang="en-US" sz="2800" dirty="0"/>
              <a:t> — German plan to quickly defeat France, then fight Russia in order to avoid a 2-front war</a:t>
            </a:r>
          </a:p>
          <a:p>
            <a:pPr lvl="1"/>
            <a:r>
              <a:rPr lang="en-US" sz="2400" dirty="0"/>
              <a:t>German army quickly advances to outskirts of Paris</a:t>
            </a:r>
          </a:p>
          <a:p>
            <a:pPr lvl="1"/>
            <a:r>
              <a:rPr lang="en-US" sz="2400" dirty="0"/>
              <a:t>Forced to retreat at First Battle of the Marne </a:t>
            </a:r>
          </a:p>
          <a:p>
            <a:pPr lvl="1"/>
            <a:r>
              <a:rPr lang="en-US" sz="2400" dirty="0"/>
              <a:t>Schlieffen Plan fails</a:t>
            </a:r>
          </a:p>
          <a:p>
            <a:pPr lvl="1"/>
            <a:r>
              <a:rPr lang="en-US" sz="2400" dirty="0"/>
              <a:t>Germany has to fight 2-front war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657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Eastern Front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1987827"/>
            <a:ext cx="11499714" cy="4505738"/>
          </a:xfrm>
        </p:spPr>
        <p:txBody>
          <a:bodyPr/>
          <a:lstStyle/>
          <a:p>
            <a:r>
              <a:rPr lang="en-US" sz="2800" dirty="0"/>
              <a:t>Fighting along the Eastern Front demonstrated the superiority of highly industrialized nations over their less industrialized counterparts</a:t>
            </a:r>
          </a:p>
          <a:p>
            <a:pPr lvl="1"/>
            <a:r>
              <a:rPr lang="en-US" sz="2400" dirty="0"/>
              <a:t>By 1914, Germany was an industrial powerhouse while Russia was only in the early phases of industrialization </a:t>
            </a:r>
          </a:p>
          <a:p>
            <a:pPr lvl="1"/>
            <a:r>
              <a:rPr lang="en-US" sz="2400" dirty="0"/>
              <a:t>As a result, Germany dominated the Eastern Front  </a:t>
            </a:r>
          </a:p>
          <a:p>
            <a:pPr lvl="1"/>
            <a:r>
              <a:rPr lang="en-US" sz="2400" dirty="0"/>
              <a:t>Russia was only able to hold off German forces with superior manpower &amp; support from their allies</a:t>
            </a:r>
          </a:p>
          <a:p>
            <a:pPr lvl="1"/>
            <a:r>
              <a:rPr lang="en-US" sz="2400" dirty="0"/>
              <a:t>Germany’s domination of the Eastern Front led to a revolution in Russia &amp; Russia’s subsequent withdrawal from the war in 1917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89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Naval Warfare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1987827"/>
            <a:ext cx="11499714" cy="46382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success of the Allied Powers was largely due to the British Navy</a:t>
            </a:r>
          </a:p>
          <a:p>
            <a:pPr lvl="1"/>
            <a:r>
              <a:rPr lang="en-US" sz="2400" dirty="0"/>
              <a:t>Britain used superior weaponry, including underwater mines, to blockade Germany</a:t>
            </a:r>
          </a:p>
          <a:p>
            <a:pPr lvl="1"/>
            <a:r>
              <a:rPr lang="en-US" sz="2400" dirty="0"/>
              <a:t>The blockade cut off Germany from its colonies &amp; raw materials </a:t>
            </a:r>
          </a:p>
          <a:p>
            <a:pPr lvl="1"/>
            <a:r>
              <a:rPr lang="en-US" sz="2400" dirty="0"/>
              <a:t>Germany tried to retaliate by using submarines to blockade Britain </a:t>
            </a:r>
          </a:p>
          <a:p>
            <a:pPr lvl="2"/>
            <a:r>
              <a:rPr lang="en-US" sz="2200" dirty="0"/>
              <a:t>Blockade was mildly successful </a:t>
            </a:r>
          </a:p>
          <a:p>
            <a:pPr lvl="1"/>
            <a:r>
              <a:rPr lang="en-US" sz="2600" dirty="0"/>
              <a:t>A German U-boat sank the British passenger liner Lusitania in 1915 </a:t>
            </a:r>
          </a:p>
          <a:p>
            <a:pPr lvl="2"/>
            <a:r>
              <a:rPr lang="en-US" sz="2200" dirty="0"/>
              <a:t>several American civilians were on board</a:t>
            </a:r>
          </a:p>
          <a:p>
            <a:pPr lvl="2"/>
            <a:r>
              <a:rPr lang="en-US" sz="2200" dirty="0"/>
              <a:t>The sinking of the Lusitania shifted U.S. public opinion towards war</a:t>
            </a:r>
          </a:p>
          <a:p>
            <a:pPr lvl="2"/>
            <a:r>
              <a:rPr lang="en-US" sz="2200" dirty="0"/>
              <a:t>The U.S. entered the war in 1917 </a:t>
            </a:r>
          </a:p>
          <a:p>
            <a:pPr lvl="1"/>
            <a:r>
              <a:rPr lang="en-US" sz="2400" dirty="0"/>
              <a:t>With the support of American factories, the American Navy, &amp; American soldiers the Allies were able to outlast the Central Powers leading to an Allied victory in 1919</a:t>
            </a:r>
          </a:p>
        </p:txBody>
      </p:sp>
    </p:spTree>
    <p:extLst>
      <p:ext uri="{BB962C8B-B14F-4D97-AF65-F5344CB8AC3E}">
        <p14:creationId xmlns:p14="http://schemas.microsoft.com/office/powerpoint/2010/main" val="153700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0DA7-7783-4298-BD8C-B4082796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Outside of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101C-97A0-432A-8086-F911A637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2" y="1987827"/>
            <a:ext cx="11499714" cy="46382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Gallipoli Campaign </a:t>
            </a:r>
          </a:p>
          <a:p>
            <a:pPr lvl="1"/>
            <a:r>
              <a:rPr lang="en-US" sz="2400" dirty="0"/>
              <a:t>Allies move to capture Ottoman Dardanelles strait in February 1915</a:t>
            </a:r>
          </a:p>
          <a:p>
            <a:pPr lvl="1"/>
            <a:r>
              <a:rPr lang="en-US" sz="2400" dirty="0"/>
              <a:t>Hope to defeat Ottoman Empire, a Central Powers ally</a:t>
            </a:r>
          </a:p>
          <a:p>
            <a:pPr lvl="1"/>
            <a:r>
              <a:rPr lang="en-US" sz="2400" dirty="0"/>
              <a:t>Also want to open a supply line through region to Russia</a:t>
            </a:r>
          </a:p>
          <a:p>
            <a:pPr lvl="1"/>
            <a:r>
              <a:rPr lang="en-US" sz="2400" dirty="0"/>
              <a:t>Effort ends in costly Allied defeat</a:t>
            </a:r>
          </a:p>
          <a:p>
            <a:r>
              <a:rPr lang="en-US" sz="2800" dirty="0"/>
              <a:t>Battles in Africa and Asia </a:t>
            </a:r>
          </a:p>
          <a:p>
            <a:pPr lvl="1"/>
            <a:r>
              <a:rPr lang="en-US" sz="2400" dirty="0"/>
              <a:t>Allies take control of German holdings in Asia, Africa</a:t>
            </a:r>
          </a:p>
          <a:p>
            <a:pPr lvl="1"/>
            <a:r>
              <a:rPr lang="en-US" sz="2400" dirty="0"/>
              <a:t>Britain &amp; France use their colonial subjects to help in war effort </a:t>
            </a:r>
          </a:p>
          <a:p>
            <a:pPr lvl="1"/>
            <a:r>
              <a:rPr lang="en-US" sz="2400" dirty="0"/>
              <a:t>Soldiers from colonies fought in colonies &amp; in Europe</a:t>
            </a:r>
          </a:p>
          <a:p>
            <a:pPr lvl="1"/>
            <a:r>
              <a:rPr lang="en-US" sz="2400" dirty="0"/>
              <a:t>The deployment of troops from all over the world spread a particularly deadly strain of flu virus</a:t>
            </a:r>
          </a:p>
          <a:p>
            <a:pPr lvl="1"/>
            <a:r>
              <a:rPr lang="en-US" sz="2400" dirty="0"/>
              <a:t>From 1918 to 1919 soldiers spread this strain of flu to almost every person on earth &amp; it killed 1 in 40 of those infected, more than 20 million people</a:t>
            </a:r>
          </a:p>
        </p:txBody>
      </p:sp>
    </p:spTree>
    <p:extLst>
      <p:ext uri="{BB962C8B-B14F-4D97-AF65-F5344CB8AC3E}">
        <p14:creationId xmlns:p14="http://schemas.microsoft.com/office/powerpoint/2010/main" val="15381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will be able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industrialization, imperialism, nationalism, militarization, &amp; the alliance system worked together &amp; led to World War I</a:t>
            </a:r>
          </a:p>
          <a:p>
            <a:r>
              <a:rPr lang="en-US" dirty="0"/>
              <a:t>Explain how these factors created the “powder keg of Europe” in the Balkans that sparked the global conflict</a:t>
            </a:r>
          </a:p>
          <a:p>
            <a:r>
              <a:rPr lang="en-US" dirty="0"/>
              <a:t>Describe how industrialization affected the battlefronts of World War I</a:t>
            </a:r>
          </a:p>
          <a:p>
            <a:r>
              <a:rPr lang="en-US" dirty="0"/>
              <a:t>Analyze the impacts on the countries who fought in World War 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War I: The Causes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514C1-4E8E-4805-9264-1603DABFA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50" y="2014331"/>
            <a:ext cx="11076256" cy="4704522"/>
          </a:xfrm>
        </p:spPr>
        <p:txBody>
          <a:bodyPr/>
          <a:lstStyle/>
          <a:p>
            <a:r>
              <a:rPr lang="en-US" sz="2800" dirty="0"/>
              <a:t>A combination of factors led to World War I</a:t>
            </a:r>
            <a:endParaRPr lang="en-US" dirty="0"/>
          </a:p>
          <a:p>
            <a:pPr lvl="1"/>
            <a:r>
              <a:rPr lang="en-US" sz="2400" dirty="0"/>
              <a:t>Industrialization</a:t>
            </a:r>
          </a:p>
          <a:p>
            <a:pPr lvl="2"/>
            <a:r>
              <a:rPr lang="en-US" sz="2000" dirty="0"/>
              <a:t>Led to a high demand from products </a:t>
            </a:r>
          </a:p>
          <a:p>
            <a:pPr lvl="2"/>
            <a:r>
              <a:rPr lang="en-US" sz="2000" dirty="0"/>
              <a:t>Need for more resources to produce goods </a:t>
            </a:r>
          </a:p>
          <a:p>
            <a:pPr lvl="2"/>
            <a:r>
              <a:rPr lang="en-US" sz="2000" dirty="0"/>
              <a:t>Need for new markets to sell goods </a:t>
            </a:r>
          </a:p>
          <a:p>
            <a:pPr lvl="1"/>
            <a:r>
              <a:rPr lang="en-US" sz="2400" dirty="0"/>
              <a:t>Imperialism</a:t>
            </a:r>
          </a:p>
          <a:p>
            <a:pPr lvl="2"/>
            <a:r>
              <a:rPr lang="en-US" sz="2000" dirty="0"/>
              <a:t>Arose from need from new markets &amp; more resources due to industrialization</a:t>
            </a:r>
          </a:p>
          <a:p>
            <a:pPr lvl="2"/>
            <a:r>
              <a:rPr lang="en-US" sz="2000" dirty="0"/>
              <a:t>Conflict between European countries, as well as U.S. &amp; Japan, arose during colonization of Africa, Asia, &amp; Australia</a:t>
            </a:r>
          </a:p>
          <a:p>
            <a:pPr lvl="1"/>
            <a:r>
              <a:rPr lang="en-US" sz="2400" dirty="0"/>
              <a:t>Militarism</a:t>
            </a:r>
          </a:p>
          <a:p>
            <a:pPr lvl="2"/>
            <a:r>
              <a:rPr lang="en-US" sz="2000" dirty="0"/>
              <a:t>Competing countries used industry to produce bigger &amp; better weapons (Military Build Up)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5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War I: The Causes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514C1-4E8E-4805-9264-1603DABFA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50" y="2014331"/>
            <a:ext cx="11076256" cy="4704522"/>
          </a:xfrm>
        </p:spPr>
        <p:txBody>
          <a:bodyPr/>
          <a:lstStyle/>
          <a:p>
            <a:r>
              <a:rPr lang="en-US" sz="2800" dirty="0"/>
              <a:t>A combination of factors led to World War I</a:t>
            </a:r>
          </a:p>
          <a:p>
            <a:pPr lvl="1"/>
            <a:r>
              <a:rPr lang="en-US" sz="2400" dirty="0"/>
              <a:t>Alliances</a:t>
            </a:r>
          </a:p>
          <a:p>
            <a:pPr lvl="2"/>
            <a:r>
              <a:rPr lang="en-US" sz="2000" dirty="0"/>
              <a:t>Militarism led to instability in Europe</a:t>
            </a:r>
          </a:p>
          <a:p>
            <a:pPr lvl="2"/>
            <a:r>
              <a:rPr lang="en-US" sz="2000" dirty="0"/>
              <a:t>European countries began to from alliances to balance power &amp; keep the peace</a:t>
            </a:r>
          </a:p>
          <a:p>
            <a:pPr lvl="2"/>
            <a:r>
              <a:rPr lang="en-US" sz="2000" dirty="0"/>
              <a:t>Alliances tended to be secretive &amp; unstable which led to even more conflict &amp; competition </a:t>
            </a:r>
          </a:p>
          <a:p>
            <a:pPr lvl="1"/>
            <a:r>
              <a:rPr lang="en-US" sz="2200" dirty="0"/>
              <a:t>Nationalism</a:t>
            </a:r>
          </a:p>
          <a:p>
            <a:pPr lvl="2"/>
            <a:r>
              <a:rPr lang="en-US" sz="2000" dirty="0"/>
              <a:t>Countries began to build up nationalist sentiment because of competition </a:t>
            </a:r>
          </a:p>
          <a:p>
            <a:pPr lvl="2"/>
            <a:r>
              <a:rPr lang="en-US" sz="2000" dirty="0"/>
              <a:t>Ethnic groups like the Slavs began to be suppressed &amp; oppressed </a:t>
            </a:r>
          </a:p>
        </p:txBody>
      </p:sp>
    </p:spTree>
    <p:extLst>
      <p:ext uri="{BB962C8B-B14F-4D97-AF65-F5344CB8AC3E}">
        <p14:creationId xmlns:p14="http://schemas.microsoft.com/office/powerpoint/2010/main" val="357788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1FBE7-E913-4BC4-81E9-FA012AE8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8" y="390525"/>
            <a:ext cx="8799444" cy="6076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50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1D87-2890-4205-944F-97BA5138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B1D2-71F7-44A4-ADB7-A8959F8C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974574"/>
            <a:ext cx="11287679" cy="4505739"/>
          </a:xfrm>
        </p:spPr>
        <p:txBody>
          <a:bodyPr/>
          <a:lstStyle/>
          <a:p>
            <a:r>
              <a:rPr lang="en-US" sz="2800" dirty="0"/>
              <a:t>Germany’s Otto von Bismarck works to keep peace in Europe after 1871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Believes France wants revenge for loss in 1870 Franco-Prussian War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Seeks to isolate the French with a series of treaties &amp; alliances:</a:t>
            </a:r>
          </a:p>
          <a:p>
            <a:pPr lvl="1"/>
            <a:r>
              <a:rPr lang="en-US" sz="2400" dirty="0"/>
              <a:t>signs treaty with Russia in 1881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forms </a:t>
            </a:r>
            <a:r>
              <a:rPr lang="en-US" sz="2400" b="1" u="sng" dirty="0"/>
              <a:t>Triple Alliance</a:t>
            </a:r>
            <a:r>
              <a:rPr lang="en-US" sz="2400" b="1" dirty="0"/>
              <a:t> </a:t>
            </a:r>
            <a:r>
              <a:rPr lang="en-US" sz="2400" dirty="0"/>
              <a:t>— Germany, Austria-Hungary, Italy — in 1882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2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1D87-2890-4205-944F-97BA5138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B1D2-71F7-44A4-ADB7-A8959F8C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014331"/>
            <a:ext cx="11287679" cy="4373218"/>
          </a:xfrm>
        </p:spPr>
        <p:txBody>
          <a:bodyPr/>
          <a:lstStyle/>
          <a:p>
            <a:r>
              <a:rPr lang="en-US" sz="2800" dirty="0"/>
              <a:t>Kaiser Wilhelm II becomes German ruler in 1888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Foreign policy changes begin in 1890 with dismissal of Bismarck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alliance with Russia dropped; Russia then allies with France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effort to strengthen German navy, which alarms Britain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Britain, France, Russia form </a:t>
            </a:r>
            <a:r>
              <a:rPr lang="en-US" sz="2400" b="1" u="sng" dirty="0"/>
              <a:t>Triple Entente</a:t>
            </a:r>
            <a:r>
              <a:rPr lang="en-US" sz="2400" b="1" dirty="0"/>
              <a:t> </a:t>
            </a:r>
            <a:r>
              <a:rPr lang="en-US" sz="2400" dirty="0"/>
              <a:t>alliance in 1907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6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1D87-2890-4205-944F-97BA5138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B1D2-71F7-44A4-ADB7-A8959F8C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948071"/>
            <a:ext cx="11287679" cy="443947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A Restless Region </a:t>
            </a:r>
          </a:p>
          <a:p>
            <a:pPr lvl="1"/>
            <a:r>
              <a:rPr lang="en-US" sz="2400" dirty="0"/>
              <a:t>Many groups in Balkans win independence during early 1900s</a:t>
            </a:r>
          </a:p>
          <a:p>
            <a:pPr lvl="1"/>
            <a:r>
              <a:rPr lang="en-US" sz="2400" dirty="0"/>
              <a:t>New nation of Serbia made up largely of Slavs</a:t>
            </a:r>
          </a:p>
          <a:p>
            <a:pPr lvl="1"/>
            <a:r>
              <a:rPr lang="en-US" sz="2400" dirty="0"/>
              <a:t>Austria-Hungary annexes Slavic region Bosnia &amp; Herzegovina (1908)</a:t>
            </a:r>
          </a:p>
          <a:p>
            <a:pPr lvl="1"/>
            <a:r>
              <a:rPr lang="en-US" sz="2400" dirty="0"/>
              <a:t>Serbia outraged, sees itself as rightful ruler of these Slavic lands</a:t>
            </a:r>
          </a:p>
          <a:p>
            <a:r>
              <a:rPr lang="en-US" sz="2800" dirty="0"/>
              <a:t>A Shot Rings Throughout Europe </a:t>
            </a:r>
          </a:p>
          <a:p>
            <a:pPr lvl="1"/>
            <a:r>
              <a:rPr lang="en-US" sz="2400" dirty="0"/>
              <a:t>Serbian rebel from an ultra-nationalist Slavic organization called the Black Hand kills Austro-Hungarian crown prince Archduke Franz Ferdinand in June 1914</a:t>
            </a:r>
          </a:p>
          <a:p>
            <a:pPr lvl="1"/>
            <a:r>
              <a:rPr lang="en-US" sz="2400" dirty="0"/>
              <a:t>Austria declares war on Serbia; Russia comes to aid of Serbia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042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flection on Learning_SL_v6" id="{99E666E8-F50A-4517-9D7D-F53249680DD1}" vid="{B76D112C-0FAE-423E-AD28-392C54566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73FAD-10D7-4DE7-A029-14288C05F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DD245-D6FC-4A3B-8DDB-348DE94B95C6}">
  <ds:schemaRefs>
    <ds:schemaRef ds:uri="http://schemas.microsoft.com/office/2006/metadata/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fb0879af-3eba-417a-a55a-ffe6dcd6ca7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D6F43F-4C69-4843-A937-9D003759F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0</TotalTime>
  <Words>1586</Words>
  <Application>Microsoft Office PowerPoint</Application>
  <PresentationFormat>Widescreen</PresentationFormat>
  <Paragraphs>178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Segoe UI</vt:lpstr>
      <vt:lpstr>Trebuchet MS</vt:lpstr>
      <vt:lpstr>Berlin</vt:lpstr>
      <vt:lpstr>World War I</vt:lpstr>
      <vt:lpstr>SSWH17 - Demonstrate an understanding of long-term causes of World War I &amp; its global impact. </vt:lpstr>
      <vt:lpstr>Students will be able to:</vt:lpstr>
      <vt:lpstr>World War I: The Causes </vt:lpstr>
      <vt:lpstr>World War I: The Causes </vt:lpstr>
      <vt:lpstr>PowerPoint Presentation</vt:lpstr>
      <vt:lpstr>World War I: Causes</vt:lpstr>
      <vt:lpstr>World War I: Causes</vt:lpstr>
      <vt:lpstr>World War I: Causes</vt:lpstr>
      <vt:lpstr>PowerPoint Presentation</vt:lpstr>
      <vt:lpstr>PowerPoint Presentation</vt:lpstr>
      <vt:lpstr>World War I</vt:lpstr>
      <vt:lpstr>SSWH17 - Demonstrate an understanding of long-term causes of World War I and its global impact. </vt:lpstr>
      <vt:lpstr>PowerPoint Presentation</vt:lpstr>
      <vt:lpstr>World War I: The Combatants </vt:lpstr>
      <vt:lpstr>World War I</vt:lpstr>
      <vt:lpstr>World War I: Technological Advances </vt:lpstr>
      <vt:lpstr>World War I: Western Front </vt:lpstr>
      <vt:lpstr>World War I: Western Front </vt:lpstr>
      <vt:lpstr>PowerPoint Presentation</vt:lpstr>
      <vt:lpstr>World War I: Western Front </vt:lpstr>
      <vt:lpstr>World War I: Eastern Front  </vt:lpstr>
      <vt:lpstr>World War I: Naval Warfare  </vt:lpstr>
      <vt:lpstr>World War I: Outside of Europe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2018-11-26T03:12:33Z</dcterms:created>
  <dcterms:modified xsi:type="dcterms:W3CDTF">2018-11-28T17:06:30Z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