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5" r:id="rId20"/>
    <p:sldId id="273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182C-FB33-4398-B874-A87A5ECD8F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Women As World Leaders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1739E-9C65-4B40-B47A-7379DE9EE6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984A-F85F-4269-9FDB-22C0765F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Margaret Thatcher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BB872-D4C0-4F86-8946-C8FBD1CA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2435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Policies/Political Legacy</a:t>
            </a:r>
          </a:p>
          <a:p>
            <a:pPr lvl="0">
              <a:buClr>
                <a:srgbClr val="353535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fiercely opposed communism  </a:t>
            </a:r>
          </a:p>
          <a:p>
            <a:pPr lvl="0">
              <a:buClr>
                <a:srgbClr val="353535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embraced free-market economy</a:t>
            </a:r>
          </a:p>
          <a:p>
            <a:pPr lvl="0">
              <a:buClr>
                <a:srgbClr val="353535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dramatically cut social welfare programs, ease government controls on business, reduce labor unions’ power, &amp; privatize state-run industries </a:t>
            </a:r>
          </a:p>
          <a:p>
            <a:pPr lvl="0">
              <a:buClr>
                <a:srgbClr val="353535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maintained close ties with United States throughout her tenure</a:t>
            </a:r>
          </a:p>
          <a:p>
            <a:pPr lvl="0">
              <a:buClr>
                <a:srgbClr val="353535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political decline came when she replaced the property tax with the poll tax</a:t>
            </a:r>
          </a:p>
          <a:p>
            <a:pPr lvl="1">
              <a:buClr>
                <a:srgbClr val="353535"/>
              </a:buClr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poll tax was the same percentage of tax, regardless of income level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13234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6C017-E650-4137-B7EF-C1A733EB9A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Globalization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BDF8B-FDAF-4E91-BD0F-E5191D51A3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1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80D8-08F4-4137-8B89-769D55E1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Globalization: Technology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EA-651B-4ADF-BB91-7C0B66DB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development of television, satellite, &amp; computer technology since the 1980s has made access to information easy &amp; immediate </a:t>
            </a:r>
          </a:p>
          <a:p>
            <a:r>
              <a:rPr lang="en-US" sz="2000" dirty="0"/>
              <a:t>Satellites are used for communications, weather, navigation, &amp; military purposes</a:t>
            </a:r>
          </a:p>
          <a:p>
            <a:r>
              <a:rPr lang="en-US" sz="2000" dirty="0"/>
              <a:t>Television spreads information &amp; art to large numbers of people simultaneously</a:t>
            </a:r>
          </a:p>
          <a:p>
            <a:pPr lvl="1"/>
            <a:r>
              <a:rPr lang="en-US" sz="1800" dirty="0"/>
              <a:t>American &amp; British programs are broadcast internationally, increasing the use of English as a principle world language</a:t>
            </a:r>
          </a:p>
          <a:p>
            <a:pPr lvl="1"/>
            <a:r>
              <a:rPr lang="en-US" sz="1800" dirty="0"/>
              <a:t>there remains diversity, as telenovelas, for example, also find audiences outside of Latin America</a:t>
            </a:r>
          </a:p>
          <a:p>
            <a:pPr lvl="1"/>
            <a:r>
              <a:rPr lang="en-US" sz="1800" dirty="0"/>
              <a:t>CNN’s broadcast of the Persian Gulf War was watched around the world &amp; inspired international versions of the news network</a:t>
            </a:r>
          </a:p>
        </p:txBody>
      </p:sp>
    </p:spTree>
    <p:extLst>
      <p:ext uri="{BB962C8B-B14F-4D97-AF65-F5344CB8AC3E}">
        <p14:creationId xmlns:p14="http://schemas.microsoft.com/office/powerpoint/2010/main" val="355040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80D8-08F4-4137-8B89-769D55E1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Globalization: Technology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EA-651B-4ADF-BB91-7C0B66DB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6101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Computers changed problem solving &amp; processing capabilities. </a:t>
            </a:r>
          </a:p>
          <a:p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Computers also have provided artists of all types with new tools for film, photography, music, &amp; writing</a:t>
            </a:r>
          </a:p>
          <a:p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Miniaturization made computers and many other electronic technologies available to huge numbers of people</a:t>
            </a:r>
          </a:p>
          <a:p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Internet has allowed people to exchange information almost instantly, a phenomenon that has been dubbed the information revolution</a:t>
            </a:r>
          </a:p>
          <a:p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It has been embraced as a vehicle for business, dubbed “ecommerce” </a:t>
            </a:r>
          </a:p>
          <a:p>
            <a:pPr lvl="1"/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many companies, both global &amp; local, use the internet for marketing, sales, &amp;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37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61C0F6-C798-4C1F-B750-C318C91CC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4" y="1009650"/>
            <a:ext cx="6591301" cy="5347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70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80D8-08F4-4137-8B89-769D55E1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Globalization: Organizations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EA-651B-4ADF-BB91-7C0B66DB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28750"/>
            <a:ext cx="8915400" cy="5314950"/>
          </a:xfrm>
        </p:spPr>
        <p:txBody>
          <a:bodyPr>
            <a:normAutofit/>
          </a:bodyPr>
          <a:lstStyle/>
          <a:p>
            <a:r>
              <a:rPr lang="en-US" sz="2000" dirty="0"/>
              <a:t>Multinational corporations have been agents of technological change and global transfers of wealth</a:t>
            </a:r>
          </a:p>
          <a:p>
            <a:r>
              <a:rPr lang="en-US" sz="2000" dirty="0"/>
              <a:t>Companies in industrialized nations had the economic power to invest directly in mines &amp; plantations in poorer countries</a:t>
            </a:r>
          </a:p>
          <a:p>
            <a:pPr lvl="1"/>
            <a:r>
              <a:rPr lang="en-US" sz="1800" dirty="0"/>
              <a:t>made even easier by international trade agreements &amp; open markets</a:t>
            </a:r>
          </a:p>
          <a:p>
            <a:r>
              <a:rPr lang="en-US" sz="2000" dirty="0"/>
              <a:t>Trade agreements also made it possible for companies to relocate to escape restrictions &amp; regulations imposed by any one nation, especially those in the industrialized world</a:t>
            </a:r>
          </a:p>
          <a:p>
            <a:r>
              <a:rPr lang="en-US" sz="2000" dirty="0"/>
              <a:t>Developing nations, desperate for foreign investment offered fewer regulations, usually resulting in lower wages &amp; fewer environmental protections in these countries</a:t>
            </a:r>
          </a:p>
        </p:txBody>
      </p:sp>
    </p:spTree>
    <p:extLst>
      <p:ext uri="{BB962C8B-B14F-4D97-AF65-F5344CB8AC3E}">
        <p14:creationId xmlns:p14="http://schemas.microsoft.com/office/powerpoint/2010/main" val="405071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80D8-08F4-4137-8B89-769D55E1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Globalization: Organizations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EA-651B-4ADF-BB91-7C0B66DB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57363"/>
            <a:ext cx="8915400" cy="4986337"/>
          </a:xfrm>
        </p:spPr>
        <p:txBody>
          <a:bodyPr>
            <a:normAutofit fontScale="92500" lnSpcReduction="10000"/>
          </a:bodyPr>
          <a:lstStyle/>
          <a:p>
            <a:pPr lvl="0">
              <a:buClr>
                <a:srgbClr val="353535"/>
              </a:buClr>
            </a:pPr>
            <a:r>
              <a:rPr lang="en-US" sz="2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1945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– Countries around the world joined together to create the United Nations</a:t>
            </a:r>
          </a:p>
          <a:p>
            <a:pPr lvl="1">
              <a:buClr>
                <a:srgbClr val="353535"/>
              </a:buClr>
            </a:pP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designed to maintain peace &amp; security for member nations, &amp; promote international cooperation culturally, politically, &amp; economically </a:t>
            </a:r>
          </a:p>
          <a:p>
            <a:pPr lvl="1">
              <a:buClr>
                <a:srgbClr val="353535"/>
              </a:buClr>
            </a:pP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made up of a General Assembly in which each member nation has one vote &amp; a Security Council with 10 rotating member states &amp; 5 permanent state members. </a:t>
            </a:r>
          </a:p>
          <a:p>
            <a:pPr lvl="1">
              <a:buClr>
                <a:srgbClr val="353535"/>
              </a:buClr>
            </a:pP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These permanent members have veto power</a:t>
            </a:r>
          </a:p>
          <a:p>
            <a:pPr>
              <a:buClr>
                <a:srgbClr val="353535"/>
              </a:buClr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UN administers several organizations that promote peaceful cooperation globally</a:t>
            </a:r>
          </a:p>
          <a:p>
            <a:pPr lvl="1">
              <a:buClr>
                <a:srgbClr val="353535"/>
              </a:buClr>
            </a:pP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World Health Organization to fight disease </a:t>
            </a:r>
          </a:p>
          <a:p>
            <a:pPr lvl="1">
              <a:buClr>
                <a:srgbClr val="353535"/>
              </a:buClr>
            </a:pP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Food &amp; Agricultural Organization to guard against food scarcity</a:t>
            </a:r>
          </a:p>
          <a:p>
            <a:pPr lvl="1">
              <a:buClr>
                <a:srgbClr val="353535"/>
              </a:buClr>
            </a:pP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UNICEF works to protect children around the world</a:t>
            </a:r>
          </a:p>
          <a:p>
            <a:pPr lvl="1">
              <a:buClr>
                <a:srgbClr val="353535"/>
              </a:buClr>
            </a:pPr>
            <a:r>
              <a:rPr lang="en-US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UNESCO coordinates international cooperation as it relates to education, science, &amp; culture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1488211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BE2F73-3BF0-4D35-94BB-70C1AED50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094" y="1276280"/>
            <a:ext cx="7594802" cy="41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15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80D8-08F4-4137-8B89-769D55E1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Globalization: Organizations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EA-651B-4ADF-BB91-7C0B66DB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275" y="1500189"/>
            <a:ext cx="9304337" cy="524351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353535"/>
              </a:buClr>
            </a:pPr>
            <a:r>
              <a:rPr lang="en-US" sz="2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1951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– Iran nationalized its oil industry in an effort to receive greater economic benefit from its oil reserves</a:t>
            </a:r>
          </a:p>
          <a:p>
            <a:pPr>
              <a:buClr>
                <a:srgbClr val="353535"/>
              </a:buClr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 boycott of Iranian oil demonstrated, however, that individual countries had little power on the world oil market</a:t>
            </a:r>
          </a:p>
          <a:p>
            <a:pPr>
              <a:buClr>
                <a:srgbClr val="353535"/>
              </a:buClr>
            </a:pPr>
            <a:r>
              <a:rPr lang="en-US" sz="2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1960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– oil countries in the Middle East &amp; Latin America formed OPEC - Organization of Petroleum Exporting Countries </a:t>
            </a:r>
          </a:p>
          <a:p>
            <a:pPr lvl="1">
              <a:buClr>
                <a:srgbClr val="353535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Formed to promote their collective interests in the global oil market</a:t>
            </a:r>
          </a:p>
          <a:p>
            <a:pPr>
              <a:buClr>
                <a:srgbClr val="353535"/>
              </a:buClr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OPEC has proven to have considerable political as well as economic power</a:t>
            </a:r>
          </a:p>
          <a:p>
            <a:pPr lvl="1">
              <a:buClr>
                <a:srgbClr val="353535"/>
              </a:buClr>
            </a:pPr>
            <a:r>
              <a:rPr lang="en-US" sz="20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1973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– Political &amp; economic power most clearly demonstrated when OPEC cut off shipments of oil to the U.S. &amp; the Netherlands in response to support for Israel in the Yom Kippur War</a:t>
            </a:r>
          </a:p>
          <a:p>
            <a:pPr lvl="1">
              <a:buClr>
                <a:srgbClr val="353535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This created high prices &amp; an oil shortage in the U.S. </a:t>
            </a:r>
          </a:p>
          <a:p>
            <a:pPr lvl="1">
              <a:buClr>
                <a:srgbClr val="353535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Price hikes that followed in 1974 hurt many other countries, including Japan &amp; its manufacturing industries that relied heavily on oil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555947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65EF45-751F-4B16-8EF6-0D1382C9D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0D52FB-FECF-4A00-8723-C495FDB74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4D893960-0529-4F1A-B486-E91A42F31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03" y="535548"/>
            <a:ext cx="5564197" cy="3992311"/>
          </a:xfrm>
          <a:prstGeom prst="rect">
            <a:avLst/>
          </a:prstGeom>
        </p:spPr>
      </p:pic>
      <p:pic>
        <p:nvPicPr>
          <p:cNvPr id="2" name="Picture 1" descr="A close up of a logo&#10;&#10;Description generated with high confidence">
            <a:extLst>
              <a:ext uri="{FF2B5EF4-FFF2-40B4-BE49-F238E27FC236}">
                <a16:creationId xmlns:a16="http://schemas.microsoft.com/office/drawing/2014/main" id="{4BBBABD1-C922-4E91-91E8-D992E0DD0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707" y="3429000"/>
            <a:ext cx="5745689" cy="32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5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984A-F85F-4269-9FDB-22C0765F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Golda Meir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BB872-D4C0-4F86-8946-C8FBD1CAD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/>
              <a:t>Biographical Information </a:t>
            </a:r>
          </a:p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Born May 3, 1898 in Kiev (Capital of Ukraine)</a:t>
            </a:r>
          </a:p>
          <a:p>
            <a:r>
              <a:rPr lang="en-US" sz="2000" u="sng" dirty="0">
                <a:solidFill>
                  <a:srgbClr val="222222"/>
                </a:solidFill>
                <a:latin typeface="Arial" panose="020B0604020202020204" pitchFamily="34" charset="0"/>
              </a:rPr>
              <a:t>1906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 – Migrated to U.S. </a:t>
            </a:r>
          </a:p>
          <a:p>
            <a:r>
              <a:rPr lang="en-US" sz="2000" u="sng" dirty="0">
                <a:solidFill>
                  <a:srgbClr val="222222"/>
                </a:solidFill>
                <a:latin typeface="Arial" panose="020B0604020202020204" pitchFamily="34" charset="0"/>
              </a:rPr>
              <a:t>1921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 – Migrated to Palestine with husband </a:t>
            </a:r>
          </a:p>
          <a:p>
            <a:pPr lvl="0">
              <a:buClr>
                <a:srgbClr val="353535"/>
              </a:buClr>
            </a:pP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Died December 8, 1978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3589D-1436-4504-A6F0-78B338B1B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516" y="1340796"/>
            <a:ext cx="3566502" cy="51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89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80D8-08F4-4137-8B89-769D55E1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Globalization: Organizations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EA-651B-4ADF-BB91-7C0B66DB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00189"/>
            <a:ext cx="8915400" cy="5243512"/>
          </a:xfrm>
        </p:spPr>
        <p:txBody>
          <a:bodyPr>
            <a:normAutofit/>
          </a:bodyPr>
          <a:lstStyle/>
          <a:p>
            <a:pPr>
              <a:buClr>
                <a:srgbClr val="353535"/>
              </a:buClr>
            </a:pPr>
            <a:r>
              <a:rPr lang="en-US" sz="20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1995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– over 100 nations joined together to create the World Trade Organization </a:t>
            </a:r>
          </a:p>
          <a:p>
            <a:pPr lvl="1">
              <a:buClr>
                <a:srgbClr val="353535"/>
              </a:buClr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Created to facilitate free &amp; reliable trade around the world</a:t>
            </a:r>
          </a:p>
          <a:p>
            <a:pPr lvl="1">
              <a:buClr>
                <a:srgbClr val="353535"/>
              </a:buClr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designed to reduce trade barriers &amp; enforce trade agreement </a:t>
            </a:r>
            <a:r>
              <a:rPr lang="en-US" sz="1800" dirty="0"/>
              <a:t>between nations</a:t>
            </a:r>
          </a:p>
          <a:p>
            <a:pPr>
              <a:buClr>
                <a:srgbClr val="353535"/>
              </a:buClr>
            </a:pPr>
            <a:r>
              <a:rPr lang="en-US" sz="2000" dirty="0"/>
              <a:t>Free trade, however, was not universally beneficial</a:t>
            </a:r>
          </a:p>
          <a:p>
            <a:pPr lvl="1">
              <a:buClr>
                <a:srgbClr val="353535"/>
              </a:buClr>
            </a:pPr>
            <a:r>
              <a:rPr lang="en-US" sz="1800" dirty="0"/>
              <a:t>put pressure on manufacturers &amp; workers in developed countries who lost job security</a:t>
            </a:r>
          </a:p>
          <a:p>
            <a:pPr lvl="1">
              <a:buClr>
                <a:srgbClr val="353535"/>
              </a:buClr>
            </a:pPr>
            <a:r>
              <a:rPr lang="en-US" sz="1800" dirty="0"/>
              <a:t>put pressure for domestic social and political reforms on developing countries as conditions for financial support &amp; investment</a:t>
            </a:r>
          </a:p>
          <a:p>
            <a:pPr lvl="1">
              <a:buClr>
                <a:srgbClr val="353535"/>
              </a:buClr>
            </a:pPr>
            <a:r>
              <a:rPr lang="en-US" sz="1800" dirty="0"/>
              <a:t>Division over the WTO’s mission was also evident at a 2003 meeting</a:t>
            </a:r>
          </a:p>
          <a:p>
            <a:pPr lvl="1">
              <a:buClr>
                <a:srgbClr val="353535"/>
              </a:buClr>
            </a:pPr>
            <a:r>
              <a:rPr lang="en-US" sz="1800" dirty="0"/>
              <a:t>Nations were unable to come together when developing countries pushed richer countries to lower their agricultural subsidies that left poorer countries at a disadvantage in the world market. 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1" indent="0">
              <a:buClr>
                <a:srgbClr val="353535"/>
              </a:buClr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3399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:a16="http://schemas.microsoft.com/office/drawing/2014/main" id="{5939D912-8670-4F37-A181-52541821D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315B6F-CBB3-4DB6-9C8B-3E3F74A91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5DA3B-6505-46CF-AEE9-E0C55F27E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182" y="940682"/>
            <a:ext cx="5687656" cy="2971800"/>
          </a:xfrm>
          <a:prstGeom prst="rect">
            <a:avLst/>
          </a:prstGeom>
        </p:spPr>
      </p:pic>
      <p:pic>
        <p:nvPicPr>
          <p:cNvPr id="2" name="Picture 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EB14358-47A4-4762-8E1D-33D82A865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990" y="3863357"/>
            <a:ext cx="3997061" cy="200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80D8-08F4-4137-8B89-769D55E1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Globalization: Organizations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EA-651B-4ADF-BB91-7C0B66DB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500189"/>
            <a:ext cx="8911687" cy="5243512"/>
          </a:xfrm>
        </p:spPr>
        <p:txBody>
          <a:bodyPr>
            <a:normAutofit/>
          </a:bodyPr>
          <a:lstStyle/>
          <a:p>
            <a:pPr>
              <a:buClr>
                <a:srgbClr val="353535"/>
              </a:buClr>
            </a:pPr>
            <a:r>
              <a:rPr lang="en-US" sz="2400" dirty="0"/>
              <a:t>Industrialization around the world stripped natural resources &amp; polluted the environment</a:t>
            </a:r>
          </a:p>
          <a:p>
            <a:pPr>
              <a:buClr>
                <a:srgbClr val="353535"/>
              </a:buClr>
            </a:pPr>
            <a:r>
              <a:rPr lang="en-US" sz="2400" dirty="0"/>
              <a:t>Nations have struggled to come together on solutions</a:t>
            </a:r>
          </a:p>
          <a:p>
            <a:pPr>
              <a:buClr>
                <a:srgbClr val="353535"/>
              </a:buClr>
            </a:pPr>
            <a:r>
              <a:rPr lang="en-US" sz="2400" dirty="0"/>
              <a:t>Strip mines ruined land</a:t>
            </a:r>
          </a:p>
          <a:p>
            <a:pPr>
              <a:buClr>
                <a:srgbClr val="353535"/>
              </a:buClr>
            </a:pPr>
            <a:r>
              <a:rPr lang="en-US" sz="2400" dirty="0"/>
              <a:t>Pesticides destroyed soil, water, &amp; insects</a:t>
            </a:r>
          </a:p>
          <a:p>
            <a:pPr>
              <a:buClr>
                <a:srgbClr val="353535"/>
              </a:buClr>
            </a:pPr>
            <a:r>
              <a:rPr lang="en-US" sz="2400" dirty="0"/>
              <a:t>Oil spills killed marine life</a:t>
            </a:r>
          </a:p>
          <a:p>
            <a:pPr>
              <a:buClr>
                <a:srgbClr val="353535"/>
              </a:buClr>
            </a:pPr>
            <a:r>
              <a:rPr lang="en-US" sz="2400" dirty="0"/>
              <a:t>air pollution led to acid rain</a:t>
            </a:r>
          </a:p>
          <a:p>
            <a:pPr>
              <a:buClr>
                <a:srgbClr val="353535"/>
              </a:buClr>
            </a:pPr>
            <a:r>
              <a:rPr lang="en-US" sz="2400" dirty="0"/>
              <a:t>emission of greenhouse gases contributed to global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502060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80D8-08F4-4137-8B89-769D55E1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350" y="52498"/>
            <a:ext cx="8911687" cy="1280890"/>
          </a:xfrm>
        </p:spPr>
        <p:txBody>
          <a:bodyPr/>
          <a:lstStyle/>
          <a:p>
            <a:r>
              <a:rPr lang="en-US" dirty="0"/>
              <a:t>Globalization: Organizations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EA-651B-4ADF-BB91-7C0B66DB7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175" y="535781"/>
            <a:ext cx="10529887" cy="5472113"/>
          </a:xfrm>
        </p:spPr>
        <p:txBody>
          <a:bodyPr>
            <a:noAutofit/>
          </a:bodyPr>
          <a:lstStyle/>
          <a:p>
            <a:pPr>
              <a:buClr>
                <a:srgbClr val="353535"/>
              </a:buClr>
            </a:pPr>
            <a:r>
              <a:rPr lang="en-US" sz="20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1984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– a leak at a pesticide plant in India killed over 3,500 people</a:t>
            </a:r>
          </a:p>
          <a:p>
            <a:pPr>
              <a:buClr>
                <a:srgbClr val="353535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meltdown of the Chernobyl nuclear power plant in Russia exposed thousands to lethal levels of radiation</a:t>
            </a:r>
          </a:p>
          <a:p>
            <a:pPr>
              <a:buClr>
                <a:srgbClr val="353535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As developing nations worked to gain economic footing through industrialization, solutions to overpopulation &amp; environmental damage are challenging</a:t>
            </a:r>
          </a:p>
          <a:p>
            <a:pPr>
              <a:buClr>
                <a:srgbClr val="353535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These nations opposed environmental treaties that would regulate pollution in a way that inhibits their industrial growth</a:t>
            </a:r>
          </a:p>
          <a:p>
            <a:pPr>
              <a:buClr>
                <a:srgbClr val="353535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They point to the deforestation &amp; pollution caused by industrialized countries in decades &amp; centuries past. </a:t>
            </a:r>
          </a:p>
          <a:p>
            <a:pPr>
              <a:buClr>
                <a:srgbClr val="353535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Kyoto Protocol adopted by over 100 nations at a meeting in 1997, as part of the United Nations Framework Convention on Climate Change, bound participating nations to meet certain emission reduction targets</a:t>
            </a:r>
          </a:p>
          <a:p>
            <a:pPr>
              <a:buClr>
                <a:srgbClr val="353535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It put a greater burden on developed countries as they were the ones primarily responsible for high levels of greenhouse gases, but required action by all countries</a:t>
            </a:r>
          </a:p>
          <a:p>
            <a:pPr>
              <a:buClr>
                <a:srgbClr val="353535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Though signed by U.S. President Clinton, the Senate never ratified the agreement, and thus the U.S. remained outside the Kyoto Protocol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428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984A-F85F-4269-9FDB-22C0765F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Golda Meir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BB872-D4C0-4F86-8946-C8FBD1CA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2435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Major Accomplishments</a:t>
            </a:r>
          </a:p>
          <a:p>
            <a:r>
              <a:rPr lang="en-US" sz="2000" u="sng" dirty="0"/>
              <a:t>1920s</a:t>
            </a:r>
            <a:r>
              <a:rPr lang="en-US" sz="2000" dirty="0"/>
              <a:t> – became a leader of the Zionist movement </a:t>
            </a:r>
          </a:p>
          <a:p>
            <a:r>
              <a:rPr lang="en-US" sz="2000" dirty="0"/>
              <a:t>supported unrestricted immigration of Jews to Israel</a:t>
            </a:r>
          </a:p>
          <a:p>
            <a:r>
              <a:rPr lang="en-US" sz="2000" u="sng" dirty="0"/>
              <a:t>1946</a:t>
            </a:r>
            <a:r>
              <a:rPr lang="en-US" sz="2000" dirty="0"/>
              <a:t> – became leader of Jewish Agency</a:t>
            </a:r>
          </a:p>
          <a:p>
            <a:r>
              <a:rPr lang="en-US" sz="2000" u="sng" dirty="0"/>
              <a:t>1948</a:t>
            </a:r>
            <a:r>
              <a:rPr lang="en-US" sz="2000" dirty="0"/>
              <a:t> – signed Israel’s Declaration of Independence </a:t>
            </a:r>
          </a:p>
          <a:p>
            <a:r>
              <a:rPr lang="en-US" sz="2000" dirty="0"/>
              <a:t>1949 – 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became a member of the Knesset, Israel’s parliament</a:t>
            </a:r>
            <a:endParaRPr lang="en-US" sz="2000" dirty="0"/>
          </a:p>
          <a:p>
            <a:r>
              <a:rPr lang="en-US" sz="2000" u="sng" dirty="0"/>
              <a:t>1956</a:t>
            </a:r>
            <a:r>
              <a:rPr lang="en-US" sz="2000" dirty="0"/>
              <a:t> – served as foreign minister of Israel </a:t>
            </a:r>
          </a:p>
          <a:p>
            <a:r>
              <a:rPr lang="en-US" sz="2000" u="sng" dirty="0"/>
              <a:t>1969</a:t>
            </a:r>
            <a:r>
              <a:rPr lang="en-US" sz="2000" dirty="0"/>
              <a:t> – elected Prime Minister of Israel </a:t>
            </a:r>
          </a:p>
          <a:p>
            <a:pPr lvl="1"/>
            <a:r>
              <a:rPr lang="en-US" sz="1800" dirty="0"/>
              <a:t>Resigned as Prime Minister in 1974</a:t>
            </a:r>
          </a:p>
        </p:txBody>
      </p:sp>
    </p:spTree>
    <p:extLst>
      <p:ext uri="{BB962C8B-B14F-4D97-AF65-F5344CB8AC3E}">
        <p14:creationId xmlns:p14="http://schemas.microsoft.com/office/powerpoint/2010/main" val="221536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984A-F85F-4269-9FDB-22C0765F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Golda Meir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BB872-D4C0-4F86-8946-C8FBD1CA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2435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Policies/Political Legacy </a:t>
            </a:r>
          </a:p>
          <a:p>
            <a:pPr lvl="0">
              <a:buClr>
                <a:srgbClr val="353535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As prime minister, Meir instituted major programs in housing &amp; road construction in Israel </a:t>
            </a:r>
          </a:p>
          <a:p>
            <a:pPr lvl="0">
              <a:buClr>
                <a:srgbClr val="353535"/>
              </a:buClr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Made attempts to form enduring peace agreements with Arab countries</a:t>
            </a:r>
          </a:p>
          <a:p>
            <a:pPr lvl="1">
              <a:buClr>
                <a:srgbClr val="353535"/>
              </a:buClr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efforts came to an unsuccessful end with the Yom Kippur War in 1973</a:t>
            </a:r>
          </a:p>
          <a:p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59951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984A-F85F-4269-9FDB-22C0765F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Indira </a:t>
            </a:r>
            <a:r>
              <a:rPr lang="en-US" dirty="0" err="1"/>
              <a:t>Ghandi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BB872-D4C0-4F86-8946-C8FBD1CA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875" y="203835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Biographical Information </a:t>
            </a:r>
          </a:p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Born November 19, 1917</a:t>
            </a:r>
          </a:p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Father, Jawaharlal Nehru, 1</a:t>
            </a:r>
            <a:r>
              <a:rPr lang="en-US" sz="2000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st</a:t>
            </a: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 Prime Minister of India</a:t>
            </a:r>
          </a:p>
          <a:p>
            <a:pPr lvl="1"/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No relation to Mohandas </a:t>
            </a:r>
            <a:r>
              <a:rPr lang="en-US" sz="1800" dirty="0" err="1">
                <a:solidFill>
                  <a:srgbClr val="222222"/>
                </a:solidFill>
                <a:latin typeface="Arial" panose="020B0604020202020204" pitchFamily="34" charset="0"/>
              </a:rPr>
              <a:t>Ghandi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Grew up in the Indian independence movement</a:t>
            </a:r>
          </a:p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Died October 31, 1984 </a:t>
            </a:r>
          </a:p>
          <a:p>
            <a:pPr lvl="1"/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Assassinated by 2 of her bodyguards 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EAC29-412F-43E6-AAE4-5803C3091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181" y="1276263"/>
            <a:ext cx="3128963" cy="463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984A-F85F-4269-9FDB-22C0765F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Indira </a:t>
            </a:r>
            <a:r>
              <a:rPr lang="en-US" dirty="0" err="1"/>
              <a:t>Ghandi</a:t>
            </a:r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BB872-D4C0-4F86-8946-C8FBD1CA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2435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Major Accomplishments</a:t>
            </a:r>
          </a:p>
          <a:p>
            <a:r>
              <a:rPr lang="en-US" sz="2000" dirty="0"/>
              <a:t>jailed by the British for her efforts during Indian independence movement</a:t>
            </a:r>
          </a:p>
          <a:p>
            <a:r>
              <a:rPr lang="en-US" sz="2000" u="sng" dirty="0"/>
              <a:t>1964</a:t>
            </a:r>
            <a:r>
              <a:rPr lang="en-US" sz="2000" dirty="0"/>
              <a:t> – became India’s 2nd prime </a:t>
            </a:r>
          </a:p>
          <a:p>
            <a:r>
              <a:rPr lang="en-US" sz="2000" u="sng" dirty="0"/>
              <a:t>1977</a:t>
            </a:r>
            <a:r>
              <a:rPr lang="en-US" sz="2000" dirty="0"/>
              <a:t> – She was voted out of office </a:t>
            </a:r>
          </a:p>
          <a:p>
            <a:r>
              <a:rPr lang="en-US" sz="2000" u="sng" dirty="0"/>
              <a:t>1980</a:t>
            </a:r>
            <a:r>
              <a:rPr lang="en-US" sz="2000" dirty="0"/>
              <a:t> –  re-elected as Prime Minister</a:t>
            </a:r>
          </a:p>
        </p:txBody>
      </p:sp>
    </p:spTree>
    <p:extLst>
      <p:ext uri="{BB962C8B-B14F-4D97-AF65-F5344CB8AC3E}">
        <p14:creationId xmlns:p14="http://schemas.microsoft.com/office/powerpoint/2010/main" val="1835566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984A-F85F-4269-9FDB-22C0765F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Indira </a:t>
            </a:r>
            <a:r>
              <a:rPr lang="en-US" dirty="0" err="1"/>
              <a:t>Ghandi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BB872-D4C0-4F86-8946-C8FBD1CA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2435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Policies/Political Legacy</a:t>
            </a:r>
          </a:p>
          <a:p>
            <a:pPr lvl="0">
              <a:buClr>
                <a:srgbClr val="353535"/>
              </a:buClr>
            </a:pPr>
            <a:r>
              <a:rPr lang="en-US" sz="2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1980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– Sikhs in the Punjab region began to protest for an independent state</a:t>
            </a:r>
          </a:p>
          <a:p>
            <a:pPr lvl="0">
              <a:buClr>
                <a:srgbClr val="353535"/>
              </a:buClr>
            </a:pPr>
            <a:r>
              <a:rPr lang="en-US" sz="2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1982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– Thousands occupied the Golden Temple in Amritsar, the holiest site for Sikh worship</a:t>
            </a:r>
          </a:p>
          <a:p>
            <a:pPr lvl="0">
              <a:buClr>
                <a:srgbClr val="353535"/>
              </a:buClr>
            </a:pPr>
            <a:r>
              <a:rPr lang="en-US" sz="2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1984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– Gandhi sent troops to attack the demonstrators &amp; killed more than a thousand Sikhs</a:t>
            </a:r>
          </a:p>
          <a:p>
            <a:pPr lvl="0">
              <a:buClr>
                <a:srgbClr val="353535"/>
              </a:buClr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response, two of Gandhi’s Sikh bodyguards assassinated her within a few months. </a:t>
            </a:r>
            <a:endParaRPr lang="en-US" sz="2200" b="1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59879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984A-F85F-4269-9FDB-22C0765F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Margaret </a:t>
            </a:r>
            <a:r>
              <a:rPr lang="en-US" dirty="0" err="1"/>
              <a:t>Thathcher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BB872-D4C0-4F86-8946-C8FBD1CA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875" y="203835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Biographical Information </a:t>
            </a:r>
          </a:p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Born October 3,1925 in Grantham, United Kingdom</a:t>
            </a:r>
          </a:p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Family owned 2 grocery stores</a:t>
            </a:r>
          </a:p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Methodist upbringing</a:t>
            </a:r>
          </a:p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Graduated from Oxford University in 1947</a:t>
            </a:r>
          </a:p>
          <a:p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 Died April 8, 2013</a:t>
            </a:r>
          </a:p>
          <a:p>
            <a:endParaRPr 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sz="2400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E6386-5DAF-469D-941D-57B76CA64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513" y="1741541"/>
            <a:ext cx="3134096" cy="43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07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984A-F85F-4269-9FDB-22C0765F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Margaret Thatcher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BB872-D4C0-4F86-8946-C8FBD1CA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24350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Major Accomplishments</a:t>
            </a:r>
          </a:p>
          <a:p>
            <a:r>
              <a:rPr lang="en-US" sz="2400" dirty="0"/>
              <a:t>1</a:t>
            </a:r>
            <a:r>
              <a:rPr lang="en-US" sz="2400" u="sng" dirty="0"/>
              <a:t>979-1990</a:t>
            </a:r>
            <a:r>
              <a:rPr lang="en-US" sz="2400" dirty="0"/>
              <a:t> – led the Conservative Party in Britain </a:t>
            </a:r>
          </a:p>
          <a:p>
            <a:r>
              <a:rPr lang="en-US" sz="2400" dirty="0"/>
              <a:t>1st female prime minister in Europe</a:t>
            </a:r>
          </a:p>
          <a:p>
            <a:r>
              <a:rPr lang="en-US" sz="2400" dirty="0"/>
              <a:t>Resigned in 1990 after becoming unpopular due to tax reforms</a:t>
            </a:r>
          </a:p>
        </p:txBody>
      </p:sp>
    </p:spTree>
    <p:extLst>
      <p:ext uri="{BB962C8B-B14F-4D97-AF65-F5344CB8AC3E}">
        <p14:creationId xmlns:p14="http://schemas.microsoft.com/office/powerpoint/2010/main" val="95398025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</TotalTime>
  <Words>1320</Words>
  <Application>Microsoft Office PowerPoint</Application>
  <PresentationFormat>Widescreen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Wisp</vt:lpstr>
      <vt:lpstr>Women As World Leaders</vt:lpstr>
      <vt:lpstr>Golda Meir </vt:lpstr>
      <vt:lpstr>Golda Meir </vt:lpstr>
      <vt:lpstr>Golda Meir </vt:lpstr>
      <vt:lpstr>Indira Ghandi </vt:lpstr>
      <vt:lpstr>Indira Ghandi  </vt:lpstr>
      <vt:lpstr>Indira Ghandi </vt:lpstr>
      <vt:lpstr>Margaret Thathcher</vt:lpstr>
      <vt:lpstr>Margaret Thatcher </vt:lpstr>
      <vt:lpstr>Margaret Thatcher </vt:lpstr>
      <vt:lpstr>Globalization </vt:lpstr>
      <vt:lpstr>Globalization: Technology  </vt:lpstr>
      <vt:lpstr>Globalization: Technology  </vt:lpstr>
      <vt:lpstr>PowerPoint Presentation</vt:lpstr>
      <vt:lpstr>Globalization: Organizations </vt:lpstr>
      <vt:lpstr>Globalization: Organizations </vt:lpstr>
      <vt:lpstr>PowerPoint Presentation</vt:lpstr>
      <vt:lpstr>Globalization: Organizations </vt:lpstr>
      <vt:lpstr>PowerPoint Presentation</vt:lpstr>
      <vt:lpstr>Globalization: Organizations </vt:lpstr>
      <vt:lpstr>PowerPoint Presentation</vt:lpstr>
      <vt:lpstr>Globalization: Organizations </vt:lpstr>
      <vt:lpstr>Globalization: Organizations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As World Leaders</dc:title>
  <dc:creator>Mandrell Perryman</dc:creator>
  <cp:lastModifiedBy>Mandrell Perryman</cp:lastModifiedBy>
  <cp:revision>19</cp:revision>
  <dcterms:created xsi:type="dcterms:W3CDTF">2018-12-13T04:01:38Z</dcterms:created>
  <dcterms:modified xsi:type="dcterms:W3CDTF">2018-12-13T05:54:20Z</dcterms:modified>
</cp:coreProperties>
</file>