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68" r:id="rId5"/>
    <p:sldId id="269" r:id="rId6"/>
    <p:sldId id="277" r:id="rId7"/>
    <p:sldId id="278" r:id="rId8"/>
    <p:sldId id="279" r:id="rId9"/>
    <p:sldId id="282" r:id="rId10"/>
    <p:sldId id="280" r:id="rId11"/>
    <p:sldId id="281" r:id="rId12"/>
    <p:sldId id="283" r:id="rId13"/>
    <p:sldId id="284" r:id="rId14"/>
    <p:sldId id="285" r:id="rId15"/>
    <p:sldId id="287" r:id="rId16"/>
    <p:sldId id="286" r:id="rId17"/>
    <p:sldId id="288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4B7D2A-0DF8-424B-9572-B79AEBB2D9D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4B7D2A-0DF8-424B-9572-B79AEBB2D9D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2DFB35-D0DF-410A-AB23-EFB2A400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7" y="1524000"/>
            <a:ext cx="6505639" cy="3783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pillar icon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186227" y="1510946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3575" y="2716272"/>
            <a:ext cx="8683625" cy="2421464"/>
          </a:xfrm>
        </p:spPr>
        <p:txBody>
          <a:bodyPr/>
          <a:lstStyle/>
          <a:p>
            <a:r>
              <a:rPr lang="en-US" sz="5400" dirty="0"/>
              <a:t>Greece &amp; Rome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919B-229C-4E9E-B42A-43D8422B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Greek Polis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E8BB2-2978-4AD0-9E0A-2F6994E6E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83026"/>
            <a:ext cx="10840914" cy="4565374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In 338 BCE Greece succumb to invasion by their neighbor’s to the north, Macedonia. </a:t>
            </a:r>
          </a:p>
          <a:p>
            <a:r>
              <a:rPr lang="en-US" sz="3500" dirty="0"/>
              <a:t>While in many ways the Macedonians had a culture unique from the Greeks they envied Greek achievements</a:t>
            </a:r>
          </a:p>
          <a:p>
            <a:pPr lvl="1"/>
            <a:r>
              <a:rPr lang="en-US" sz="3000" dirty="0"/>
              <a:t>Felt like they were a part of Greek culture. </a:t>
            </a:r>
          </a:p>
          <a:p>
            <a:r>
              <a:rPr lang="en-US" sz="3500" dirty="0"/>
              <a:t>In 334 BCE Alexander the Great, the Macedonian king, led a combined Greek and Macedonian army to conquer the Persians ushering a brief period empire heavily influenced by Greek culture known as the Hellenistic Age.</a:t>
            </a:r>
          </a:p>
        </p:txBody>
      </p:sp>
    </p:spTree>
    <p:extLst>
      <p:ext uri="{BB962C8B-B14F-4D97-AF65-F5344CB8AC3E}">
        <p14:creationId xmlns:p14="http://schemas.microsoft.com/office/powerpoint/2010/main" val="203031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2CD0-A820-4D87-9D96-D4009EC8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6" y="365968"/>
            <a:ext cx="6238874" cy="1260000"/>
          </a:xfrm>
        </p:spPr>
        <p:txBody>
          <a:bodyPr/>
          <a:lstStyle/>
          <a:p>
            <a:pPr algn="ctr"/>
            <a:r>
              <a:rPr lang="en-US" sz="6000" dirty="0"/>
              <a:t>Rome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AA38C02-65AD-4B10-AF6C-87C6FCAC8E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474" r="2847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6E6CA-970B-431E-8EB4-31D4FC0D2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483" y="1625968"/>
            <a:ext cx="7298635" cy="4866064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3200" dirty="0"/>
              <a:t>Like the early Greeks, the Romans transitioned from a kingdom to a limited representative government to an empire.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 From about 753 to 507 BCE tradition holds that Rome was ruled by a series of seven kings,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the last  king was a tyrant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overthrown by the wealthy landowning class.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This event ushered in the period of the Roman Republic (507 BCE to about 88 BCE).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3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3BA7-3068-47EA-9179-A5206C53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624A-3D10-4D91-8996-813E5FEBC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Rome enjoyed a much more hospitable homeland than the Greeks </a:t>
            </a:r>
          </a:p>
          <a:p>
            <a:pPr lvl="1"/>
            <a:r>
              <a:rPr lang="en-US" sz="2400" dirty="0"/>
              <a:t>long growing seasons</a:t>
            </a:r>
          </a:p>
          <a:p>
            <a:pPr lvl="1"/>
            <a:r>
              <a:rPr lang="en-US" sz="2400" dirty="0"/>
              <a:t>fertile soil</a:t>
            </a:r>
          </a:p>
          <a:p>
            <a:pPr lvl="1"/>
            <a:r>
              <a:rPr lang="en-US" sz="2400" dirty="0"/>
              <a:t>vast forest</a:t>
            </a:r>
          </a:p>
          <a:p>
            <a:pPr lvl="1"/>
            <a:r>
              <a:rPr lang="en-US" sz="2400" dirty="0"/>
              <a:t>rich iron deposits</a:t>
            </a:r>
          </a:p>
          <a:p>
            <a:r>
              <a:rPr lang="en-US" sz="3200" dirty="0"/>
              <a:t>These advantages help explain how they came to surpass the Greeks in some areas of cultural and political development. </a:t>
            </a:r>
          </a:p>
        </p:txBody>
      </p:sp>
    </p:spTree>
    <p:extLst>
      <p:ext uri="{BB962C8B-B14F-4D97-AF65-F5344CB8AC3E}">
        <p14:creationId xmlns:p14="http://schemas.microsoft.com/office/powerpoint/2010/main" val="57252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3BA7-3068-47EA-9179-A5206C53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54" y="90498"/>
            <a:ext cx="10840914" cy="1260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624A-3D10-4D91-8996-813E5FEBC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4" y="1083212"/>
            <a:ext cx="11549575" cy="5317588"/>
          </a:xfrm>
        </p:spPr>
        <p:txBody>
          <a:bodyPr>
            <a:normAutofit fontScale="55000" lnSpcReduction="20000"/>
          </a:bodyPr>
          <a:lstStyle/>
          <a:p>
            <a:r>
              <a:rPr lang="en-US" sz="4600" dirty="0"/>
              <a:t>The Roman Republic was made up of two basic social classes</a:t>
            </a:r>
          </a:p>
          <a:p>
            <a:pPr lvl="1"/>
            <a:r>
              <a:rPr lang="en-US" sz="4400" dirty="0"/>
              <a:t>patricians – wealthy class</a:t>
            </a:r>
          </a:p>
          <a:p>
            <a:pPr lvl="1"/>
            <a:r>
              <a:rPr lang="en-US" sz="4400" dirty="0"/>
              <a:t>plebeians - class of laborers &amp; owners of small farms. </a:t>
            </a:r>
          </a:p>
          <a:p>
            <a:r>
              <a:rPr lang="en-US" sz="4600" dirty="0"/>
              <a:t>In the early republic, patrician class maintained almost complete governmental power </a:t>
            </a:r>
          </a:p>
          <a:p>
            <a:pPr lvl="1"/>
            <a:r>
              <a:rPr lang="en-US" sz="4400" dirty="0"/>
              <a:t>controlled the main branches of government: Senate, assemblies &amp; elected consuls</a:t>
            </a:r>
            <a:r>
              <a:rPr lang="en-US" sz="3800" dirty="0"/>
              <a:t>. </a:t>
            </a:r>
          </a:p>
          <a:p>
            <a:r>
              <a:rPr lang="en-US" sz="4600" dirty="0"/>
              <a:t>Plebeians held the right to vote in assemblie</a:t>
            </a:r>
            <a:r>
              <a:rPr lang="en-US" sz="3200" dirty="0"/>
              <a:t>s </a:t>
            </a:r>
          </a:p>
          <a:p>
            <a:pPr lvl="1"/>
            <a:r>
              <a:rPr lang="en-US" sz="4400" dirty="0"/>
              <a:t>votes counted less than those of patricians </a:t>
            </a:r>
          </a:p>
          <a:p>
            <a:r>
              <a:rPr lang="en-US" sz="4600" dirty="0"/>
              <a:t>Discontent &amp; rebellion among the plebeians forced reforms </a:t>
            </a:r>
          </a:p>
          <a:p>
            <a:pPr lvl="1"/>
            <a:r>
              <a:rPr lang="en-US" sz="4400" dirty="0"/>
              <a:t>granted them greater but never equal governmental power. </a:t>
            </a:r>
          </a:p>
          <a:p>
            <a:r>
              <a:rPr lang="en-US" sz="4600" dirty="0"/>
              <a:t>This republican government proved highly effective and Rome expanded to control all of the Italian peninsula (290 BCE). </a:t>
            </a:r>
          </a:p>
        </p:txBody>
      </p:sp>
    </p:spTree>
    <p:extLst>
      <p:ext uri="{BB962C8B-B14F-4D97-AF65-F5344CB8AC3E}">
        <p14:creationId xmlns:p14="http://schemas.microsoft.com/office/powerpoint/2010/main" val="139006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3BA7-3068-47EA-9179-A5206C53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54" y="90498"/>
            <a:ext cx="10840914" cy="1260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624A-3D10-4D91-8996-813E5FEBC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4" y="1083212"/>
            <a:ext cx="11549575" cy="531758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Transition from Republic to Empire</a:t>
            </a:r>
          </a:p>
          <a:p>
            <a:pPr lvl="1"/>
            <a:r>
              <a:rPr lang="en-US" sz="2600" dirty="0"/>
              <a:t>Punic Wars (264 BCE to 202 BCE) – series of wars with Carthage played a major role </a:t>
            </a:r>
          </a:p>
          <a:p>
            <a:r>
              <a:rPr lang="en-US" sz="3200" dirty="0"/>
              <a:t>Service in the Roman army &amp; status in the Rome depended on landownership</a:t>
            </a:r>
          </a:p>
          <a:p>
            <a:r>
              <a:rPr lang="en-US" sz="3500" dirty="0"/>
              <a:t>During the conflict with Carthage two key factors emerged to hurt the class of small landowners that made up the bulk of the Roman army.</a:t>
            </a:r>
          </a:p>
          <a:p>
            <a:pPr lvl="1"/>
            <a:r>
              <a:rPr lang="en-US" sz="2600" dirty="0"/>
              <a:t>First, extended tours of duty kept men away from their farms </a:t>
            </a:r>
          </a:p>
          <a:p>
            <a:pPr lvl="1"/>
            <a:r>
              <a:rPr lang="en-US" sz="2600" dirty="0"/>
              <a:t>unable to plant and harvest forcing their families sell the land to wealthy patricians</a:t>
            </a:r>
          </a:p>
          <a:p>
            <a:pPr lvl="1"/>
            <a:r>
              <a:rPr lang="en-US" sz="2600" dirty="0"/>
              <a:t>Second, expansion brought a flood of cheap slave labor into the republic which made it difficult for soldiers to find work when they returned to civilian life.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179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3BA7-3068-47EA-9179-A5206C53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54" y="90498"/>
            <a:ext cx="10840914" cy="1260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624A-3D10-4D91-8996-813E5FEBC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4" y="1083212"/>
            <a:ext cx="11549575" cy="5317588"/>
          </a:xfrm>
        </p:spPr>
        <p:txBody>
          <a:bodyPr>
            <a:normAutofit/>
          </a:bodyPr>
          <a:lstStyle/>
          <a:p>
            <a:r>
              <a:rPr lang="en-US" sz="3200" dirty="0"/>
              <a:t>The previous factors, plus falling grain prices, caused a vast number of Romans to fall into poverty. </a:t>
            </a:r>
          </a:p>
          <a:p>
            <a:r>
              <a:rPr lang="en-US" sz="3200" dirty="0"/>
              <a:t>Poor unemployed Romans congregated in cities leading to urban unrest. </a:t>
            </a:r>
          </a:p>
          <a:p>
            <a:r>
              <a:rPr lang="en-US" sz="3200" dirty="0"/>
              <a:t>These poor landless Romans no longer qualified for military service which decreased the size &amp; strength of the Roman army</a:t>
            </a:r>
          </a:p>
          <a:p>
            <a:pPr lvl="1"/>
            <a:r>
              <a:rPr lang="en-US" sz="3000" dirty="0"/>
              <a:t>Made it difficult for the Roman government to maintain order.</a:t>
            </a:r>
          </a:p>
          <a:p>
            <a:r>
              <a:rPr lang="en-US" sz="3200" dirty="0"/>
              <a:t>Plebeian class struggled while Patricians built even more wealth</a:t>
            </a:r>
          </a:p>
        </p:txBody>
      </p:sp>
    </p:spTree>
    <p:extLst>
      <p:ext uri="{BB962C8B-B14F-4D97-AF65-F5344CB8AC3E}">
        <p14:creationId xmlns:p14="http://schemas.microsoft.com/office/powerpoint/2010/main" val="191646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3BA7-3068-47EA-9179-A5206C53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54" y="90498"/>
            <a:ext cx="10840914" cy="1260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624A-3D10-4D91-8996-813E5FEBC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4" y="1083212"/>
            <a:ext cx="11549575" cy="531758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Wealthy Patricians were able to win loyalty of poor </a:t>
            </a:r>
            <a:r>
              <a:rPr lang="en-US" sz="3200" dirty="0" err="1"/>
              <a:t>plebians</a:t>
            </a:r>
            <a:r>
              <a:rPr lang="en-US" sz="3200" dirty="0"/>
              <a:t> </a:t>
            </a:r>
          </a:p>
          <a:p>
            <a:pPr lvl="1"/>
            <a:r>
              <a:rPr lang="en-US" sz="3000" dirty="0"/>
              <a:t>Men, like Julius Caesar, built private armies and Rome quickly fell into a series of civil wars that lasted from 88 to 31 BCE.</a:t>
            </a:r>
          </a:p>
          <a:p>
            <a:r>
              <a:rPr lang="en-US" sz="3200" dirty="0"/>
              <a:t>By the time the wars ended in 31 BCE few elements of the republican form of government survived. </a:t>
            </a:r>
          </a:p>
          <a:p>
            <a:r>
              <a:rPr lang="en-US" sz="3200" dirty="0"/>
              <a:t>The vast majority of governmental power now rested with an Emperor</a:t>
            </a:r>
          </a:p>
          <a:p>
            <a:pPr lvl="1"/>
            <a:r>
              <a:rPr lang="en-US" sz="3000" dirty="0"/>
              <a:t>Caesar Augustus – first emperor of Rome</a:t>
            </a:r>
          </a:p>
          <a:p>
            <a:pPr lvl="1"/>
            <a:r>
              <a:rPr lang="en-US" sz="3000" dirty="0"/>
              <a:t>The Senate survived only to give advice to the Emperors</a:t>
            </a:r>
          </a:p>
          <a:p>
            <a:pPr lvl="1"/>
            <a:r>
              <a:rPr lang="en-US" sz="3000" dirty="0"/>
              <a:t>Citizen participation in government was only allowed on the local level.</a:t>
            </a:r>
          </a:p>
          <a:p>
            <a:r>
              <a:rPr lang="en-US" sz="3200" dirty="0"/>
              <a:t>Rome was now an Empire.</a:t>
            </a:r>
          </a:p>
        </p:txBody>
      </p:sp>
    </p:spTree>
    <p:extLst>
      <p:ext uri="{BB962C8B-B14F-4D97-AF65-F5344CB8AC3E}">
        <p14:creationId xmlns:p14="http://schemas.microsoft.com/office/powerpoint/2010/main" val="365121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3BA7-3068-47EA-9179-A5206C53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54" y="90498"/>
            <a:ext cx="10840914" cy="1260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Rome: An Empire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624A-3D10-4D91-8996-813E5FEBC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4" y="1083212"/>
            <a:ext cx="11549575" cy="531758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The Roman Empire continued to expand</a:t>
            </a:r>
          </a:p>
          <a:p>
            <a:pPr lvl="1"/>
            <a:r>
              <a:rPr lang="en-US" sz="3000" dirty="0"/>
              <a:t>included most of Europe, parts of the Middle East &amp; North Africa. </a:t>
            </a:r>
          </a:p>
          <a:p>
            <a:r>
              <a:rPr lang="en-US" sz="3200" dirty="0"/>
              <a:t>Administered by an extensive bureaucracy working through a network of cities linked by paved roads. </a:t>
            </a:r>
          </a:p>
          <a:p>
            <a:pPr lvl="1"/>
            <a:r>
              <a:rPr lang="en-US" sz="3000" dirty="0"/>
              <a:t>Cities served as provincial capitals with local governors that reported to the emperor in Rome. </a:t>
            </a:r>
          </a:p>
          <a:p>
            <a:r>
              <a:rPr lang="en-US" sz="3200" dirty="0"/>
              <a:t>From about 31 BCE to 235 CE the empire prospered in a period termed Pax Romana. </a:t>
            </a:r>
          </a:p>
          <a:p>
            <a:r>
              <a:rPr lang="en-US" sz="3200" dirty="0"/>
              <a:t>Peace, order, &amp; elaborate infrastructure including paved roads &amp; aqueducts facilitated trade, cultural exchange, technological development &amp; the arts. </a:t>
            </a:r>
          </a:p>
        </p:txBody>
      </p:sp>
    </p:spTree>
    <p:extLst>
      <p:ext uri="{BB962C8B-B14F-4D97-AF65-F5344CB8AC3E}">
        <p14:creationId xmlns:p14="http://schemas.microsoft.com/office/powerpoint/2010/main" val="235273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18" y="131964"/>
            <a:ext cx="11572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7953"/>
            <a:ext cx="10840914" cy="1260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Early Greece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3631" y="1166191"/>
            <a:ext cx="6269744" cy="5406887"/>
          </a:xfrm>
        </p:spPr>
        <p:txBody>
          <a:bodyPr>
            <a:normAutofit fontScale="47500" lnSpcReduction="20000"/>
          </a:bodyPr>
          <a:lstStyle/>
          <a:p>
            <a:r>
              <a:rPr lang="en-US" sz="5800" dirty="0"/>
              <a:t>In the period around 700 BCE, Greece was divided into several independent, often warring kingdoms. </a:t>
            </a:r>
          </a:p>
          <a:p>
            <a:r>
              <a:rPr lang="en-US" sz="5800" dirty="0"/>
              <a:t>Each king’s power was supported by an army made up of part-time hoplite soldiers who came from the class of small landowning farmers, merchants and artisans.</a:t>
            </a:r>
          </a:p>
          <a:p>
            <a:pPr lvl="1"/>
            <a:r>
              <a:rPr lang="en-US" sz="5100" dirty="0"/>
              <a:t> In many kingdoms, hoplites were growing discontented with power of the kings. </a:t>
            </a:r>
          </a:p>
          <a:p>
            <a:pPr lvl="1"/>
            <a:r>
              <a:rPr lang="en-US" sz="5100" dirty="0"/>
              <a:t>Frustration led to the rise of tyrants in the period from around 650 BCE to 500 BCE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9B045-7760-469F-827E-B77DDC05C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795" y="131438"/>
            <a:ext cx="1158340" cy="115834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E9AA45-42EA-435E-9685-79646B0647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t="1431"/>
          <a:stretch/>
        </p:blipFill>
        <p:spPr>
          <a:xfrm>
            <a:off x="228625" y="1497496"/>
            <a:ext cx="5465006" cy="412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D50696-D89B-4340-8CFD-5629509C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Early Greece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496FC-5E46-417F-AF3A-2AECFBBB2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Tyrants promised reforms in exchange for the support of the hoplites</a:t>
            </a:r>
          </a:p>
          <a:p>
            <a:r>
              <a:rPr lang="en-US" sz="3200" dirty="0"/>
              <a:t>Tyrants successfully overthrew many of the kings &amp; then attempted to establish power for themselves. </a:t>
            </a:r>
          </a:p>
          <a:p>
            <a:pPr lvl="1"/>
            <a:r>
              <a:rPr lang="en-US" sz="3200" dirty="0"/>
              <a:t>In most cases this was unsuccessful </a:t>
            </a:r>
          </a:p>
          <a:p>
            <a:pPr lvl="1"/>
            <a:r>
              <a:rPr lang="en-US" sz="3200" dirty="0"/>
              <a:t>Overthrown by the hoplites ushering the period of the Greek polis</a:t>
            </a:r>
          </a:p>
        </p:txBody>
      </p:sp>
    </p:spTree>
    <p:extLst>
      <p:ext uri="{BB962C8B-B14F-4D97-AF65-F5344CB8AC3E}">
        <p14:creationId xmlns:p14="http://schemas.microsoft.com/office/powerpoint/2010/main" val="378053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18" y="131964"/>
            <a:ext cx="11572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7953"/>
            <a:ext cx="10840914" cy="1260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Greek Polis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3630" y="1775792"/>
            <a:ext cx="6269744" cy="4770782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/>
              <a:t>In the period from about 600 BCE to about 300 BCE Greece was divided into several (again often warring) city-states, called polis. </a:t>
            </a:r>
          </a:p>
          <a:p>
            <a:r>
              <a:rPr lang="en-US" sz="5100" dirty="0"/>
              <a:t>The form of government in each polis varied</a:t>
            </a:r>
          </a:p>
          <a:p>
            <a:pPr lvl="1"/>
            <a:r>
              <a:rPr lang="en-US" sz="5100" dirty="0"/>
              <a:t>limited democracies (Athens)</a:t>
            </a:r>
          </a:p>
          <a:p>
            <a:pPr lvl="1"/>
            <a:r>
              <a:rPr lang="en-US" sz="5100" dirty="0"/>
              <a:t>oligarchies (Sparta)</a:t>
            </a:r>
          </a:p>
          <a:p>
            <a:pPr lvl="1"/>
            <a:r>
              <a:rPr lang="en-US" sz="5100" dirty="0"/>
              <a:t>monarchies.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9B045-7760-469F-827E-B77DDC05C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795" y="131438"/>
            <a:ext cx="1158340" cy="115834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56D1D4-F68F-416E-A3CC-B33BA4C300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8626" y="1391964"/>
            <a:ext cx="5497488" cy="43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D50696-D89B-4340-8CFD-5629509C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Greek Polis: Athens &amp; Sparta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496FC-5E46-417F-AF3A-2AECFBBB2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Athens and Sparta were the most powerful &amp; influential of the Greek Polis. </a:t>
            </a:r>
          </a:p>
          <a:p>
            <a:r>
              <a:rPr lang="en-US" sz="3200" dirty="0"/>
              <a:t>Political reforms instituted by Solon in 594 BCE &amp; Pericles from 461 to 429 BCE brought Athens its closest to a true democracy</a:t>
            </a:r>
          </a:p>
          <a:p>
            <a:pPr lvl="1"/>
            <a:r>
              <a:rPr lang="en-US" sz="3000" dirty="0"/>
              <a:t>at best, only 10% to 15% of the population of Athens was ever allowed to participate in government</a:t>
            </a:r>
          </a:p>
          <a:p>
            <a:pPr lvl="1"/>
            <a:r>
              <a:rPr lang="en-US" sz="3000" dirty="0"/>
              <a:t>Women, foreigners, &amp; slaves (about 30% of the population) barred from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77303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1BCD-E8E7-480B-8648-2CB828C5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Greek Polis: Athens &amp; Sparta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E991FA-BA70-4F93-AD52-AC617068D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948" y="2186609"/>
            <a:ext cx="5910469" cy="43252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D50696-D89B-4340-8CFD-5629509C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Greek Polis: Athens &amp; Sparta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496FC-5E46-417F-AF3A-2AECFBBB2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9600"/>
            <a:ext cx="11121886" cy="4213147"/>
          </a:xfrm>
        </p:spPr>
        <p:txBody>
          <a:bodyPr>
            <a:normAutofit/>
          </a:bodyPr>
          <a:lstStyle/>
          <a:p>
            <a:r>
              <a:rPr lang="en-US" sz="3200" dirty="0"/>
              <a:t>In c. 725 BCE, Sparta conquered neighboring region of Messenia  </a:t>
            </a:r>
          </a:p>
          <a:p>
            <a:pPr lvl="1"/>
            <a:r>
              <a:rPr lang="en-US" sz="3000" dirty="0"/>
              <a:t>forced the population into slavery</a:t>
            </a:r>
          </a:p>
          <a:p>
            <a:pPr lvl="1"/>
            <a:r>
              <a:rPr lang="en-US" sz="3000" dirty="0"/>
              <a:t>This population, called Helots revolted in about 650 BCE</a:t>
            </a:r>
          </a:p>
          <a:p>
            <a:r>
              <a:rPr lang="en-US" sz="3200" dirty="0"/>
              <a:t>Helot Revolt led to a series of reforms that basically turned Sparta into a military state in which all males were expected to spend the majority of their life in military service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7210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D50696-D89B-4340-8CFD-5629509C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Greek Polis: Athens &amp; Sparta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496FC-5E46-417F-AF3A-2AECFBBB2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9600"/>
            <a:ext cx="11121886" cy="4213147"/>
          </a:xfrm>
        </p:spPr>
        <p:txBody>
          <a:bodyPr>
            <a:normAutofit/>
          </a:bodyPr>
          <a:lstStyle/>
          <a:p>
            <a:r>
              <a:rPr lang="en-US" sz="3200" dirty="0"/>
              <a:t>Population growth &amp; limited arable land led many of the Greek Polis to establish colonies around the Mediterranean</a:t>
            </a:r>
          </a:p>
          <a:p>
            <a:pPr lvl="1"/>
            <a:r>
              <a:rPr lang="en-US" sz="3000" dirty="0"/>
              <a:t>Greek culture &amp; political traditions spread to neighboring people, including the Romans</a:t>
            </a:r>
          </a:p>
          <a:p>
            <a:pPr lvl="1"/>
            <a:r>
              <a:rPr lang="en-US" sz="3000" dirty="0"/>
              <a:t>Also brought conflict with neighboring empires like the Persians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48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919B-229C-4E9E-B42A-43D8422B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Greek Polis: Athens &amp; Sparta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B02CA3-EBB5-43A0-BF72-2151BBC33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273" y="1601182"/>
            <a:ext cx="6953454" cy="499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950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mous Event in History1_SL - v5" id="{284944C2-C2AF-4667-AB2E-4D3637ED9281}" vid="{988B80DA-62E6-4C7D-AEDD-09303455421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3E21D3-7788-4819-8437-C5C4B0C5D46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0</TotalTime>
  <Words>1074</Words>
  <Application>Microsoft Office PowerPoint</Application>
  <PresentationFormat>Widescreen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Corbel</vt:lpstr>
      <vt:lpstr>Celestial</vt:lpstr>
      <vt:lpstr>Greece &amp; Rome </vt:lpstr>
      <vt:lpstr>Early Greece</vt:lpstr>
      <vt:lpstr>Early Greece</vt:lpstr>
      <vt:lpstr>Greek Polis</vt:lpstr>
      <vt:lpstr>Greek Polis: Athens &amp; Sparta</vt:lpstr>
      <vt:lpstr>Greek Polis: Athens &amp; Sparta</vt:lpstr>
      <vt:lpstr>Greek Polis: Athens &amp; Sparta</vt:lpstr>
      <vt:lpstr>Greek Polis: Athens &amp; Sparta</vt:lpstr>
      <vt:lpstr>Greek Polis: Athens &amp; Sparta</vt:lpstr>
      <vt:lpstr>Greek Polis</vt:lpstr>
      <vt:lpstr>Rome</vt:lpstr>
      <vt:lpstr>Rome</vt:lpstr>
      <vt:lpstr>Rome</vt:lpstr>
      <vt:lpstr>Rome</vt:lpstr>
      <vt:lpstr>Rome</vt:lpstr>
      <vt:lpstr>Rome</vt:lpstr>
      <vt:lpstr>Rome: An Empire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2018-08-20T02:00:17Z</dcterms:created>
  <dcterms:modified xsi:type="dcterms:W3CDTF">2018-08-20T04:36:26Z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