
<file path=[Content_Types].xml><?xml version="1.0" encoding="utf-8"?>
<Types xmlns="http://schemas.openxmlformats.org/package/2006/content-types">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318" r:id="rId2"/>
    <p:sldId id="329" r:id="rId3"/>
    <p:sldId id="330" r:id="rId4"/>
    <p:sldId id="331" r:id="rId5"/>
    <p:sldId id="332" r:id="rId6"/>
    <p:sldId id="333" r:id="rId7"/>
    <p:sldId id="334" r:id="rId8"/>
    <p:sldId id="335" r:id="rId9"/>
    <p:sldId id="336" r:id="rId10"/>
    <p:sldId id="337" r:id="rId11"/>
    <p:sldId id="338" r:id="rId12"/>
    <p:sldId id="339" r:id="rId13"/>
    <p:sldId id="340" r:id="rId14"/>
  </p:sldIdLst>
  <p:sldSz cx="12188825" cy="6858000"/>
  <p:notesSz cx="6858000" cy="9144000"/>
  <p:custDataLst>
    <p:tags r:id="rId1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4030">
          <p15:clr>
            <a:srgbClr val="A4A3A4"/>
          </p15:clr>
        </p15:guide>
        <p15:guide id="3" orient="horz" pos="1152">
          <p15:clr>
            <a:srgbClr val="A4A3A4"/>
          </p15:clr>
        </p15:guide>
        <p15:guide id="4" orient="horz" pos="1018">
          <p15:clr>
            <a:srgbClr val="A4A3A4"/>
          </p15:clr>
        </p15:guide>
        <p15:guide id="5" orient="horz" pos="3886">
          <p15:clr>
            <a:srgbClr val="A4A3A4"/>
          </p15:clr>
        </p15:guide>
        <p15:guide id="6" orient="horz" pos="2928">
          <p15:clr>
            <a:srgbClr val="A4A3A4"/>
          </p15:clr>
        </p15:guide>
        <p15:guide id="7" orient="horz" pos="3072">
          <p15:clr>
            <a:srgbClr val="A4A3A4"/>
          </p15:clr>
        </p15:guide>
        <p15:guide id="8" orient="horz" pos="407">
          <p15:clr>
            <a:srgbClr val="A4A3A4"/>
          </p15:clr>
        </p15:guide>
        <p15:guide id="9" pos="3839">
          <p15:clr>
            <a:srgbClr val="A4A3A4"/>
          </p15:clr>
        </p15:guide>
        <p15:guide id="10" pos="959">
          <p15:clr>
            <a:srgbClr val="A4A3A4"/>
          </p15:clr>
        </p15:guide>
        <p15:guide id="11" pos="7151">
          <p15:clr>
            <a:srgbClr val="A4A3A4"/>
          </p15:clr>
        </p15:guide>
        <p15:guide id="12" pos="671">
          <p15:clr>
            <a:srgbClr val="A4A3A4"/>
          </p15:clr>
        </p15:guide>
        <p15:guide id="13" pos="4991">
          <p15:clr>
            <a:srgbClr val="A4A3A4"/>
          </p15:clr>
        </p15:guide>
        <p15:guide id="14" pos="7007">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28282"/>
    <a:srgbClr val="6E90FE"/>
    <a:srgbClr val="8086FC"/>
    <a:srgbClr val="6D6DFB"/>
    <a:srgbClr val="4E78F0"/>
    <a:srgbClr val="F0932C"/>
    <a:srgbClr val="92C610"/>
    <a:srgbClr val="9FD812"/>
    <a:srgbClr val="E05F2C"/>
    <a:srgbClr val="0ABE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CF1AB2-1976-4502-BF36-3FF5EA218861}">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29" autoAdjust="0"/>
  </p:normalViewPr>
  <p:slideViewPr>
    <p:cSldViewPr showGuides="1">
      <p:cViewPr varScale="1">
        <p:scale>
          <a:sx n="63" d="100"/>
          <a:sy n="63" d="100"/>
        </p:scale>
        <p:origin x="804" y="44"/>
      </p:cViewPr>
      <p:guideLst>
        <p:guide orient="horz" pos="2160"/>
        <p:guide orient="horz" pos="4030"/>
        <p:guide orient="horz" pos="1152"/>
        <p:guide orient="horz" pos="1018"/>
        <p:guide orient="horz" pos="3886"/>
        <p:guide orient="horz" pos="2928"/>
        <p:guide orient="horz" pos="3072"/>
        <p:guide orient="horz" pos="407"/>
        <p:guide pos="3839"/>
        <p:guide pos="959"/>
        <p:guide pos="7151"/>
        <p:guide pos="671"/>
        <p:guide pos="4991"/>
        <p:guide pos="7007"/>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66" d="100"/>
          <a:sy n="66" d="100"/>
        </p:scale>
        <p:origin x="2850"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669AFDC-7658-4951-B0FF-52DFF2A93C0A}" type="datetimeFigureOut">
              <a:rPr lang="en-US" smtClean="0"/>
              <a:t>6/30/2021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F8ED99B-9732-49FC-9C16-B56FEB1B1092}" type="slidenum">
              <a:rPr lang="en-US" smtClean="0"/>
              <a:t>‹#›</a:t>
            </a:fld>
            <a:endParaRPr lang="en-US"/>
          </a:p>
        </p:txBody>
      </p:sp>
    </p:spTree>
    <p:extLst>
      <p:ext uri="{BB962C8B-B14F-4D97-AF65-F5344CB8AC3E}">
        <p14:creationId xmlns:p14="http://schemas.microsoft.com/office/powerpoint/2010/main" val="13146626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BD2D7A-D230-4F91-BD59-0A39C2703BA8}" type="datetimeFigureOut">
              <a:rPr lang="en-US" smtClean="0"/>
              <a:t>6/30/2021</a:t>
            </a:fld>
            <a:endParaRPr lang="en-US"/>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3199CD-3E1B-4AE6-990F-76F925F5EA9F}" type="slidenum">
              <a:rPr lang="en-US" smtClean="0"/>
              <a:t>‹#›</a:t>
            </a:fld>
            <a:endParaRPr lang="en-US"/>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audio" Target="../media/audio1.wav"/><Relationship Id="rId4"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audio" Target="../media/audio1.wav"/><Relationship Id="rId4"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0824" y="1600200"/>
            <a:ext cx="5945188" cy="3048000"/>
          </a:xfrm>
        </p:spPr>
        <p:txBody>
          <a:bodyPr anchor="b">
            <a:normAutofit/>
          </a:bodyPr>
          <a:lstStyle>
            <a:lvl1pPr>
              <a:lnSpc>
                <a:spcPct val="80000"/>
              </a:lnSpc>
              <a:defRPr sz="6600">
                <a:solidFill>
                  <a:schemeClr val="tx1"/>
                </a:solidFill>
              </a:defRPr>
            </a:lvl1pPr>
          </a:lstStyle>
          <a:p>
            <a:r>
              <a:rPr lang="en-US"/>
              <a:t>Click to edit Master title style</a:t>
            </a:r>
            <a:endParaRPr/>
          </a:p>
        </p:txBody>
      </p:sp>
      <p:sp>
        <p:nvSpPr>
          <p:cNvPr id="3" name="Subtitle 2"/>
          <p:cNvSpPr>
            <a:spLocks noGrp="1"/>
          </p:cNvSpPr>
          <p:nvPr>
            <p:ph type="subTitle" idx="1" hasCustomPrompt="1"/>
          </p:nvPr>
        </p:nvSpPr>
        <p:spPr>
          <a:xfrm>
            <a:off x="1520825" y="4898572"/>
            <a:ext cx="5945187" cy="1270453"/>
          </a:xfrm>
        </p:spPr>
        <p:txBody>
          <a:bodyPr>
            <a:noAutofit/>
          </a:bodyPr>
          <a:lstStyle>
            <a:lvl1pPr marL="0" indent="0" algn="l">
              <a:spcBef>
                <a:spcPts val="0"/>
              </a:spcBef>
              <a:buNone/>
              <a:defRPr sz="2800" cap="none" baseline="0">
                <a:solidFill>
                  <a:schemeClr val="accent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E</a:t>
            </a:r>
            <a:r>
              <a:rPr dirty="0"/>
              <a:t>dit Master subtitle style</a:t>
            </a:r>
          </a:p>
        </p:txBody>
      </p:sp>
      <p:cxnSp>
        <p:nvCxnSpPr>
          <p:cNvPr id="6" name="Straight Connector 5"/>
          <p:cNvCxnSpPr/>
          <p:nvPr/>
        </p:nvCxnSpPr>
        <p:spPr>
          <a:xfrm>
            <a:off x="1658936" y="4782971"/>
            <a:ext cx="56546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grpSp>
        <p:nvGrpSpPr>
          <p:cNvPr id="5" name="Group 4"/>
          <p:cNvGrpSpPr/>
          <p:nvPr userDrawn="1"/>
        </p:nvGrpSpPr>
        <p:grpSpPr>
          <a:xfrm>
            <a:off x="7923213" y="0"/>
            <a:ext cx="4265612" cy="6858000"/>
            <a:chOff x="7923213" y="0"/>
            <a:chExt cx="4265612" cy="685800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7923213" y="0"/>
              <a:ext cx="4265612" cy="6858000"/>
            </a:xfrm>
            <a:prstGeom prst="rect">
              <a:avLst/>
            </a:prstGeom>
          </p:spPr>
        </p:pic>
        <p:sp>
          <p:nvSpPr>
            <p:cNvPr id="13" name="Rectangle 12"/>
            <p:cNvSpPr/>
            <p:nvPr/>
          </p:nvSpPr>
          <p:spPr>
            <a:xfrm>
              <a:off x="7923213" y="0"/>
              <a:ext cx="1065213" cy="6858000"/>
            </a:xfrm>
            <a:prstGeom prst="rect">
              <a:avLst/>
            </a:prstGeom>
            <a:gradFill flip="none" rotWithShape="1">
              <a:gsLst>
                <a:gs pos="75000">
                  <a:schemeClr val="tx2">
                    <a:alpha val="0"/>
                  </a:schemeClr>
                </a:gs>
                <a:gs pos="100000">
                  <a:schemeClr val="tx2">
                    <a:alpha val="2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extLst>
      <p:ext uri="{BB962C8B-B14F-4D97-AF65-F5344CB8AC3E}">
        <p14:creationId xmlns:p14="http://schemas.microsoft.com/office/powerpoint/2010/main" val="949990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sndAc>
          <p:stSnd>
            <p:snd r:embed="rId1" name="hammer.wav"/>
          </p:stSnd>
        </p:sndAc>
      </p:transition>
    </mc:Choice>
    <mc:Fallback xmlns="">
      <p:transition spd="slow">
        <p:fade/>
        <p:sndAc>
          <p:stSnd>
            <p:snd r:embed="rId4" name="hammer.wav"/>
          </p:stSnd>
        </p:sndAc>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lumMod val="50000"/>
                  </a:schemeClr>
                </a:solidFill>
              </a:defRPr>
            </a:lvl1p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03F41C87-7AD9-4845-A077-840E4A0F3F06}" type="datetimeFigureOut">
              <a:rPr lang="en-US"/>
              <a:t>6/30/2021</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600953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sndAc>
          <p:stSnd>
            <p:snd r:embed="rId1" name="hammer.wav"/>
          </p:stSnd>
        </p:sndAc>
      </p:transition>
    </mc:Choice>
    <mc:Fallback xmlns="">
      <p:transition spd="slow">
        <p:fade/>
        <p:sndAc>
          <p:stSnd>
            <p:snd r:embed="rId3" name="hammer.wav"/>
          </p:stSnd>
        </p:sndAc>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23412" y="646112"/>
            <a:ext cx="1828801" cy="5522913"/>
          </a:xfrm>
        </p:spPr>
        <p:txBody>
          <a:bodyPr vert="eaVert"/>
          <a:lstStyle>
            <a:lvl1pPr>
              <a:defRPr>
                <a:solidFill>
                  <a:schemeClr val="accent1">
                    <a:lumMod val="50000"/>
                  </a:schemeClr>
                </a:solidFill>
              </a:defRPr>
            </a:lvl1pPr>
          </a:lstStyle>
          <a:p>
            <a:r>
              <a:rPr lang="en-US"/>
              <a:t>Click to edit Master title style</a:t>
            </a:r>
            <a:endParaRPr/>
          </a:p>
        </p:txBody>
      </p:sp>
      <p:sp>
        <p:nvSpPr>
          <p:cNvPr id="3" name="Vertical Text Placeholder 2"/>
          <p:cNvSpPr>
            <a:spLocks noGrp="1"/>
          </p:cNvSpPr>
          <p:nvPr>
            <p:ph type="body" orient="vert" idx="1"/>
          </p:nvPr>
        </p:nvSpPr>
        <p:spPr>
          <a:xfrm>
            <a:off x="1522412" y="646112"/>
            <a:ext cx="7620000" cy="552291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03F41C87-7AD9-4845-A077-840E4A0F3F06}" type="datetimeFigureOut">
              <a:rPr lang="en-US"/>
              <a:t>6/30/2021</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cxnSp>
        <p:nvCxnSpPr>
          <p:cNvPr id="7" name="Straight Connector 6"/>
          <p:cNvCxnSpPr/>
          <p:nvPr/>
        </p:nvCxnSpPr>
        <p:spPr>
          <a:xfrm>
            <a:off x="9371012" y="762000"/>
            <a:ext cx="0" cy="533400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90354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sndAc>
          <p:stSnd>
            <p:snd r:embed="rId1" name="hammer.wav"/>
          </p:stSnd>
        </p:sndAc>
      </p:transition>
    </mc:Choice>
    <mc:Fallback xmlns="">
      <p:transition spd="slow">
        <p:fade/>
        <p:sndAc>
          <p:stSnd>
            <p:snd r:embed="rId3" name="hammer.wav"/>
          </p:stSnd>
        </p:sndAc>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lumMod val="50000"/>
                  </a:schemeClr>
                </a:solidFill>
              </a:defRPr>
            </a:lvl1pPr>
          </a:lstStyle>
          <a:p>
            <a:r>
              <a:rPr lang="en-US"/>
              <a:t>Click to edit Master title style</a:t>
            </a:r>
            <a:endParaRPr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03F41C87-7AD9-4845-A077-840E4A0F3F06}" type="datetimeFigureOut">
              <a:rPr lang="en-US"/>
              <a:t>6/30/2021</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cxnSp>
        <p:nvCxnSpPr>
          <p:cNvPr id="7" name="Straight Connector 6"/>
          <p:cNvCxnSpPr/>
          <p:nvPr/>
        </p:nvCxnSpPr>
        <p:spPr>
          <a:xfrm>
            <a:off x="1658936" y="1709058"/>
            <a:ext cx="9617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82540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sndAc>
          <p:stSnd>
            <p:snd r:embed="rId1" name="hammer.wav"/>
          </p:stSnd>
        </p:sndAc>
      </p:transition>
    </mc:Choice>
    <mc:Fallback xmlns="">
      <p:transition spd="slow">
        <p:fade/>
        <p:sndAc>
          <p:stSnd>
            <p:snd r:embed="rId3" name="hammer.wav"/>
          </p:stSnd>
        </p:sndAc>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22410" y="2237096"/>
            <a:ext cx="8229601" cy="2411103"/>
          </a:xfrm>
        </p:spPr>
        <p:txBody>
          <a:bodyPr anchor="b">
            <a:normAutofit/>
          </a:bodyPr>
          <a:lstStyle>
            <a:lvl1pPr algn="l">
              <a:lnSpc>
                <a:spcPct val="80000"/>
              </a:lnSpc>
              <a:defRPr sz="4800" b="0" cap="none" baseline="0">
                <a:solidFill>
                  <a:schemeClr val="tx1"/>
                </a:solidFill>
              </a:defRPr>
            </a:lvl1pPr>
          </a:lstStyle>
          <a:p>
            <a:r>
              <a:rPr lang="en-US"/>
              <a:t>Click to edit Master title style</a:t>
            </a:r>
            <a:endParaRPr/>
          </a:p>
        </p:txBody>
      </p:sp>
      <p:sp>
        <p:nvSpPr>
          <p:cNvPr id="3" name="Text Placeholder 2"/>
          <p:cNvSpPr>
            <a:spLocks noGrp="1"/>
          </p:cNvSpPr>
          <p:nvPr>
            <p:ph type="body" idx="1"/>
          </p:nvPr>
        </p:nvSpPr>
        <p:spPr>
          <a:xfrm>
            <a:off x="1522412" y="4876800"/>
            <a:ext cx="8229601" cy="1292225"/>
          </a:xfrm>
        </p:spPr>
        <p:txBody>
          <a:bodyPr anchor="t">
            <a:normAutofit/>
          </a:bodyPr>
          <a:lstStyle>
            <a:lvl1pPr marL="0" indent="0">
              <a:spcBef>
                <a:spcPts val="0"/>
              </a:spcBef>
              <a:buNone/>
              <a:defRPr sz="2800" cap="none" baseline="0">
                <a:solidFill>
                  <a:schemeClr val="accent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grpSp>
        <p:nvGrpSpPr>
          <p:cNvPr id="7" name="Group 6"/>
          <p:cNvGrpSpPr/>
          <p:nvPr userDrawn="1"/>
        </p:nvGrpSpPr>
        <p:grpSpPr>
          <a:xfrm>
            <a:off x="11123611" y="0"/>
            <a:ext cx="1065214" cy="6868886"/>
            <a:chOff x="11123611" y="0"/>
            <a:chExt cx="1065214" cy="6868886"/>
          </a:xfrm>
        </p:grpSpPr>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1123611" y="0"/>
              <a:ext cx="1065213" cy="6858000"/>
            </a:xfrm>
            <a:prstGeom prst="rect">
              <a:avLst/>
            </a:prstGeom>
          </p:spPr>
        </p:pic>
        <p:sp>
          <p:nvSpPr>
            <p:cNvPr id="12" name="Rectangle 11"/>
            <p:cNvSpPr/>
            <p:nvPr/>
          </p:nvSpPr>
          <p:spPr>
            <a:xfrm>
              <a:off x="11123612" y="10886"/>
              <a:ext cx="1065213" cy="6858000"/>
            </a:xfrm>
            <a:prstGeom prst="rect">
              <a:avLst/>
            </a:prstGeom>
            <a:gradFill flip="none" rotWithShape="1">
              <a:gsLst>
                <a:gs pos="75000">
                  <a:schemeClr val="tx2">
                    <a:alpha val="0"/>
                  </a:schemeClr>
                </a:gs>
                <a:gs pos="100000">
                  <a:schemeClr val="tx2">
                    <a:alpha val="2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03F41C87-7AD9-4845-A077-840E4A0F3F06}" type="datetimeFigureOut">
              <a:rPr lang="en-US"/>
              <a:t>6/30/2021</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cxnSp>
        <p:nvCxnSpPr>
          <p:cNvPr id="9" name="Straight Connector 8"/>
          <p:cNvCxnSpPr/>
          <p:nvPr/>
        </p:nvCxnSpPr>
        <p:spPr>
          <a:xfrm>
            <a:off x="1658936" y="4782971"/>
            <a:ext cx="80168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18133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sndAc>
          <p:stSnd>
            <p:snd r:embed="rId1" name="hammer.wav"/>
          </p:stSnd>
        </p:sndAc>
      </p:transition>
    </mc:Choice>
    <mc:Fallback xmlns="">
      <p:transition spd="slow">
        <p:fade/>
        <p:sndAc>
          <p:stSnd>
            <p:snd r:embed="rId4" name="hammer.wav"/>
          </p:stSnd>
        </p:sndAc>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22413" y="381000"/>
            <a:ext cx="9829798" cy="1219200"/>
          </a:xfrm>
        </p:spPr>
        <p:txBody>
          <a:bodyPr/>
          <a:lstStyle>
            <a:lvl1pPr>
              <a:defRPr>
                <a:solidFill>
                  <a:schemeClr val="accent1">
                    <a:lumMod val="50000"/>
                  </a:schemeClr>
                </a:solidFill>
              </a:defRPr>
            </a:lvl1pPr>
          </a:lstStyle>
          <a:p>
            <a:r>
              <a:rPr lang="en-US"/>
              <a:t>Click to edit Master title style</a:t>
            </a:r>
            <a:endParaRPr/>
          </a:p>
        </p:txBody>
      </p:sp>
      <p:sp>
        <p:nvSpPr>
          <p:cNvPr id="3" name="Content Placeholder 2"/>
          <p:cNvSpPr>
            <a:spLocks noGrp="1"/>
          </p:cNvSpPr>
          <p:nvPr>
            <p:ph sz="half" idx="1"/>
          </p:nvPr>
        </p:nvSpPr>
        <p:spPr>
          <a:xfrm>
            <a:off x="1488168" y="1984248"/>
            <a:ext cx="4800600" cy="4187952"/>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6551612" y="1984248"/>
            <a:ext cx="4800601" cy="4187952"/>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03F41C87-7AD9-4845-A077-840E4A0F3F06}" type="datetimeFigureOut">
              <a:rPr lang="en-US"/>
              <a:t>6/30/2021</a:t>
            </a:fld>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cxnSp>
        <p:nvCxnSpPr>
          <p:cNvPr id="8" name="Straight Connector 7"/>
          <p:cNvCxnSpPr/>
          <p:nvPr/>
        </p:nvCxnSpPr>
        <p:spPr>
          <a:xfrm>
            <a:off x="1658936" y="1709058"/>
            <a:ext cx="9617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53407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sndAc>
          <p:stSnd>
            <p:snd r:embed="rId1" name="hammer.wav"/>
          </p:stSnd>
        </p:sndAc>
      </p:transition>
    </mc:Choice>
    <mc:Fallback xmlns="">
      <p:transition spd="slow">
        <p:fade/>
        <p:sndAc>
          <p:stSnd>
            <p:snd r:embed="rId3" name="hammer.wav"/>
          </p:stSnd>
        </p:sndAc>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22413" y="381000"/>
            <a:ext cx="9829798" cy="1219200"/>
          </a:xfrm>
        </p:spPr>
        <p:txBody>
          <a:bodyPr/>
          <a:lstStyle>
            <a:lvl1pPr>
              <a:defRPr>
                <a:solidFill>
                  <a:schemeClr val="accent1">
                    <a:lumMod val="50000"/>
                  </a:schemeClr>
                </a:solidFill>
              </a:defRPr>
            </a:lvl1pPr>
          </a:lstStyle>
          <a:p>
            <a:r>
              <a:rPr lang="en-US"/>
              <a:t>Click to edit Master title style</a:t>
            </a:r>
            <a:endParaRPr dirty="0"/>
          </a:p>
        </p:txBody>
      </p:sp>
      <p:sp>
        <p:nvSpPr>
          <p:cNvPr id="3" name="Text Placeholder 2"/>
          <p:cNvSpPr>
            <a:spLocks noGrp="1"/>
          </p:cNvSpPr>
          <p:nvPr>
            <p:ph type="body" idx="1"/>
          </p:nvPr>
        </p:nvSpPr>
        <p:spPr>
          <a:xfrm>
            <a:off x="1522413" y="1828800"/>
            <a:ext cx="4800600" cy="838200"/>
          </a:xfrm>
        </p:spPr>
        <p:txBody>
          <a:bodyPr anchor="ctr">
            <a:noAutofit/>
          </a:bodyPr>
          <a:lstStyle>
            <a:lvl1pPr marL="0" indent="0">
              <a:spcBef>
                <a:spcPts val="0"/>
              </a:spcBef>
              <a:buNone/>
              <a:defRPr sz="2400" b="0" cap="none"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22413" y="2743200"/>
            <a:ext cx="4800600" cy="3425825"/>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6551613" y="1828800"/>
            <a:ext cx="4800600" cy="838200"/>
          </a:xfrm>
        </p:spPr>
        <p:txBody>
          <a:bodyPr anchor="ctr">
            <a:noAutofit/>
          </a:bodyPr>
          <a:lstStyle>
            <a:lvl1pPr marL="0" indent="0">
              <a:spcBef>
                <a:spcPts val="0"/>
              </a:spcBef>
              <a:buNone/>
              <a:defRPr sz="2400" b="0" cap="none"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551613" y="2743200"/>
            <a:ext cx="4800600" cy="3425825"/>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8" name="Footer Placeholder 7"/>
          <p:cNvSpPr>
            <a:spLocks noGrp="1"/>
          </p:cNvSpPr>
          <p:nvPr>
            <p:ph type="ftr" sz="quarter" idx="11"/>
          </p:nvPr>
        </p:nvSpPr>
        <p:spPr/>
        <p:txBody>
          <a:bodyPr/>
          <a:lstStyle/>
          <a:p>
            <a:r>
              <a:rPr lang="en-US" dirty="0"/>
              <a:t>Add a footer</a:t>
            </a:r>
          </a:p>
        </p:txBody>
      </p:sp>
      <p:sp>
        <p:nvSpPr>
          <p:cNvPr id="7" name="Date Placeholder 6"/>
          <p:cNvSpPr>
            <a:spLocks noGrp="1"/>
          </p:cNvSpPr>
          <p:nvPr>
            <p:ph type="dt" sz="half" idx="10"/>
          </p:nvPr>
        </p:nvSpPr>
        <p:spPr/>
        <p:txBody>
          <a:bodyPr/>
          <a:lstStyle/>
          <a:p>
            <a:fld id="{03F41C87-7AD9-4845-A077-840E4A0F3F06}" type="datetimeFigureOut">
              <a:rPr lang="en-US"/>
              <a:t>6/30/2021</a:t>
            </a:fld>
            <a:endParaRPr/>
          </a:p>
        </p:txBody>
      </p:sp>
      <p:sp>
        <p:nvSpPr>
          <p:cNvPr id="9" name="Slide Number Placeholder 8"/>
          <p:cNvSpPr>
            <a:spLocks noGrp="1"/>
          </p:cNvSpPr>
          <p:nvPr>
            <p:ph type="sldNum" sz="quarter" idx="12"/>
          </p:nvPr>
        </p:nvSpPr>
        <p:spPr/>
        <p:txBody>
          <a:bodyPr/>
          <a:lstStyle/>
          <a:p>
            <a:fld id="{2A013F82-EE5E-44EE-A61D-E31C6657F26F}" type="slidenum">
              <a:rPr/>
              <a:t>‹#›</a:t>
            </a:fld>
            <a:endParaRPr/>
          </a:p>
        </p:txBody>
      </p:sp>
      <p:cxnSp>
        <p:nvCxnSpPr>
          <p:cNvPr id="10" name="Straight Connector 9"/>
          <p:cNvCxnSpPr/>
          <p:nvPr/>
        </p:nvCxnSpPr>
        <p:spPr>
          <a:xfrm>
            <a:off x="1658936" y="1709058"/>
            <a:ext cx="9617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84195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sndAc>
          <p:stSnd>
            <p:snd r:embed="rId1" name="hammer.wav"/>
          </p:stSnd>
        </p:sndAc>
      </p:transition>
    </mc:Choice>
    <mc:Fallback xmlns="">
      <p:transition spd="slow">
        <p:fade/>
        <p:sndAc>
          <p:stSnd>
            <p:snd r:embed="rId3" name="hammer.wav"/>
          </p:stSnd>
        </p:sndAc>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lumMod val="50000"/>
                  </a:schemeClr>
                </a:solidFill>
              </a:defRPr>
            </a:lvl1pPr>
          </a:lstStyle>
          <a:p>
            <a:r>
              <a:rPr lang="en-US"/>
              <a:t>Click to edit Master title style</a:t>
            </a:r>
            <a:endParaRPr dirty="0"/>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03F41C87-7AD9-4845-A077-840E4A0F3F06}" type="datetimeFigureOut">
              <a:rPr lang="en-US"/>
              <a:t>6/30/2021</a:t>
            </a:fld>
            <a:endParaRPr/>
          </a:p>
        </p:txBody>
      </p:sp>
      <p:sp>
        <p:nvSpPr>
          <p:cNvPr id="5" name="Slide Number Placeholder 4"/>
          <p:cNvSpPr>
            <a:spLocks noGrp="1"/>
          </p:cNvSpPr>
          <p:nvPr>
            <p:ph type="sldNum" sz="quarter" idx="12"/>
          </p:nvPr>
        </p:nvSpPr>
        <p:spPr/>
        <p:txBody>
          <a:bodyPr/>
          <a:lstStyle/>
          <a:p>
            <a:fld id="{2A013F82-EE5E-44EE-A61D-E31C6657F26F}" type="slidenum">
              <a:rPr/>
              <a:t>‹#›</a:t>
            </a:fld>
            <a:endParaRPr/>
          </a:p>
        </p:txBody>
      </p:sp>
      <p:cxnSp>
        <p:nvCxnSpPr>
          <p:cNvPr id="6" name="Straight Connector 5"/>
          <p:cNvCxnSpPr/>
          <p:nvPr/>
        </p:nvCxnSpPr>
        <p:spPr>
          <a:xfrm>
            <a:off x="1658936" y="1709058"/>
            <a:ext cx="9617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66314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sndAc>
          <p:stSnd>
            <p:snd r:embed="rId1" name="hammer.wav"/>
          </p:stSnd>
        </p:sndAc>
      </p:transition>
    </mc:Choice>
    <mc:Fallback xmlns="">
      <p:transition spd="slow">
        <p:fade/>
        <p:sndAc>
          <p:stSnd>
            <p:snd r:embed="rId3" name="hammer.wav"/>
          </p:stSnd>
        </p:sndAc>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03F41C87-7AD9-4845-A077-840E4A0F3F06}" type="datetimeFigureOut">
              <a:rPr lang="en-US"/>
              <a:t>6/30/2021</a:t>
            </a:fld>
            <a:endParaRPr/>
          </a:p>
        </p:txBody>
      </p:sp>
      <p:sp>
        <p:nvSpPr>
          <p:cNvPr id="4" name="Slide Number Placeholder 3"/>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36075401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sndAc>
          <p:stSnd>
            <p:snd r:embed="rId1" name="hammer.wav"/>
          </p:stSnd>
        </p:sndAc>
      </p:transition>
    </mc:Choice>
    <mc:Fallback xmlns="">
      <p:transition spd="slow">
        <p:fade/>
        <p:sndAc>
          <p:stSnd>
            <p:snd r:embed="rId3" name="hammer.wav"/>
          </p:stSnd>
        </p:sndAc>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2413" y="685800"/>
            <a:ext cx="4114800" cy="1925637"/>
          </a:xfrm>
        </p:spPr>
        <p:txBody>
          <a:bodyPr anchor="b">
            <a:noAutofit/>
          </a:bodyPr>
          <a:lstStyle>
            <a:lvl1pPr algn="l">
              <a:lnSpc>
                <a:spcPct val="80000"/>
              </a:lnSpc>
              <a:defRPr sz="4000" b="0">
                <a:solidFill>
                  <a:schemeClr val="accent1">
                    <a:lumMod val="50000"/>
                  </a:schemeClr>
                </a:solidFill>
              </a:defRPr>
            </a:lvl1pPr>
          </a:lstStyle>
          <a:p>
            <a:r>
              <a:rPr lang="en-US"/>
              <a:t>Click to edit Master title style</a:t>
            </a:r>
            <a:endParaRPr/>
          </a:p>
        </p:txBody>
      </p:sp>
      <p:sp>
        <p:nvSpPr>
          <p:cNvPr id="3" name="Content Placeholder 2"/>
          <p:cNvSpPr>
            <a:spLocks noGrp="1"/>
          </p:cNvSpPr>
          <p:nvPr>
            <p:ph idx="1"/>
          </p:nvPr>
        </p:nvSpPr>
        <p:spPr>
          <a:xfrm>
            <a:off x="6094414" y="685800"/>
            <a:ext cx="5257799"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1522413" y="2895599"/>
            <a:ext cx="4114800" cy="1752601"/>
          </a:xfrm>
        </p:spPr>
        <p:txBody>
          <a:bodyPr>
            <a:normAutofit/>
          </a:bodyPr>
          <a:lstStyle>
            <a:lvl1pPr marL="0" indent="0">
              <a:lnSpc>
                <a:spcPct val="90000"/>
              </a:lnSpc>
              <a:spcBef>
                <a:spcPts val="18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03F41C87-7AD9-4845-A077-840E4A0F3F06}" type="datetimeFigureOut">
              <a:rPr lang="en-US"/>
              <a:t>6/30/2021</a:t>
            </a:fld>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cxnSp>
        <p:nvCxnSpPr>
          <p:cNvPr id="8" name="Straight Connector 7"/>
          <p:cNvCxnSpPr/>
          <p:nvPr/>
        </p:nvCxnSpPr>
        <p:spPr>
          <a:xfrm>
            <a:off x="1658936" y="2743200"/>
            <a:ext cx="3902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49815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sndAc>
          <p:stSnd>
            <p:snd r:embed="rId1" name="hammer.wav"/>
          </p:stSnd>
        </p:sndAc>
      </p:transition>
    </mc:Choice>
    <mc:Fallback xmlns="">
      <p:transition spd="slow">
        <p:fade/>
        <p:sndAc>
          <p:stSnd>
            <p:snd r:embed="rId3" name="hammer.wav"/>
          </p:stSnd>
        </p:sndAc>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2413" y="685800"/>
            <a:ext cx="4114800" cy="1925638"/>
          </a:xfrm>
        </p:spPr>
        <p:txBody>
          <a:bodyPr anchor="b">
            <a:normAutofit/>
          </a:bodyPr>
          <a:lstStyle>
            <a:lvl1pPr algn="l">
              <a:lnSpc>
                <a:spcPct val="80000"/>
              </a:lnSpc>
              <a:defRPr sz="4000" b="0" i="0" baseline="0">
                <a:solidFill>
                  <a:schemeClr val="accent1">
                    <a:lumMod val="50000"/>
                  </a:schemeClr>
                </a:solidFill>
              </a:defRPr>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6025925" y="-50118"/>
            <a:ext cx="6172198" cy="6857999"/>
          </a:xfrm>
          <a:solidFill>
            <a:schemeClr val="bg2"/>
          </a:solidFill>
          <a:effectLst>
            <a:outerShdw blurRad="152400" dist="50800" dir="10800000" algn="r" rotWithShape="0">
              <a:prstClr val="black">
                <a:alpha val="25000"/>
              </a:prstClr>
            </a:outerShdw>
          </a:effectLst>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1522413" y="2895599"/>
            <a:ext cx="4114800" cy="1752601"/>
          </a:xfrm>
        </p:spPr>
        <p:txBody>
          <a:bodyPr>
            <a:normAutofit/>
          </a:bodyPr>
          <a:lstStyle>
            <a:lvl1pPr marL="0" indent="0">
              <a:lnSpc>
                <a:spcPct val="90000"/>
              </a:lnSpc>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0" name="Straight Connector 9"/>
          <p:cNvCxnSpPr/>
          <p:nvPr/>
        </p:nvCxnSpPr>
        <p:spPr>
          <a:xfrm>
            <a:off x="1658936" y="2743200"/>
            <a:ext cx="3902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91721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sndAc>
          <p:stSnd>
            <p:snd r:embed="rId1" name="hammer.wav"/>
          </p:stSnd>
        </p:sndAc>
      </p:transition>
    </mc:Choice>
    <mc:Fallback xmlns="">
      <p:transition spd="slow">
        <p:fade/>
        <p:sndAc>
          <p:stSnd>
            <p:snd r:embed="rId3" name="hammer.wav"/>
          </p:stSnd>
        </p:sndAc>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audio" Target="../media/audio1.wav"/><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3" y="381000"/>
            <a:ext cx="9829799" cy="12192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522413" y="1981200"/>
            <a:ext cx="9829799" cy="4187825"/>
          </a:xfrm>
          <a:prstGeom prst="rect">
            <a:avLst/>
          </a:prstGeom>
        </p:spPr>
        <p:txBody>
          <a:bodyPr vert="horz" lIns="91440" tIns="45720" rIns="91440" bIns="45720" rtlCol="0">
            <a:normAutofit/>
          </a:bodyPr>
          <a:lstStyle/>
          <a:p>
            <a:pPr lvl="0"/>
            <a:r>
              <a:rPr lang="en-US" dirty="0"/>
              <a:t>E</a:t>
            </a:r>
            <a:r>
              <a:rPr dirty="0"/>
              <a:t>dit Master text styles</a:t>
            </a:r>
          </a:p>
          <a:p>
            <a:pPr lvl="1"/>
            <a:r>
              <a:rPr dirty="0"/>
              <a:t>Second level</a:t>
            </a:r>
          </a:p>
          <a:p>
            <a:pPr lvl="2"/>
            <a:r>
              <a:rPr dirty="0"/>
              <a:t>Third level</a:t>
            </a:r>
          </a:p>
          <a:p>
            <a:pPr lvl="3"/>
            <a:r>
              <a:rPr dirty="0"/>
              <a:t>Fourth level</a:t>
            </a:r>
          </a:p>
          <a:p>
            <a:pPr lvl="4"/>
            <a:r>
              <a:rPr dirty="0"/>
              <a:t>Fifth level</a:t>
            </a:r>
          </a:p>
        </p:txBody>
      </p:sp>
      <p:sp>
        <p:nvSpPr>
          <p:cNvPr id="5" name="Footer Placeholder 4"/>
          <p:cNvSpPr>
            <a:spLocks noGrp="1"/>
          </p:cNvSpPr>
          <p:nvPr>
            <p:ph type="ftr" sz="quarter" idx="3"/>
          </p:nvPr>
        </p:nvSpPr>
        <p:spPr>
          <a:xfrm>
            <a:off x="1522413" y="6400800"/>
            <a:ext cx="5954834" cy="276228"/>
          </a:xfrm>
          <a:prstGeom prst="rect">
            <a:avLst/>
          </a:prstGeom>
        </p:spPr>
        <p:txBody>
          <a:bodyPr vert="horz" lIns="91440" tIns="45720" rIns="91440" bIns="45720" rtlCol="0" anchor="ctr"/>
          <a:lstStyle>
            <a:lvl1pPr algn="l">
              <a:defRPr sz="1100">
                <a:solidFill>
                  <a:schemeClr val="tx1"/>
                </a:solidFill>
              </a:defRPr>
            </a:lvl1pPr>
          </a:lstStyle>
          <a:p>
            <a:r>
              <a:rPr lang="en-US"/>
              <a:t>Add a footer</a:t>
            </a:r>
            <a:endParaRPr lang="en-US" dirty="0"/>
          </a:p>
        </p:txBody>
      </p:sp>
      <p:sp>
        <p:nvSpPr>
          <p:cNvPr id="4" name="Date Placeholder 3"/>
          <p:cNvSpPr>
            <a:spLocks noGrp="1"/>
          </p:cNvSpPr>
          <p:nvPr>
            <p:ph type="dt" sz="half" idx="2"/>
          </p:nvPr>
        </p:nvSpPr>
        <p:spPr>
          <a:xfrm>
            <a:off x="8228011" y="6400800"/>
            <a:ext cx="1548659" cy="276228"/>
          </a:xfrm>
          <a:prstGeom prst="rect">
            <a:avLst/>
          </a:prstGeom>
        </p:spPr>
        <p:txBody>
          <a:bodyPr vert="horz" lIns="91440" tIns="45720" rIns="91440" bIns="45720" rtlCol="0" anchor="ctr"/>
          <a:lstStyle>
            <a:lvl1pPr algn="r">
              <a:defRPr sz="1100">
                <a:solidFill>
                  <a:schemeClr val="tx1"/>
                </a:solidFill>
              </a:defRPr>
            </a:lvl1pPr>
          </a:lstStyle>
          <a:p>
            <a:fld id="{03F41C87-7AD9-4845-A077-840E4A0F3F06}" type="datetimeFigureOut">
              <a:rPr lang="en-US" smtClean="0"/>
              <a:pPr/>
              <a:t>6/30/2021</a:t>
            </a:fld>
            <a:endParaRPr lang="en-US"/>
          </a:p>
        </p:txBody>
      </p:sp>
      <p:sp>
        <p:nvSpPr>
          <p:cNvPr id="6" name="Slide Number Placeholder 5"/>
          <p:cNvSpPr>
            <a:spLocks noGrp="1"/>
          </p:cNvSpPr>
          <p:nvPr>
            <p:ph type="sldNum" sz="quarter" idx="4"/>
          </p:nvPr>
        </p:nvSpPr>
        <p:spPr>
          <a:xfrm>
            <a:off x="10285411" y="6400800"/>
            <a:ext cx="1066802" cy="276228"/>
          </a:xfrm>
          <a:prstGeom prst="rect">
            <a:avLst/>
          </a:prstGeom>
        </p:spPr>
        <p:txBody>
          <a:bodyPr vert="horz" lIns="91440" tIns="45720" rIns="91440" bIns="45720" rtlCol="0" anchor="ctr"/>
          <a:lstStyle>
            <a:lvl1pPr algn="r">
              <a:defRPr sz="1100">
                <a:solidFill>
                  <a:schemeClr val="tx1"/>
                </a:solidFill>
              </a:defRPr>
            </a:lvl1pPr>
          </a:lstStyle>
          <a:p>
            <a:fld id="{2A013F82-EE5E-44EE-A61D-E31C6657F26F}" type="slidenum">
              <a:rPr lang="en-US" smtClean="0"/>
              <a:pPr/>
              <a:t>‹#›</a:t>
            </a:fld>
            <a:endParaRPr lang="en-US"/>
          </a:p>
        </p:txBody>
      </p:sp>
      <p:pic>
        <p:nvPicPr>
          <p:cNvPr id="9" name="Picture 8"/>
          <p:cNvPicPr>
            <a:picLocks noChangeAspect="1"/>
          </p:cNvPicPr>
          <p:nvPr/>
        </p:nvPicPr>
        <p:blipFill rotWithShape="1">
          <a:blip r:embed="rId14" cstate="print">
            <a:extLst>
              <a:ext uri="{28A0092B-C50C-407E-A947-70E740481C1C}">
                <a14:useLocalDpi xmlns:a14="http://schemas.microsoft.com/office/drawing/2010/main" val="0"/>
              </a:ext>
            </a:extLst>
          </a:blip>
          <a:srcRect/>
          <a:stretch/>
        </p:blipFill>
        <p:spPr>
          <a:xfrm>
            <a:off x="1" y="0"/>
            <a:ext cx="1065213" cy="6858000"/>
          </a:xfrm>
          <a:prstGeom prst="rect">
            <a:avLst/>
          </a:prstGeom>
        </p:spPr>
      </p:pic>
      <p:sp>
        <p:nvSpPr>
          <p:cNvPr id="10" name="Rectangle 9"/>
          <p:cNvSpPr/>
          <p:nvPr/>
        </p:nvSpPr>
        <p:spPr>
          <a:xfrm>
            <a:off x="1" y="0"/>
            <a:ext cx="1065213" cy="6858000"/>
          </a:xfrm>
          <a:prstGeom prst="rect">
            <a:avLst/>
          </a:prstGeom>
          <a:gradFill flip="none" rotWithShape="1">
            <a:gsLst>
              <a:gs pos="75000">
                <a:schemeClr val="tx2">
                  <a:alpha val="0"/>
                </a:schemeClr>
              </a:gs>
              <a:gs pos="100000">
                <a:schemeClr val="tx2">
                  <a:alpha val="2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extLst>
      <p:ext uri="{BB962C8B-B14F-4D97-AF65-F5344CB8AC3E}">
        <p14:creationId xmlns:p14="http://schemas.microsoft.com/office/powerpoint/2010/main" val="14030599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http://schemas.microsoft.com/office/powerpoint/2012/main">
    <mc:Choice Requires="p15">
      <p:transition xmlns:p14="http://schemas.microsoft.com/office/powerpoint/2010/main" spd="slow" p14:dur="2000">
        <p15:prstTrans prst="fracture"/>
        <p:sndAc>
          <p:stSnd>
            <p:snd r:embed="rId13" name="hammer.wav"/>
          </p:stSnd>
        </p:sndAc>
      </p:transition>
    </mc:Choice>
    <mc:Fallback xmlns="">
      <p:transition spd="slow">
        <p:fade/>
        <p:sndAc>
          <p:stSnd>
            <p:snd r:embed="rId15" name="hammer.wav"/>
          </p:stSnd>
        </p:sndAc>
      </p:transition>
    </mc:Fallback>
  </mc:AlternateContent>
  <p:txStyles>
    <p:titleStyle>
      <a:lvl1pPr algn="l" defTabSz="914400" rtl="0" eaLnBrk="1" latinLnBrk="0" hangingPunct="1">
        <a:lnSpc>
          <a:spcPct val="90000"/>
        </a:lnSpc>
        <a:spcBef>
          <a:spcPct val="0"/>
        </a:spcBef>
        <a:buNone/>
        <a:defRPr sz="3600" kern="1200">
          <a:solidFill>
            <a:schemeClr val="accent1">
              <a:lumMod val="50000"/>
            </a:schemeClr>
          </a:solidFill>
          <a:latin typeface="+mj-lt"/>
          <a:ea typeface="+mj-ea"/>
          <a:cs typeface="+mj-cs"/>
        </a:defRPr>
      </a:lvl1pPr>
    </p:titleStyle>
    <p:bodyStyle>
      <a:lvl1pPr marL="223838" indent="-223838" algn="l" defTabSz="914400" rtl="0" eaLnBrk="1" latinLnBrk="0" hangingPunct="1">
        <a:lnSpc>
          <a:spcPct val="90000"/>
        </a:lnSpc>
        <a:spcBef>
          <a:spcPts val="1800"/>
        </a:spcBef>
        <a:buClr>
          <a:schemeClr val="tx1">
            <a:lumMod val="90000"/>
            <a:lumOff val="10000"/>
          </a:schemeClr>
        </a:buClr>
        <a:buSzPct val="80000"/>
        <a:buFont typeface="Arial" pitchFamily="34" charset="0"/>
        <a:buChar char="•"/>
        <a:defRPr sz="2400" kern="1200">
          <a:solidFill>
            <a:schemeClr val="tx1"/>
          </a:solidFill>
          <a:latin typeface="+mn-lt"/>
          <a:ea typeface="+mn-ea"/>
          <a:cs typeface="+mn-cs"/>
        </a:defRPr>
      </a:lvl1pPr>
      <a:lvl2pPr marL="511175" indent="-228600" algn="l" defTabSz="914400" rtl="0" eaLnBrk="1" latinLnBrk="0" hangingPunct="1">
        <a:lnSpc>
          <a:spcPct val="90000"/>
        </a:lnSpc>
        <a:spcBef>
          <a:spcPts val="1000"/>
        </a:spcBef>
        <a:buClr>
          <a:schemeClr val="tx1">
            <a:lumMod val="90000"/>
            <a:lumOff val="10000"/>
          </a:schemeClr>
        </a:buClr>
        <a:buSzPct val="80000"/>
        <a:buFont typeface="Arial" pitchFamily="34" charset="0"/>
        <a:buChar char="•"/>
        <a:defRPr sz="2000" kern="1200">
          <a:solidFill>
            <a:schemeClr val="tx1"/>
          </a:solidFill>
          <a:latin typeface="+mn-lt"/>
          <a:ea typeface="+mn-ea"/>
          <a:cs typeface="+mn-cs"/>
        </a:defRPr>
      </a:lvl2pPr>
      <a:lvl3pPr marL="685800" indent="-174625"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800" kern="1200">
          <a:solidFill>
            <a:schemeClr val="tx1"/>
          </a:solidFill>
          <a:latin typeface="+mn-lt"/>
          <a:ea typeface="+mn-ea"/>
          <a:cs typeface="+mn-cs"/>
        </a:defRPr>
      </a:lvl3pPr>
      <a:lvl4pPr marL="860425" indent="-174625"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4pPr>
      <a:lvl5pPr marL="1033463" indent="-173038"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audio" Target="../media/audio1.wav"/><Relationship Id="rId1" Type="http://schemas.openxmlformats.org/officeDocument/2006/relationships/slideLayout" Target="../slideLayouts/slideLayout4.xml"/><Relationship Id="rId4" Type="http://schemas.openxmlformats.org/officeDocument/2006/relationships/audio" Target="../media/audio1.wav"/></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audio" Target="../media/audio1.wav"/><Relationship Id="rId1" Type="http://schemas.openxmlformats.org/officeDocument/2006/relationships/slideLayout" Target="../slideLayouts/slideLayout4.xml"/><Relationship Id="rId4" Type="http://schemas.openxmlformats.org/officeDocument/2006/relationships/audio" Target="../media/audio1.wav"/></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audio" Target="../media/audio1.wav"/><Relationship Id="rId1" Type="http://schemas.openxmlformats.org/officeDocument/2006/relationships/slideLayout" Target="../slideLayouts/slideLayout4.xml"/><Relationship Id="rId4" Type="http://schemas.openxmlformats.org/officeDocument/2006/relationships/audio" Target="../media/audio1.wav"/></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audio" Target="../media/audio1.wav"/><Relationship Id="rId1" Type="http://schemas.openxmlformats.org/officeDocument/2006/relationships/slideLayout" Target="../slideLayouts/slideLayout4.xml"/><Relationship Id="rId4" Type="http://schemas.openxmlformats.org/officeDocument/2006/relationships/audio" Target="../media/audio1.wav"/></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0824" y="1600200"/>
            <a:ext cx="5945188" cy="1752600"/>
          </a:xfrm>
        </p:spPr>
        <p:txBody>
          <a:bodyPr/>
          <a:lstStyle/>
          <a:p>
            <a:pPr algn="ctr"/>
            <a:r>
              <a:rPr lang="en-US" dirty="0"/>
              <a:t>Foundations of Economics</a:t>
            </a:r>
          </a:p>
        </p:txBody>
      </p:sp>
      <p:sp>
        <p:nvSpPr>
          <p:cNvPr id="3" name="Subtitle 2"/>
          <p:cNvSpPr>
            <a:spLocks noGrp="1"/>
          </p:cNvSpPr>
          <p:nvPr>
            <p:ph type="subTitle" idx="1"/>
          </p:nvPr>
        </p:nvSpPr>
        <p:spPr>
          <a:xfrm>
            <a:off x="1520825" y="4114800"/>
            <a:ext cx="5945187" cy="1371600"/>
          </a:xfrm>
        </p:spPr>
        <p:txBody>
          <a:bodyPr/>
          <a:lstStyle/>
          <a:p>
            <a:pPr algn="ctr"/>
            <a:r>
              <a:rPr lang="en-US" sz="4800" dirty="0"/>
              <a:t>Role of Government in Economics</a:t>
            </a:r>
          </a:p>
        </p:txBody>
      </p:sp>
    </p:spTree>
    <p:extLst>
      <p:ext uri="{BB962C8B-B14F-4D97-AF65-F5344CB8AC3E}">
        <p14:creationId xmlns:p14="http://schemas.microsoft.com/office/powerpoint/2010/main" val="23201155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sndAc>
          <p:stSnd>
            <p:snd r:embed="rId2" name="hammer.wav"/>
          </p:stSnd>
        </p:sndAc>
      </p:transition>
    </mc:Choice>
    <mc:Fallback xmlns="">
      <p:transition spd="slow">
        <p:fade/>
        <p:sndAc>
          <p:stSnd>
            <p:snd r:embed="rId3" name="hammer.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Market Power </a:t>
            </a:r>
          </a:p>
        </p:txBody>
      </p:sp>
      <p:sp>
        <p:nvSpPr>
          <p:cNvPr id="3" name="Content Placeholder 2">
            <a:extLst>
              <a:ext uri="{FF2B5EF4-FFF2-40B4-BE49-F238E27FC236}">
                <a16:creationId xmlns:a16="http://schemas.microsoft.com/office/drawing/2014/main" id="{0625774E-184D-40E9-BC65-C3ED3BD38010}"/>
              </a:ext>
            </a:extLst>
          </p:cNvPr>
          <p:cNvSpPr>
            <a:spLocks noGrp="1"/>
          </p:cNvSpPr>
          <p:nvPr>
            <p:ph idx="1"/>
          </p:nvPr>
        </p:nvSpPr>
        <p:spPr/>
        <p:txBody>
          <a:bodyPr/>
          <a:lstStyle/>
          <a:p>
            <a:r>
              <a:rPr lang="en-US" dirty="0"/>
              <a:t>Market power refers to a market failure resulting from the formation of monopoly and oligopoly market structures</a:t>
            </a:r>
          </a:p>
          <a:p>
            <a:pPr lvl="1"/>
            <a:r>
              <a:rPr lang="en-US" u="sng" dirty="0"/>
              <a:t>Monopoly</a:t>
            </a:r>
            <a:r>
              <a:rPr lang="en-US" dirty="0"/>
              <a:t> – market controlled primarily by one seller of a good or service</a:t>
            </a:r>
          </a:p>
          <a:p>
            <a:pPr lvl="1"/>
            <a:r>
              <a:rPr lang="en-US" u="sng" dirty="0"/>
              <a:t>Oligarchy</a:t>
            </a:r>
            <a:r>
              <a:rPr lang="en-US" dirty="0"/>
              <a:t> – market controlled by several large firms</a:t>
            </a:r>
          </a:p>
          <a:p>
            <a:pPr lvl="1"/>
            <a:endParaRPr lang="en-US" dirty="0"/>
          </a:p>
          <a:p>
            <a:pPr lvl="1"/>
            <a:endParaRPr lang="en-US" dirty="0"/>
          </a:p>
        </p:txBody>
      </p:sp>
    </p:spTree>
    <p:extLst>
      <p:ext uri="{BB962C8B-B14F-4D97-AF65-F5344CB8AC3E}">
        <p14:creationId xmlns:p14="http://schemas.microsoft.com/office/powerpoint/2010/main" val="25515453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sndAc>
          <p:stSnd>
            <p:snd r:embed="rId2" name="hammer.wav"/>
          </p:stSnd>
        </p:sndAc>
      </p:transition>
    </mc:Choice>
    <mc:Fallback xmlns="">
      <p:transition spd="slow">
        <p:fade/>
        <p:sndAc>
          <p:stSnd>
            <p:snd r:embed="rId3" name="hammer.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arn(inVertical)">
                                      <p:cBhvr>
                                        <p:cTn id="15" dur="500"/>
                                        <p:tgtEl>
                                          <p:spTgt spid="3">
                                            <p:txEl>
                                              <p:pRg st="1" end="1"/>
                                            </p:txEl>
                                          </p:spTgt>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barn(inVertical)">
                                      <p:cBhvr>
                                        <p:cTn id="18"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a:t>Government Regulation </a:t>
            </a:r>
          </a:p>
        </p:txBody>
      </p:sp>
      <p:sp>
        <p:nvSpPr>
          <p:cNvPr id="2" name="Content Placeholder 1">
            <a:extLst>
              <a:ext uri="{FF2B5EF4-FFF2-40B4-BE49-F238E27FC236}">
                <a16:creationId xmlns:a16="http://schemas.microsoft.com/office/drawing/2014/main" id="{DCBA4F8C-5840-43F6-8C17-96F752FD6AB2}"/>
              </a:ext>
            </a:extLst>
          </p:cNvPr>
          <p:cNvSpPr>
            <a:spLocks noGrp="1"/>
          </p:cNvSpPr>
          <p:nvPr>
            <p:ph idx="1"/>
          </p:nvPr>
        </p:nvSpPr>
        <p:spPr/>
        <p:txBody>
          <a:bodyPr/>
          <a:lstStyle/>
          <a:p>
            <a:r>
              <a:rPr lang="en-US" dirty="0"/>
              <a:t>the goal of the government is to provide for the health and safety of its citizens and its businesses</a:t>
            </a:r>
          </a:p>
          <a:p>
            <a:r>
              <a:rPr lang="en-US" dirty="0"/>
              <a:t>The government does this through regulation or deregulation</a:t>
            </a:r>
          </a:p>
          <a:p>
            <a:r>
              <a:rPr lang="en-US" dirty="0"/>
              <a:t>Government regulations take many forms</a:t>
            </a:r>
          </a:p>
          <a:p>
            <a:pPr lvl="1"/>
            <a:r>
              <a:rPr lang="en-US" dirty="0"/>
              <a:t>Some regulations protect citizens from corporate abuse. </a:t>
            </a:r>
          </a:p>
          <a:p>
            <a:pPr lvl="1"/>
            <a:r>
              <a:rPr lang="en-US" dirty="0"/>
              <a:t>Other government regulations help businesses recover from external problems by offering money to help offset an unforeseen disaster. </a:t>
            </a:r>
          </a:p>
        </p:txBody>
      </p:sp>
    </p:spTree>
    <p:extLst>
      <p:ext uri="{BB962C8B-B14F-4D97-AF65-F5344CB8AC3E}">
        <p14:creationId xmlns:p14="http://schemas.microsoft.com/office/powerpoint/2010/main" val="5770464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sndAc>
          <p:stSnd>
            <p:snd r:embed="rId2" name="hammer.wav"/>
          </p:stSnd>
        </p:sndAc>
      </p:transition>
    </mc:Choice>
    <mc:Fallback xmlns="">
      <p:transition spd="slow">
        <p:fade/>
        <p:sndAc>
          <p:stSnd>
            <p:snd r:embed="rId3" name="hammer.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barn(inVertical)">
                                      <p:cBhvr>
                                        <p:cTn id="12" dur="500"/>
                                        <p:tgtEl>
                                          <p:spTgt spid="2">
                                            <p:txEl>
                                              <p:pRg st="0" end="0"/>
                                            </p:txEl>
                                          </p:spTgt>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barn(inVertical)">
                                      <p:cBhvr>
                                        <p:cTn id="15" dur="500"/>
                                        <p:tgtEl>
                                          <p:spTgt spid="2">
                                            <p:txEl>
                                              <p:pRg st="1" end="1"/>
                                            </p:txEl>
                                          </p:spTgt>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
                                            <p:txEl>
                                              <p:pRg st="2" end="2"/>
                                            </p:txEl>
                                          </p:spTgt>
                                        </p:tgtEl>
                                        <p:attrNameLst>
                                          <p:attrName>style.visibility</p:attrName>
                                        </p:attrNameLst>
                                      </p:cBhvr>
                                      <p:to>
                                        <p:strVal val="visible"/>
                                      </p:to>
                                    </p:set>
                                    <p:animEffect transition="in" filter="barn(inVertical)">
                                      <p:cBhvr>
                                        <p:cTn id="18" dur="500"/>
                                        <p:tgtEl>
                                          <p:spTgt spid="2">
                                            <p:txEl>
                                              <p:pRg st="2" end="2"/>
                                            </p:txEl>
                                          </p:spTgt>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barn(inVertical)">
                                      <p:cBhvr>
                                        <p:cTn id="21" dur="500"/>
                                        <p:tgtEl>
                                          <p:spTgt spid="2">
                                            <p:txEl>
                                              <p:pRg st="3" end="3"/>
                                            </p:txEl>
                                          </p:spTgt>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2">
                                            <p:txEl>
                                              <p:pRg st="4" end="4"/>
                                            </p:txEl>
                                          </p:spTgt>
                                        </p:tgtEl>
                                        <p:attrNameLst>
                                          <p:attrName>style.visibility</p:attrName>
                                        </p:attrNameLst>
                                      </p:cBhvr>
                                      <p:to>
                                        <p:strVal val="visible"/>
                                      </p:to>
                                    </p:set>
                                    <p:animEffect transition="in" filter="barn(inVertical)">
                                      <p:cBhvr>
                                        <p:cTn id="24"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build="allAtOnce"/>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70955-BB4E-45B6-8129-5F4B7BDD68D1}"/>
              </a:ext>
            </a:extLst>
          </p:cNvPr>
          <p:cNvSpPr>
            <a:spLocks noGrp="1"/>
          </p:cNvSpPr>
          <p:nvPr>
            <p:ph type="title"/>
          </p:nvPr>
        </p:nvSpPr>
        <p:spPr/>
        <p:txBody>
          <a:bodyPr/>
          <a:lstStyle/>
          <a:p>
            <a:pPr algn="ctr"/>
            <a:r>
              <a:rPr lang="en-US" dirty="0"/>
              <a:t>Example of Government Regulations </a:t>
            </a:r>
          </a:p>
        </p:txBody>
      </p:sp>
      <p:sp>
        <p:nvSpPr>
          <p:cNvPr id="3" name="Content Placeholder 2">
            <a:extLst>
              <a:ext uri="{FF2B5EF4-FFF2-40B4-BE49-F238E27FC236}">
                <a16:creationId xmlns:a16="http://schemas.microsoft.com/office/drawing/2014/main" id="{5BBA8EB3-061C-487D-AC1A-AA8BE8198CD8}"/>
              </a:ext>
            </a:extLst>
          </p:cNvPr>
          <p:cNvSpPr>
            <a:spLocks noGrp="1"/>
          </p:cNvSpPr>
          <p:nvPr>
            <p:ph idx="1"/>
          </p:nvPr>
        </p:nvSpPr>
        <p:spPr/>
        <p:txBody>
          <a:bodyPr>
            <a:normAutofit fontScale="92500" lnSpcReduction="10000"/>
          </a:bodyPr>
          <a:lstStyle/>
          <a:p>
            <a:r>
              <a:rPr lang="en-US" u="sng" dirty="0"/>
              <a:t>Examples of Increased Regulation</a:t>
            </a:r>
            <a:r>
              <a:rPr lang="en-US" dirty="0"/>
              <a:t>: </a:t>
            </a:r>
          </a:p>
          <a:p>
            <a:r>
              <a:rPr lang="en-US" dirty="0"/>
              <a:t>The Sarbanes–Oxley Act of 2002 was a response to major problems with the accounting practices of large public companies. In the wake of corporate bankruptcies like Enron, Tyco, and WorldCom, Congress passed the act to regulate the way public companies handle their accounting. The purpose of the act was to increase the responsibility of the corporate board of directors for published financial records and to protect investors from financial loss due deceptive accounting practices. On the consumer side, government may pass laws regulating the information companies must provide to consumers. As obesity has become more of a problem in the United States, some states now require certain restaurants to publish nutritional information so consumers can make better choices. Credit card companies must publish information about how long it will take customers to pay off debt. </a:t>
            </a:r>
          </a:p>
        </p:txBody>
      </p:sp>
    </p:spTree>
    <p:extLst>
      <p:ext uri="{BB962C8B-B14F-4D97-AF65-F5344CB8AC3E}">
        <p14:creationId xmlns:p14="http://schemas.microsoft.com/office/powerpoint/2010/main" val="10184128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sndAc>
          <p:stSnd>
            <p:snd r:embed="rId2" name="hammer.wav"/>
          </p:stSnd>
        </p:sndAc>
      </p:transition>
    </mc:Choice>
    <mc:Fallback xmlns="">
      <p:transition spd="slow">
        <p:fade/>
        <p:sndAc>
          <p:stSnd>
            <p:snd r:embed="rId3" name="hammer.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arn(inVertical)">
                                      <p:cBhvr>
                                        <p:cTn id="15"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allAtOnce"/>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35D04-69D6-492F-A10B-28F221B5CCE4}"/>
              </a:ext>
            </a:extLst>
          </p:cNvPr>
          <p:cNvSpPr>
            <a:spLocks noGrp="1"/>
          </p:cNvSpPr>
          <p:nvPr>
            <p:ph type="title"/>
          </p:nvPr>
        </p:nvSpPr>
        <p:spPr/>
        <p:txBody>
          <a:bodyPr/>
          <a:lstStyle/>
          <a:p>
            <a:pPr algn="ctr"/>
            <a:r>
              <a:rPr lang="en-US" dirty="0"/>
              <a:t>Government Regulations </a:t>
            </a:r>
          </a:p>
        </p:txBody>
      </p:sp>
      <p:sp>
        <p:nvSpPr>
          <p:cNvPr id="3" name="Content Placeholder 2">
            <a:extLst>
              <a:ext uri="{FF2B5EF4-FFF2-40B4-BE49-F238E27FC236}">
                <a16:creationId xmlns:a16="http://schemas.microsoft.com/office/drawing/2014/main" id="{7E0D822D-A14B-4EEC-A5DA-B596B9C7FDF6}"/>
              </a:ext>
            </a:extLst>
          </p:cNvPr>
          <p:cNvSpPr>
            <a:spLocks noGrp="1"/>
          </p:cNvSpPr>
          <p:nvPr>
            <p:ph idx="1"/>
          </p:nvPr>
        </p:nvSpPr>
        <p:spPr/>
        <p:txBody>
          <a:bodyPr/>
          <a:lstStyle/>
          <a:p>
            <a:r>
              <a:rPr lang="en-US" u="sng" dirty="0"/>
              <a:t>Example of Decreased Regulation</a:t>
            </a:r>
            <a:r>
              <a:rPr lang="en-US" dirty="0"/>
              <a:t>: </a:t>
            </a:r>
          </a:p>
          <a:p>
            <a:r>
              <a:rPr lang="en-US" dirty="0"/>
              <a:t>The Banking Act of 1933 or Glass-Steagall included many provisions connected with the U.S. banking system. Many believe, although there are those who disagree, that Glass-Steagall did not permit commercial banks to be involved in investment banking activities. In 1999, Congress repealed the parts of Glass-Steagall that many believed prevented commercial banks from acting as investment banks. This increased competition among financial institutions in the investment banking industry. However, some believe this increased risk-taking contributed to the Subprime Mortgage Crisis and Great Recession of the late 2000s. </a:t>
            </a:r>
          </a:p>
        </p:txBody>
      </p:sp>
    </p:spTree>
    <p:extLst>
      <p:ext uri="{BB962C8B-B14F-4D97-AF65-F5344CB8AC3E}">
        <p14:creationId xmlns:p14="http://schemas.microsoft.com/office/powerpoint/2010/main" val="39302438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sndAc>
          <p:stSnd>
            <p:snd r:embed="rId2" name="hammer.wav"/>
          </p:stSnd>
        </p:sndAc>
      </p:transition>
    </mc:Choice>
    <mc:Fallback xmlns="">
      <p:transition spd="slow">
        <p:fade/>
        <p:sndAc>
          <p:stSnd>
            <p:snd r:embed="rId3" name="hammer.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arn(inVertical)">
                                      <p:cBhvr>
                                        <p:cTn id="15"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allAtOnce"/>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pPr algn="ctr"/>
            <a:r>
              <a:rPr lang="en-US" dirty="0"/>
              <a:t>Government Role In Economics	</a:t>
            </a:r>
          </a:p>
        </p:txBody>
      </p:sp>
      <p:sp>
        <p:nvSpPr>
          <p:cNvPr id="14" name="Content Placeholder 13"/>
          <p:cNvSpPr>
            <a:spLocks noGrp="1"/>
          </p:cNvSpPr>
          <p:nvPr>
            <p:ph idx="1"/>
          </p:nvPr>
        </p:nvSpPr>
        <p:spPr/>
        <p:txBody>
          <a:bodyPr/>
          <a:lstStyle/>
          <a:p>
            <a:r>
              <a:rPr lang="en-US" dirty="0"/>
              <a:t>Government is involved in economics on the federal, state, &amp; local levels</a:t>
            </a:r>
          </a:p>
          <a:p>
            <a:pPr marL="0" indent="0">
              <a:buNone/>
            </a:pPr>
            <a:endParaRPr lang="en-US" dirty="0"/>
          </a:p>
          <a:p>
            <a:r>
              <a:rPr lang="en-US" dirty="0"/>
              <a:t>Level of involvement rises &amp; falls </a:t>
            </a:r>
          </a:p>
          <a:p>
            <a:endParaRPr lang="en-US" dirty="0"/>
          </a:p>
          <a:p>
            <a:r>
              <a:rPr lang="en-US" dirty="0"/>
              <a:t>Reasons for this rise &amp; fall in level of involvement vary</a:t>
            </a:r>
          </a:p>
        </p:txBody>
      </p:sp>
      <p:pic>
        <p:nvPicPr>
          <p:cNvPr id="2" name="Picture 1">
            <a:extLst>
              <a:ext uri="{FF2B5EF4-FFF2-40B4-BE49-F238E27FC236}">
                <a16:creationId xmlns:a16="http://schemas.microsoft.com/office/drawing/2014/main" id="{4C85072F-3957-43F0-810A-4A450B7DAA68}"/>
              </a:ext>
            </a:extLst>
          </p:cNvPr>
          <p:cNvPicPr>
            <a:picLocks noChangeAspect="1"/>
          </p:cNvPicPr>
          <p:nvPr/>
        </p:nvPicPr>
        <p:blipFill>
          <a:blip r:embed="rId3"/>
          <a:stretch>
            <a:fillRect/>
          </a:stretch>
        </p:blipFill>
        <p:spPr>
          <a:xfrm>
            <a:off x="1370012" y="4648200"/>
            <a:ext cx="3695700" cy="2069592"/>
          </a:xfrm>
          <a:prstGeom prst="rect">
            <a:avLst/>
          </a:prstGeom>
        </p:spPr>
      </p:pic>
      <p:pic>
        <p:nvPicPr>
          <p:cNvPr id="3" name="Picture 2">
            <a:extLst>
              <a:ext uri="{FF2B5EF4-FFF2-40B4-BE49-F238E27FC236}">
                <a16:creationId xmlns:a16="http://schemas.microsoft.com/office/drawing/2014/main" id="{5DFD44D8-9211-4471-9CC9-BE99DF9A28C5}"/>
              </a:ext>
            </a:extLst>
          </p:cNvPr>
          <p:cNvPicPr>
            <a:picLocks noChangeAspect="1"/>
          </p:cNvPicPr>
          <p:nvPr/>
        </p:nvPicPr>
        <p:blipFill>
          <a:blip r:embed="rId4"/>
          <a:stretch>
            <a:fillRect/>
          </a:stretch>
        </p:blipFill>
        <p:spPr>
          <a:xfrm>
            <a:off x="7770812" y="4634948"/>
            <a:ext cx="4032332" cy="2148809"/>
          </a:xfrm>
          <a:prstGeom prst="rect">
            <a:avLst/>
          </a:prstGeom>
        </p:spPr>
      </p:pic>
    </p:spTree>
    <p:extLst>
      <p:ext uri="{BB962C8B-B14F-4D97-AF65-F5344CB8AC3E}">
        <p14:creationId xmlns:p14="http://schemas.microsoft.com/office/powerpoint/2010/main" val="27176047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sndAc>
          <p:stSnd>
            <p:snd r:embed="rId2" name="hammer.wav"/>
          </p:stSnd>
        </p:sndAc>
      </p:transition>
    </mc:Choice>
    <mc:Fallback xmlns="">
      <p:transition spd="slow">
        <p:fade/>
        <p:sndAc>
          <p:stSnd>
            <p:snd r:embed="rId5" name="hammer.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4">
                                            <p:txEl>
                                              <p:pRg st="0" end="0"/>
                                            </p:txEl>
                                          </p:spTgt>
                                        </p:tgtEl>
                                        <p:attrNameLst>
                                          <p:attrName>style.visibility</p:attrName>
                                        </p:attrNameLst>
                                      </p:cBhvr>
                                      <p:to>
                                        <p:strVal val="visible"/>
                                      </p:to>
                                    </p:set>
                                    <p:animEffect transition="in" filter="barn(inVertical)">
                                      <p:cBhvr>
                                        <p:cTn id="22" dur="500"/>
                                        <p:tgtEl>
                                          <p:spTgt spid="1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4">
                                            <p:txEl>
                                              <p:pRg st="2" end="2"/>
                                            </p:txEl>
                                          </p:spTgt>
                                        </p:tgtEl>
                                        <p:attrNameLst>
                                          <p:attrName>style.visibility</p:attrName>
                                        </p:attrNameLst>
                                      </p:cBhvr>
                                      <p:to>
                                        <p:strVal val="visible"/>
                                      </p:to>
                                    </p:set>
                                    <p:animEffect transition="in" filter="barn(inVertical)">
                                      <p:cBhvr>
                                        <p:cTn id="27" dur="500"/>
                                        <p:tgtEl>
                                          <p:spTgt spid="14">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4">
                                            <p:txEl>
                                              <p:pRg st="4" end="4"/>
                                            </p:txEl>
                                          </p:spTgt>
                                        </p:tgtEl>
                                        <p:attrNameLst>
                                          <p:attrName>style.visibility</p:attrName>
                                        </p:attrNameLst>
                                      </p:cBhvr>
                                      <p:to>
                                        <p:strVal val="visible"/>
                                      </p:to>
                                    </p:set>
                                    <p:animEffect transition="in" filter="barn(inVertical)">
                                      <p:cBhvr>
                                        <p:cTn id="32" dur="500"/>
                                        <p:tgtEl>
                                          <p:spTgt spid="1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pPr algn="ctr"/>
            <a:r>
              <a:rPr lang="en-US" dirty="0"/>
              <a:t>Why is the Government Involved?</a:t>
            </a:r>
          </a:p>
        </p:txBody>
      </p:sp>
      <p:sp>
        <p:nvSpPr>
          <p:cNvPr id="2" name="Content Placeholder 1">
            <a:extLst>
              <a:ext uri="{FF2B5EF4-FFF2-40B4-BE49-F238E27FC236}">
                <a16:creationId xmlns:a16="http://schemas.microsoft.com/office/drawing/2014/main" id="{464FB903-ACD5-4C7A-853B-DBD27DEF1CE7}"/>
              </a:ext>
            </a:extLst>
          </p:cNvPr>
          <p:cNvSpPr>
            <a:spLocks noGrp="1"/>
          </p:cNvSpPr>
          <p:nvPr>
            <p:ph idx="1"/>
          </p:nvPr>
        </p:nvSpPr>
        <p:spPr/>
        <p:txBody>
          <a:bodyPr/>
          <a:lstStyle/>
          <a:p>
            <a:r>
              <a:rPr lang="en-US" dirty="0"/>
              <a:t>To provide public goods &amp; services</a:t>
            </a:r>
          </a:p>
          <a:p>
            <a:endParaRPr lang="en-US" dirty="0"/>
          </a:p>
          <a:p>
            <a:r>
              <a:rPr lang="en-US" dirty="0"/>
              <a:t>To redistribute income</a:t>
            </a:r>
          </a:p>
          <a:p>
            <a:endParaRPr lang="en-US" dirty="0"/>
          </a:p>
          <a:p>
            <a:r>
              <a:rPr lang="en-US" dirty="0"/>
              <a:t>To protect property rights</a:t>
            </a:r>
          </a:p>
          <a:p>
            <a:endParaRPr lang="en-US" dirty="0"/>
          </a:p>
          <a:p>
            <a:r>
              <a:rPr lang="en-US" dirty="0"/>
              <a:t>To resolve market failures</a:t>
            </a:r>
          </a:p>
        </p:txBody>
      </p:sp>
      <p:pic>
        <p:nvPicPr>
          <p:cNvPr id="3" name="Picture 2">
            <a:extLst>
              <a:ext uri="{FF2B5EF4-FFF2-40B4-BE49-F238E27FC236}">
                <a16:creationId xmlns:a16="http://schemas.microsoft.com/office/drawing/2014/main" id="{9FCA8F09-53DF-4812-84E2-5768BFC347D5}"/>
              </a:ext>
            </a:extLst>
          </p:cNvPr>
          <p:cNvPicPr>
            <a:picLocks noChangeAspect="1"/>
          </p:cNvPicPr>
          <p:nvPr/>
        </p:nvPicPr>
        <p:blipFill>
          <a:blip r:embed="rId3"/>
          <a:stretch>
            <a:fillRect/>
          </a:stretch>
        </p:blipFill>
        <p:spPr>
          <a:xfrm>
            <a:off x="6551612" y="2819400"/>
            <a:ext cx="5329087" cy="2981123"/>
          </a:xfrm>
          <a:prstGeom prst="rect">
            <a:avLst/>
          </a:prstGeom>
        </p:spPr>
      </p:pic>
    </p:spTree>
    <p:extLst>
      <p:ext uri="{BB962C8B-B14F-4D97-AF65-F5344CB8AC3E}">
        <p14:creationId xmlns:p14="http://schemas.microsoft.com/office/powerpoint/2010/main" val="21939027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sndAc>
          <p:stSnd>
            <p:snd r:embed="rId2" name="hammer.wav"/>
          </p:stSnd>
        </p:sndAc>
      </p:transition>
    </mc:Choice>
    <mc:Fallback xmlns="">
      <p:transition spd="slow">
        <p:fade/>
        <p:sndAc>
          <p:stSnd>
            <p:snd r:embed="rId4" name="hammer.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barn(inVertical)">
                                      <p:cBhvr>
                                        <p:cTn id="17" dur="500"/>
                                        <p:tgtEl>
                                          <p:spTgt spid="2">
                                            <p:txEl>
                                              <p:pRg st="0" end="0"/>
                                            </p:txEl>
                                          </p:spTgt>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animEffect transition="in" filter="barn(inVertical)">
                                      <p:cBhvr>
                                        <p:cTn id="20" dur="500"/>
                                        <p:tgtEl>
                                          <p:spTgt spid="2">
                                            <p:txEl>
                                              <p:pRg st="2" end="2"/>
                                            </p:txEl>
                                          </p:spTgt>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barn(inVertical)">
                                      <p:cBhvr>
                                        <p:cTn id="23" dur="500"/>
                                        <p:tgtEl>
                                          <p:spTgt spid="2">
                                            <p:txEl>
                                              <p:pRg st="4" end="4"/>
                                            </p:txEl>
                                          </p:spTgt>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2">
                                            <p:txEl>
                                              <p:pRg st="6" end="6"/>
                                            </p:txEl>
                                          </p:spTgt>
                                        </p:tgtEl>
                                        <p:attrNameLst>
                                          <p:attrName>style.visibility</p:attrName>
                                        </p:attrNameLst>
                                      </p:cBhvr>
                                      <p:to>
                                        <p:strVal val="visible"/>
                                      </p:to>
                                    </p:set>
                                    <p:animEffect transition="in" filter="barn(inVertical)">
                                      <p:cBhvr>
                                        <p:cTn id="26"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 grpId="0"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Public Goods &amp; Services</a:t>
            </a:r>
          </a:p>
        </p:txBody>
      </p:sp>
      <p:sp>
        <p:nvSpPr>
          <p:cNvPr id="3" name="Content Placeholder 2"/>
          <p:cNvSpPr>
            <a:spLocks noGrp="1"/>
          </p:cNvSpPr>
          <p:nvPr>
            <p:ph sz="half" idx="1"/>
          </p:nvPr>
        </p:nvSpPr>
        <p:spPr>
          <a:xfrm>
            <a:off x="1370012" y="1905000"/>
            <a:ext cx="9753600" cy="2667000"/>
          </a:xfrm>
        </p:spPr>
        <p:txBody>
          <a:bodyPr/>
          <a:lstStyle/>
          <a:p>
            <a:r>
              <a:rPr lang="en-US" dirty="0"/>
              <a:t>Public goods &amp; services are those goods &amp; services provided for publicly, usually by government</a:t>
            </a:r>
          </a:p>
          <a:p>
            <a:pPr lvl="1"/>
            <a:r>
              <a:rPr lang="en-US" dirty="0"/>
              <a:t>Ex. Police, schools, parks, highways, etc.</a:t>
            </a:r>
          </a:p>
          <a:p>
            <a:r>
              <a:rPr lang="en-US" dirty="0"/>
              <a:t>Governments typically provide public goods &amp; services when the private sector cannot provide them on a level that is beneficial to society</a:t>
            </a:r>
          </a:p>
        </p:txBody>
      </p:sp>
      <p:pic>
        <p:nvPicPr>
          <p:cNvPr id="6" name="Content Placeholder 5">
            <a:extLst>
              <a:ext uri="{FF2B5EF4-FFF2-40B4-BE49-F238E27FC236}">
                <a16:creationId xmlns:a16="http://schemas.microsoft.com/office/drawing/2014/main" id="{66F073EB-D182-49F4-8FB5-C6A38ADD9F4C}"/>
              </a:ext>
            </a:extLst>
          </p:cNvPr>
          <p:cNvPicPr>
            <a:picLocks noGrp="1" noChangeAspect="1"/>
          </p:cNvPicPr>
          <p:nvPr>
            <p:ph sz="half" idx="2"/>
          </p:nvPr>
        </p:nvPicPr>
        <p:blipFill>
          <a:blip r:embed="rId3"/>
          <a:stretch>
            <a:fillRect/>
          </a:stretch>
        </p:blipFill>
        <p:spPr>
          <a:xfrm>
            <a:off x="3076416" y="4572000"/>
            <a:ext cx="6424704" cy="2060448"/>
          </a:xfrm>
          <a:prstGeom prst="rect">
            <a:avLst/>
          </a:prstGeom>
        </p:spPr>
      </p:pic>
    </p:spTree>
    <p:extLst>
      <p:ext uri="{BB962C8B-B14F-4D97-AF65-F5344CB8AC3E}">
        <p14:creationId xmlns:p14="http://schemas.microsoft.com/office/powerpoint/2010/main" val="14475952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sndAc>
          <p:stSnd>
            <p:snd r:embed="rId2" name="hammer.wav"/>
          </p:stSnd>
        </p:sndAc>
      </p:transition>
    </mc:Choice>
    <mc:Fallback xmlns="">
      <p:transition spd="slow">
        <p:fade/>
        <p:sndAc>
          <p:stSnd>
            <p:snd r:embed="rId4" name="hammer.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barn(inVertical)">
                                      <p:cBhvr>
                                        <p:cTn id="17" dur="500"/>
                                        <p:tgtEl>
                                          <p:spTgt spid="3">
                                            <p:txEl>
                                              <p:pRg st="0" end="0"/>
                                            </p:txEl>
                                          </p:spTgt>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barn(inVertical)">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barn(inVertical)">
                                      <p:cBhvr>
                                        <p:cTn id="2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Public Goods &amp; Services</a:t>
            </a:r>
          </a:p>
        </p:txBody>
      </p:sp>
      <p:sp>
        <p:nvSpPr>
          <p:cNvPr id="3" name="Content Placeholder 2"/>
          <p:cNvSpPr>
            <a:spLocks noGrp="1"/>
          </p:cNvSpPr>
          <p:nvPr>
            <p:ph sz="half" idx="1"/>
          </p:nvPr>
        </p:nvSpPr>
        <p:spPr>
          <a:xfrm>
            <a:off x="1488167" y="1984248"/>
            <a:ext cx="9864043" cy="4187952"/>
          </a:xfrm>
        </p:spPr>
        <p:txBody>
          <a:bodyPr/>
          <a:lstStyle/>
          <a:p>
            <a:r>
              <a:rPr lang="en-US" dirty="0"/>
              <a:t>Public goods &amp; services are typically paid for through tax revenue</a:t>
            </a:r>
          </a:p>
          <a:p>
            <a:r>
              <a:rPr lang="en-US" dirty="0"/>
              <a:t>“Purely” public goods share 2 characteristics</a:t>
            </a:r>
          </a:p>
          <a:p>
            <a:pPr lvl="1"/>
            <a:r>
              <a:rPr lang="en-US" u="sng" dirty="0"/>
              <a:t>Shared consumption/non-rival </a:t>
            </a:r>
            <a:r>
              <a:rPr lang="en-US" dirty="0"/>
              <a:t>- the consumption of the good by one person does not diminish the satisfaction enjoyed by another consumer who consumes the exact same good</a:t>
            </a:r>
          </a:p>
          <a:p>
            <a:pPr lvl="1"/>
            <a:r>
              <a:rPr lang="en-US" u="sng" dirty="0"/>
              <a:t>Non-exclusion </a:t>
            </a:r>
            <a:r>
              <a:rPr lang="en-US" dirty="0"/>
              <a:t>– one cannot be excluded from benefits whether paying or non paying</a:t>
            </a:r>
          </a:p>
          <a:p>
            <a:pPr lvl="2"/>
            <a:r>
              <a:rPr lang="en-US" u="sng" dirty="0"/>
              <a:t>Free rider </a:t>
            </a:r>
            <a:r>
              <a:rPr lang="en-US" dirty="0"/>
              <a:t>– one who enjoys the benefit of a good without incurring the cost of paying for it</a:t>
            </a:r>
          </a:p>
        </p:txBody>
      </p:sp>
      <p:pic>
        <p:nvPicPr>
          <p:cNvPr id="6" name="Content Placeholder 5">
            <a:extLst>
              <a:ext uri="{FF2B5EF4-FFF2-40B4-BE49-F238E27FC236}">
                <a16:creationId xmlns:a16="http://schemas.microsoft.com/office/drawing/2014/main" id="{08D36331-4946-4FE2-A3F6-D10A07F26279}"/>
              </a:ext>
            </a:extLst>
          </p:cNvPr>
          <p:cNvPicPr>
            <a:picLocks noGrp="1" noChangeAspect="1"/>
          </p:cNvPicPr>
          <p:nvPr>
            <p:ph sz="half" idx="2"/>
          </p:nvPr>
        </p:nvPicPr>
        <p:blipFill>
          <a:blip r:embed="rId3"/>
          <a:stretch>
            <a:fillRect/>
          </a:stretch>
        </p:blipFill>
        <p:spPr>
          <a:xfrm>
            <a:off x="3351212" y="4897481"/>
            <a:ext cx="5387729" cy="1658767"/>
          </a:xfrm>
          <a:prstGeom prst="rect">
            <a:avLst/>
          </a:prstGeom>
        </p:spPr>
      </p:pic>
    </p:spTree>
    <p:extLst>
      <p:ext uri="{BB962C8B-B14F-4D97-AF65-F5344CB8AC3E}">
        <p14:creationId xmlns:p14="http://schemas.microsoft.com/office/powerpoint/2010/main" val="39983289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sndAc>
          <p:stSnd>
            <p:snd r:embed="rId2" name="hammer.wav"/>
          </p:stSnd>
        </p:sndAc>
      </p:transition>
    </mc:Choice>
    <mc:Fallback xmlns="">
      <p:transition spd="slow">
        <p:fade/>
        <p:sndAc>
          <p:stSnd>
            <p:snd r:embed="rId4" name="hammer.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barn(inVertical)">
                                      <p:cBhvr>
                                        <p:cTn id="17" dur="500"/>
                                        <p:tgtEl>
                                          <p:spTgt spid="3">
                                            <p:txEl>
                                              <p:pRg st="0" end="0"/>
                                            </p:txEl>
                                          </p:spTgt>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barn(inVertical)">
                                      <p:cBhvr>
                                        <p:cTn id="20" dur="500"/>
                                        <p:tgtEl>
                                          <p:spTgt spid="3">
                                            <p:txEl>
                                              <p:pRg st="1" end="1"/>
                                            </p:txEl>
                                          </p:spTgt>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barn(inVertical)">
                                      <p:cBhvr>
                                        <p:cTn id="23" dur="500"/>
                                        <p:tgtEl>
                                          <p:spTgt spid="3">
                                            <p:txEl>
                                              <p:pRg st="2" end="2"/>
                                            </p:txEl>
                                          </p:spTgt>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barn(inVertical)">
                                      <p:cBhvr>
                                        <p:cTn id="26" dur="500"/>
                                        <p:tgtEl>
                                          <p:spTgt spid="3">
                                            <p:txEl>
                                              <p:pRg st="3" end="3"/>
                                            </p:txEl>
                                          </p:spTgt>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barn(inVertical)">
                                      <p:cBhvr>
                                        <p:cTn id="2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Redistribution of Income</a:t>
            </a:r>
          </a:p>
        </p:txBody>
      </p:sp>
      <p:sp>
        <p:nvSpPr>
          <p:cNvPr id="3" name="Content Placeholder 2">
            <a:extLst>
              <a:ext uri="{FF2B5EF4-FFF2-40B4-BE49-F238E27FC236}">
                <a16:creationId xmlns:a16="http://schemas.microsoft.com/office/drawing/2014/main" id="{D72536B9-A940-4A18-98DE-A0D245144815}"/>
              </a:ext>
            </a:extLst>
          </p:cNvPr>
          <p:cNvSpPr>
            <a:spLocks noGrp="1"/>
          </p:cNvSpPr>
          <p:nvPr>
            <p:ph sz="half" idx="1"/>
          </p:nvPr>
        </p:nvSpPr>
        <p:spPr>
          <a:xfrm>
            <a:off x="1141412" y="1752600"/>
            <a:ext cx="6248400" cy="5105400"/>
          </a:xfrm>
        </p:spPr>
        <p:txBody>
          <a:bodyPr>
            <a:normAutofit fontScale="92500" lnSpcReduction="20000"/>
          </a:bodyPr>
          <a:lstStyle/>
          <a:p>
            <a:r>
              <a:rPr lang="en-US" dirty="0"/>
              <a:t>Governments may choose to redistribute income in order to pursue the social economic goal of equity</a:t>
            </a:r>
          </a:p>
          <a:p>
            <a:r>
              <a:rPr lang="en-US" dirty="0"/>
              <a:t>Redistribution in the U.S. occurs in the form of taking tax money from one group &amp; giving to another group</a:t>
            </a:r>
          </a:p>
          <a:p>
            <a:pPr lvl="1"/>
            <a:r>
              <a:rPr lang="en-US" dirty="0"/>
              <a:t>Ex. Social Security, unemployment insurance, tax breaks, etc. </a:t>
            </a:r>
          </a:p>
          <a:p>
            <a:pPr lvl="1"/>
            <a:r>
              <a:rPr lang="en-US" dirty="0"/>
              <a:t>Also know as Transfer Payments</a:t>
            </a:r>
          </a:p>
          <a:p>
            <a:r>
              <a:rPr lang="en-US" dirty="0"/>
              <a:t>These payments subsidize the income of recipients to allow the consumption of necessities.</a:t>
            </a:r>
          </a:p>
          <a:p>
            <a:r>
              <a:rPr lang="en-US" u="sng" dirty="0"/>
              <a:t>Safety net </a:t>
            </a:r>
            <a:r>
              <a:rPr lang="en-US" dirty="0"/>
              <a:t>- collection of services provided by the state or other institutions such as friendly societies, including welfare, unemployment benefit, universal healthcare, </a:t>
            </a:r>
            <a:r>
              <a:rPr lang="en-US" dirty="0" err="1"/>
              <a:t>etc</a:t>
            </a:r>
            <a:endParaRPr lang="en-US" dirty="0"/>
          </a:p>
        </p:txBody>
      </p:sp>
      <p:pic>
        <p:nvPicPr>
          <p:cNvPr id="7" name="Content Placeholder 6">
            <a:extLst>
              <a:ext uri="{FF2B5EF4-FFF2-40B4-BE49-F238E27FC236}">
                <a16:creationId xmlns:a16="http://schemas.microsoft.com/office/drawing/2014/main" id="{DB3A6129-E7A9-40B7-B79F-F360B013CB37}"/>
              </a:ext>
            </a:extLst>
          </p:cNvPr>
          <p:cNvPicPr>
            <a:picLocks noGrp="1" noChangeAspect="1"/>
          </p:cNvPicPr>
          <p:nvPr>
            <p:ph sz="half" idx="2"/>
          </p:nvPr>
        </p:nvPicPr>
        <p:blipFill>
          <a:blip r:embed="rId3"/>
          <a:stretch>
            <a:fillRect/>
          </a:stretch>
        </p:blipFill>
        <p:spPr>
          <a:xfrm>
            <a:off x="7582468" y="2438400"/>
            <a:ext cx="4226943" cy="3733800"/>
          </a:xfrm>
          <a:prstGeom prst="rect">
            <a:avLst/>
          </a:prstGeom>
        </p:spPr>
      </p:pic>
    </p:spTree>
    <p:extLst>
      <p:ext uri="{BB962C8B-B14F-4D97-AF65-F5344CB8AC3E}">
        <p14:creationId xmlns:p14="http://schemas.microsoft.com/office/powerpoint/2010/main" val="34440069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sndAc>
          <p:stSnd>
            <p:snd r:embed="rId2" name="hammer.wav"/>
          </p:stSnd>
        </p:sndAc>
      </p:transition>
    </mc:Choice>
    <mc:Fallback xmlns="">
      <p:transition spd="slow">
        <p:fade/>
        <p:sndAc>
          <p:stSnd>
            <p:snd r:embed="rId4" name="hammer.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barn(inVertical)">
                                      <p:cBhvr>
                                        <p:cTn id="17" dur="500"/>
                                        <p:tgtEl>
                                          <p:spTgt spid="3">
                                            <p:txEl>
                                              <p:pRg st="0" end="0"/>
                                            </p:txEl>
                                          </p:spTgt>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barn(inVertical)">
                                      <p:cBhvr>
                                        <p:cTn id="20" dur="500"/>
                                        <p:tgtEl>
                                          <p:spTgt spid="3">
                                            <p:txEl>
                                              <p:pRg st="1" end="1"/>
                                            </p:txEl>
                                          </p:spTgt>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barn(inVertical)">
                                      <p:cBhvr>
                                        <p:cTn id="23" dur="500"/>
                                        <p:tgtEl>
                                          <p:spTgt spid="3">
                                            <p:txEl>
                                              <p:pRg st="2" end="2"/>
                                            </p:txEl>
                                          </p:spTgt>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barn(inVertical)">
                                      <p:cBhvr>
                                        <p:cTn id="26" dur="500"/>
                                        <p:tgtEl>
                                          <p:spTgt spid="3">
                                            <p:txEl>
                                              <p:pRg st="3" end="3"/>
                                            </p:txEl>
                                          </p:spTgt>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barn(inVertical)">
                                      <p:cBhvr>
                                        <p:cTn id="29" dur="500"/>
                                        <p:tgtEl>
                                          <p:spTgt spid="3">
                                            <p:txEl>
                                              <p:pRg st="4" end="4"/>
                                            </p:txEl>
                                          </p:spTgt>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Protection of Property</a:t>
            </a:r>
          </a:p>
        </p:txBody>
      </p:sp>
      <p:sp>
        <p:nvSpPr>
          <p:cNvPr id="3" name="Content Placeholder 2">
            <a:extLst>
              <a:ext uri="{FF2B5EF4-FFF2-40B4-BE49-F238E27FC236}">
                <a16:creationId xmlns:a16="http://schemas.microsoft.com/office/drawing/2014/main" id="{5F33360E-1E3E-44A9-BB02-A76BFFBB0950}"/>
              </a:ext>
            </a:extLst>
          </p:cNvPr>
          <p:cNvSpPr>
            <a:spLocks noGrp="1"/>
          </p:cNvSpPr>
          <p:nvPr>
            <p:ph sz="half" idx="1"/>
          </p:nvPr>
        </p:nvSpPr>
        <p:spPr/>
        <p:txBody>
          <a:bodyPr>
            <a:normAutofit fontScale="92500" lnSpcReduction="20000"/>
          </a:bodyPr>
          <a:lstStyle/>
          <a:p>
            <a:r>
              <a:rPr lang="en-US" dirty="0"/>
              <a:t>the protection of private property rights is essential in a market economy</a:t>
            </a:r>
          </a:p>
          <a:p>
            <a:r>
              <a:rPr lang="en-US" dirty="0"/>
              <a:t>Consumers &amp; business are more likely to purchase goods or invest in and expand their businesses if they have protections</a:t>
            </a:r>
          </a:p>
          <a:p>
            <a:r>
              <a:rPr lang="en-US" dirty="0"/>
              <a:t>Property rights are protected by intellectual property laws such as copyrights and patents, legal documents like deeds for real estate or titles for cars, and business licenses or corporate charter recognize the legal owner of a business</a:t>
            </a:r>
          </a:p>
        </p:txBody>
      </p:sp>
      <p:sp>
        <p:nvSpPr>
          <p:cNvPr id="4" name="Content Placeholder 3">
            <a:extLst>
              <a:ext uri="{FF2B5EF4-FFF2-40B4-BE49-F238E27FC236}">
                <a16:creationId xmlns:a16="http://schemas.microsoft.com/office/drawing/2014/main" id="{BBEAD279-B33B-402E-9044-D3C1E9D152BF}"/>
              </a:ext>
            </a:extLst>
          </p:cNvPr>
          <p:cNvSpPr>
            <a:spLocks noGrp="1"/>
          </p:cNvSpPr>
          <p:nvPr>
            <p:ph sz="half" idx="2"/>
          </p:nvPr>
        </p:nvSpPr>
        <p:spPr/>
        <p:txBody>
          <a:bodyPr/>
          <a:lstStyle/>
          <a:p>
            <a:r>
              <a:rPr lang="en-US" dirty="0"/>
              <a:t>the courts hear property disputes and settles them based on an impartial “rule of law”</a:t>
            </a:r>
          </a:p>
          <a:p>
            <a:endParaRPr lang="en-US" dirty="0"/>
          </a:p>
          <a:p>
            <a:endParaRPr lang="en-US" dirty="0"/>
          </a:p>
        </p:txBody>
      </p:sp>
      <p:pic>
        <p:nvPicPr>
          <p:cNvPr id="5" name="Picture 4">
            <a:extLst>
              <a:ext uri="{FF2B5EF4-FFF2-40B4-BE49-F238E27FC236}">
                <a16:creationId xmlns:a16="http://schemas.microsoft.com/office/drawing/2014/main" id="{D4EBBD1E-A896-4025-87AA-32CAEC3A5A17}"/>
              </a:ext>
            </a:extLst>
          </p:cNvPr>
          <p:cNvPicPr>
            <a:picLocks noChangeAspect="1"/>
          </p:cNvPicPr>
          <p:nvPr/>
        </p:nvPicPr>
        <p:blipFill>
          <a:blip r:embed="rId3"/>
          <a:stretch>
            <a:fillRect/>
          </a:stretch>
        </p:blipFill>
        <p:spPr>
          <a:xfrm>
            <a:off x="7542212" y="3886200"/>
            <a:ext cx="2738413" cy="1981200"/>
          </a:xfrm>
          <a:prstGeom prst="rect">
            <a:avLst/>
          </a:prstGeom>
        </p:spPr>
      </p:pic>
    </p:spTree>
    <p:extLst>
      <p:ext uri="{BB962C8B-B14F-4D97-AF65-F5344CB8AC3E}">
        <p14:creationId xmlns:p14="http://schemas.microsoft.com/office/powerpoint/2010/main" val="38171873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sndAc>
          <p:stSnd>
            <p:snd r:embed="rId2" name="hammer.wav"/>
          </p:stSnd>
        </p:sndAc>
      </p:transition>
    </mc:Choice>
    <mc:Fallback xmlns="">
      <p:transition spd="slow">
        <p:fade/>
        <p:sndAc>
          <p:stSnd>
            <p:snd r:embed="rId4" name="hammer.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barn(inVertical)">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barn(inVertical)">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barn(inVertical)">
                                      <p:cBhvr>
                                        <p:cTn id="27" dur="5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4">
                                            <p:txEl>
                                              <p:pRg st="0" end="0"/>
                                            </p:txEl>
                                          </p:spTgt>
                                        </p:tgtEl>
                                        <p:attrNameLst>
                                          <p:attrName>style.visibility</p:attrName>
                                        </p:attrNameLst>
                                      </p:cBhvr>
                                      <p:to>
                                        <p:strVal val="visible"/>
                                      </p:to>
                                    </p:set>
                                    <p:animEffect transition="in" filter="barn(inVertical)">
                                      <p:cBhvr>
                                        <p:cTn id="32"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Market Failures</a:t>
            </a:r>
          </a:p>
        </p:txBody>
      </p:sp>
      <p:sp>
        <p:nvSpPr>
          <p:cNvPr id="3" name="Content Placeholder 2">
            <a:extLst>
              <a:ext uri="{FF2B5EF4-FFF2-40B4-BE49-F238E27FC236}">
                <a16:creationId xmlns:a16="http://schemas.microsoft.com/office/drawing/2014/main" id="{69B59137-4B96-4416-B6E2-8270945B01C9}"/>
              </a:ext>
            </a:extLst>
          </p:cNvPr>
          <p:cNvSpPr>
            <a:spLocks noGrp="1"/>
          </p:cNvSpPr>
          <p:nvPr>
            <p:ph idx="1"/>
          </p:nvPr>
        </p:nvSpPr>
        <p:spPr>
          <a:xfrm>
            <a:off x="1522413" y="1752601"/>
            <a:ext cx="9829799" cy="3276600"/>
          </a:xfrm>
        </p:spPr>
        <p:txBody>
          <a:bodyPr/>
          <a:lstStyle/>
          <a:p>
            <a:r>
              <a:rPr lang="en-US" dirty="0"/>
              <a:t>Market Failures occur when the private market is unable to produce goods and services in a way that the marginal benefit to society from the production of the good is equal to or greater than the marginal cost to society for producing the good</a:t>
            </a:r>
          </a:p>
          <a:p>
            <a:endParaRPr lang="en-US" dirty="0"/>
          </a:p>
          <a:p>
            <a:r>
              <a:rPr lang="en-US" dirty="0"/>
              <a:t>Market failures include externalities and market power</a:t>
            </a:r>
          </a:p>
          <a:p>
            <a:pPr lvl="2"/>
            <a:endParaRPr lang="en-US" dirty="0"/>
          </a:p>
          <a:p>
            <a:pPr lvl="2"/>
            <a:endParaRPr lang="en-US" dirty="0"/>
          </a:p>
          <a:p>
            <a:pPr lvl="2"/>
            <a:endParaRPr lang="en-US" dirty="0"/>
          </a:p>
          <a:p>
            <a:pPr lvl="2"/>
            <a:endParaRPr lang="en-US" dirty="0"/>
          </a:p>
          <a:p>
            <a:pPr lvl="2"/>
            <a:endParaRPr lang="en-US" dirty="0"/>
          </a:p>
          <a:p>
            <a:pPr lvl="2"/>
            <a:endParaRPr lang="en-US" dirty="0"/>
          </a:p>
          <a:p>
            <a:pPr lvl="2"/>
            <a:endParaRPr lang="en-US" dirty="0"/>
          </a:p>
          <a:p>
            <a:pPr lvl="2"/>
            <a:endParaRPr lang="en-US" dirty="0"/>
          </a:p>
          <a:p>
            <a:pPr lvl="2"/>
            <a:endParaRPr lang="en-US" dirty="0"/>
          </a:p>
          <a:p>
            <a:pPr lvl="2"/>
            <a:endParaRPr lang="en-US" dirty="0"/>
          </a:p>
          <a:p>
            <a:pPr lvl="2"/>
            <a:endParaRPr lang="en-US" dirty="0"/>
          </a:p>
          <a:p>
            <a:pPr lvl="2"/>
            <a:endParaRPr lang="en-US" dirty="0"/>
          </a:p>
          <a:p>
            <a:pPr lvl="2"/>
            <a:endParaRPr lang="en-US" dirty="0"/>
          </a:p>
          <a:p>
            <a:pPr lvl="2"/>
            <a:endParaRPr lang="en-US" dirty="0"/>
          </a:p>
          <a:p>
            <a:pPr lvl="2"/>
            <a:endParaRPr lang="en-US" dirty="0"/>
          </a:p>
          <a:p>
            <a:pPr lvl="2"/>
            <a:endParaRPr lang="en-US" dirty="0"/>
          </a:p>
          <a:p>
            <a:pPr lvl="2"/>
            <a:endParaRPr lang="en-US" dirty="0"/>
          </a:p>
          <a:p>
            <a:pPr lvl="2"/>
            <a:endParaRPr lang="en-US" dirty="0"/>
          </a:p>
          <a:p>
            <a:pPr lvl="2"/>
            <a:endParaRPr lang="en-US" dirty="0"/>
          </a:p>
          <a:p>
            <a:pPr lvl="2"/>
            <a:endParaRPr lang="en-US" dirty="0"/>
          </a:p>
          <a:p>
            <a:pPr lvl="2"/>
            <a:endParaRPr lang="en-US" dirty="0"/>
          </a:p>
          <a:p>
            <a:pPr lvl="2"/>
            <a:endParaRPr lang="en-US" dirty="0"/>
          </a:p>
          <a:p>
            <a:pPr lvl="2"/>
            <a:endParaRPr lang="en-US" dirty="0"/>
          </a:p>
          <a:p>
            <a:pPr lvl="2"/>
            <a:endParaRPr lang="en-US" dirty="0"/>
          </a:p>
          <a:p>
            <a:pPr lvl="2"/>
            <a:endParaRPr lang="en-US" dirty="0"/>
          </a:p>
          <a:p>
            <a:pPr lvl="2"/>
            <a:endParaRPr lang="en-US" dirty="0"/>
          </a:p>
          <a:p>
            <a:pPr lvl="2"/>
            <a:endParaRPr lang="en-US" dirty="0"/>
          </a:p>
          <a:p>
            <a:pPr lvl="2"/>
            <a:endParaRPr lang="en-US" dirty="0"/>
          </a:p>
        </p:txBody>
      </p:sp>
    </p:spTree>
    <p:extLst>
      <p:ext uri="{BB962C8B-B14F-4D97-AF65-F5344CB8AC3E}">
        <p14:creationId xmlns:p14="http://schemas.microsoft.com/office/powerpoint/2010/main" val="1028660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sndAc>
          <p:stSnd>
            <p:snd r:embed="rId2" name="hammer.wav"/>
          </p:stSnd>
        </p:sndAc>
      </p:transition>
    </mc:Choice>
    <mc:Fallback xmlns="">
      <p:transition spd="slow">
        <p:fade/>
        <p:sndAc>
          <p:stSnd>
            <p:snd r:embed="rId3" name="hammer.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arn(inVertical)">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allAtOnce"/>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07CB8-9F8D-48AF-A1F3-47CFF86167EB}"/>
              </a:ext>
            </a:extLst>
          </p:cNvPr>
          <p:cNvSpPr>
            <a:spLocks noGrp="1"/>
          </p:cNvSpPr>
          <p:nvPr>
            <p:ph type="title"/>
          </p:nvPr>
        </p:nvSpPr>
        <p:spPr/>
        <p:txBody>
          <a:bodyPr/>
          <a:lstStyle/>
          <a:p>
            <a:pPr algn="ctr"/>
            <a:r>
              <a:rPr lang="en-US" dirty="0"/>
              <a:t>Externalities </a:t>
            </a:r>
          </a:p>
        </p:txBody>
      </p:sp>
      <p:sp>
        <p:nvSpPr>
          <p:cNvPr id="3" name="Content Placeholder 2">
            <a:extLst>
              <a:ext uri="{FF2B5EF4-FFF2-40B4-BE49-F238E27FC236}">
                <a16:creationId xmlns:a16="http://schemas.microsoft.com/office/drawing/2014/main" id="{047549DE-43D1-4B75-B230-748BC3549EC8}"/>
              </a:ext>
            </a:extLst>
          </p:cNvPr>
          <p:cNvSpPr>
            <a:spLocks noGrp="1"/>
          </p:cNvSpPr>
          <p:nvPr>
            <p:ph idx="1"/>
          </p:nvPr>
        </p:nvSpPr>
        <p:spPr/>
        <p:txBody>
          <a:bodyPr/>
          <a:lstStyle/>
          <a:p>
            <a:r>
              <a:rPr lang="en-US" dirty="0"/>
              <a:t>Externalities can be both positive and negative</a:t>
            </a:r>
          </a:p>
          <a:p>
            <a:pPr lvl="1"/>
            <a:r>
              <a:rPr lang="en-US" dirty="0"/>
              <a:t>externalities occur when a third party, other than the consumer or producer of a good, is hurt or benefits from the production or consumption of that good</a:t>
            </a:r>
          </a:p>
          <a:p>
            <a:pPr lvl="2"/>
            <a:r>
              <a:rPr lang="en-US" dirty="0"/>
              <a:t>Ex. of negative externality – air pollution from a factory</a:t>
            </a:r>
          </a:p>
          <a:p>
            <a:pPr lvl="2"/>
            <a:r>
              <a:rPr lang="en-US" dirty="0"/>
              <a:t>Ex. of positive externality – new school decreasing class sizes </a:t>
            </a:r>
          </a:p>
          <a:p>
            <a:r>
              <a:rPr lang="en-US" dirty="0"/>
              <a:t>U.S. government usually tries to correct negative externalities with fines and other incentives to make it more expensive to produce the good</a:t>
            </a:r>
          </a:p>
          <a:p>
            <a:pPr lvl="1"/>
            <a:r>
              <a:rPr lang="en-US" dirty="0"/>
              <a:t>Intended to slow production of the good or service</a:t>
            </a:r>
          </a:p>
          <a:p>
            <a:r>
              <a:rPr lang="en-US" dirty="0"/>
              <a:t>U.S. government usually subsidizes positive externalities </a:t>
            </a:r>
          </a:p>
          <a:p>
            <a:pPr lvl="1"/>
            <a:r>
              <a:rPr lang="en-US" dirty="0"/>
              <a:t>Intended to increase production of good or service</a:t>
            </a:r>
          </a:p>
          <a:p>
            <a:endParaRPr lang="en-US" dirty="0"/>
          </a:p>
        </p:txBody>
      </p:sp>
      <p:pic>
        <p:nvPicPr>
          <p:cNvPr id="4" name="Picture 3">
            <a:extLst>
              <a:ext uri="{FF2B5EF4-FFF2-40B4-BE49-F238E27FC236}">
                <a16:creationId xmlns:a16="http://schemas.microsoft.com/office/drawing/2014/main" id="{EA3F807C-0C2E-44E8-954A-E1CAD4EFD189}"/>
              </a:ext>
            </a:extLst>
          </p:cNvPr>
          <p:cNvPicPr>
            <a:picLocks noChangeAspect="1"/>
          </p:cNvPicPr>
          <p:nvPr/>
        </p:nvPicPr>
        <p:blipFill>
          <a:blip r:embed="rId3"/>
          <a:stretch>
            <a:fillRect/>
          </a:stretch>
        </p:blipFill>
        <p:spPr>
          <a:xfrm>
            <a:off x="1504260" y="101862"/>
            <a:ext cx="2743200" cy="1534781"/>
          </a:xfrm>
          <a:prstGeom prst="rect">
            <a:avLst/>
          </a:prstGeom>
        </p:spPr>
      </p:pic>
      <p:pic>
        <p:nvPicPr>
          <p:cNvPr id="5" name="Picture 4">
            <a:extLst>
              <a:ext uri="{FF2B5EF4-FFF2-40B4-BE49-F238E27FC236}">
                <a16:creationId xmlns:a16="http://schemas.microsoft.com/office/drawing/2014/main" id="{28EC2BA6-B91D-435D-9123-705C224780F7}"/>
              </a:ext>
            </a:extLst>
          </p:cNvPr>
          <p:cNvPicPr>
            <a:picLocks noChangeAspect="1"/>
          </p:cNvPicPr>
          <p:nvPr/>
        </p:nvPicPr>
        <p:blipFill>
          <a:blip r:embed="rId3"/>
          <a:stretch>
            <a:fillRect/>
          </a:stretch>
        </p:blipFill>
        <p:spPr>
          <a:xfrm>
            <a:off x="8913812" y="50930"/>
            <a:ext cx="2925265" cy="1636643"/>
          </a:xfrm>
          <a:prstGeom prst="rect">
            <a:avLst/>
          </a:prstGeom>
        </p:spPr>
      </p:pic>
    </p:spTree>
    <p:extLst>
      <p:ext uri="{BB962C8B-B14F-4D97-AF65-F5344CB8AC3E}">
        <p14:creationId xmlns:p14="http://schemas.microsoft.com/office/powerpoint/2010/main" val="32162534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sndAc>
          <p:stSnd>
            <p:snd r:embed="rId2" name="hammer.wav"/>
          </p:stSnd>
        </p:sndAc>
      </p:transition>
    </mc:Choice>
    <mc:Fallback xmlns="">
      <p:transition spd="slow">
        <p:fade/>
        <p:sndAc>
          <p:stSnd>
            <p:snd r:embed="rId4" name="hammer.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barn(inVertical)">
                                      <p:cBhvr>
                                        <p:cTn id="22" dur="500"/>
                                        <p:tgtEl>
                                          <p:spTgt spid="3">
                                            <p:txEl>
                                              <p:pRg st="0" end="0"/>
                                            </p:txEl>
                                          </p:spTgt>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barn(inVertical)">
                                      <p:cBhvr>
                                        <p:cTn id="25" dur="500"/>
                                        <p:tgtEl>
                                          <p:spTgt spid="3">
                                            <p:txEl>
                                              <p:pRg st="1" end="1"/>
                                            </p:txEl>
                                          </p:spTgt>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barn(inVertical)">
                                      <p:cBhvr>
                                        <p:cTn id="28" dur="500"/>
                                        <p:tgtEl>
                                          <p:spTgt spid="3">
                                            <p:txEl>
                                              <p:pRg st="2" end="2"/>
                                            </p:txEl>
                                          </p:spTgt>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barn(inVertical)">
                                      <p:cBhvr>
                                        <p:cTn id="31" dur="500"/>
                                        <p:tgtEl>
                                          <p:spTgt spid="3">
                                            <p:txEl>
                                              <p:pRg st="3" end="3"/>
                                            </p:txEl>
                                          </p:spTgt>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barn(inVertical)">
                                      <p:cBhvr>
                                        <p:cTn id="34" dur="500"/>
                                        <p:tgtEl>
                                          <p:spTgt spid="3">
                                            <p:txEl>
                                              <p:pRg st="4" end="4"/>
                                            </p:txEl>
                                          </p:spTgt>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barn(inVertical)">
                                      <p:cBhvr>
                                        <p:cTn id="37" dur="500"/>
                                        <p:tgtEl>
                                          <p:spTgt spid="3">
                                            <p:txEl>
                                              <p:pRg st="5" end="5"/>
                                            </p:txEl>
                                          </p:spTgt>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barn(inVertical)">
                                      <p:cBhvr>
                                        <p:cTn id="40" dur="500"/>
                                        <p:tgtEl>
                                          <p:spTgt spid="3">
                                            <p:txEl>
                                              <p:pRg st="6" end="6"/>
                                            </p:txEl>
                                          </p:spTgt>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Effect transition="in" filter="barn(inVertical)">
                                      <p:cBhvr>
                                        <p:cTn id="43"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allAtOnce"/>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ESENTER_VERSION" val="6"/>
  <p:tag name="ARTICULATE_PROJECT_OPEN" val="0"/>
</p:tagLst>
</file>

<file path=ppt/theme/theme1.xml><?xml version="1.0" encoding="utf-8"?>
<a:theme xmlns:a="http://schemas.openxmlformats.org/drawingml/2006/main" name="Currency Symbols 16x9">
  <a:themeElements>
    <a:clrScheme name="Currency Symbols">
      <a:dk1>
        <a:srgbClr val="303030"/>
      </a:dk1>
      <a:lt1>
        <a:sysClr val="window" lastClr="FFFFFF"/>
      </a:lt1>
      <a:dk2>
        <a:srgbClr val="000000"/>
      </a:dk2>
      <a:lt2>
        <a:srgbClr val="E8DEC9"/>
      </a:lt2>
      <a:accent1>
        <a:srgbClr val="F7C547"/>
      </a:accent1>
      <a:accent2>
        <a:srgbClr val="AB3C33"/>
      </a:accent2>
      <a:accent3>
        <a:srgbClr val="506084"/>
      </a:accent3>
      <a:accent4>
        <a:srgbClr val="599EA5"/>
      </a:accent4>
      <a:accent5>
        <a:srgbClr val="758F21"/>
      </a:accent5>
      <a:accent6>
        <a:srgbClr val="894A27"/>
      </a:accent6>
      <a:hlink>
        <a:srgbClr val="506084"/>
      </a:hlink>
      <a:folHlink>
        <a:srgbClr val="828282"/>
      </a:folHlink>
    </a:clrScheme>
    <a:fontScheme name="Currency Symbols">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urrency symbols presentation (widescreen).potx" id="{0BEEB329-2C4D-4D02-9858-CA91ACE92AB1}" vid="{944DA297-E844-470D-A85C-00068074ACC2}"/>
    </a:ext>
  </a:extLst>
</a:theme>
</file>

<file path=ppt/theme/theme2.xml><?xml version="1.0" encoding="utf-8"?>
<a:theme xmlns:a="http://schemas.openxmlformats.org/drawingml/2006/main" name="Office Theme">
  <a:themeElements>
    <a:clrScheme name="Currency Symbols">
      <a:dk1>
        <a:srgbClr val="303030"/>
      </a:dk1>
      <a:lt1>
        <a:sysClr val="window" lastClr="FFFFFF"/>
      </a:lt1>
      <a:dk2>
        <a:srgbClr val="000000"/>
      </a:dk2>
      <a:lt2>
        <a:srgbClr val="E8DEC9"/>
      </a:lt2>
      <a:accent1>
        <a:srgbClr val="F7C547"/>
      </a:accent1>
      <a:accent2>
        <a:srgbClr val="AB3C33"/>
      </a:accent2>
      <a:accent3>
        <a:srgbClr val="506084"/>
      </a:accent3>
      <a:accent4>
        <a:srgbClr val="599EA5"/>
      </a:accent4>
      <a:accent5>
        <a:srgbClr val="758F21"/>
      </a:accent5>
      <a:accent6>
        <a:srgbClr val="894A27"/>
      </a:accent6>
      <a:hlink>
        <a:srgbClr val="506084"/>
      </a:hlink>
      <a:folHlink>
        <a:srgbClr val="828282"/>
      </a:folHlink>
    </a:clrScheme>
    <a:fontScheme name="Currency Symbols">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Currency Symbols">
      <a:dk1>
        <a:srgbClr val="303030"/>
      </a:dk1>
      <a:lt1>
        <a:sysClr val="window" lastClr="FFFFFF"/>
      </a:lt1>
      <a:dk2>
        <a:srgbClr val="000000"/>
      </a:dk2>
      <a:lt2>
        <a:srgbClr val="E8DEC9"/>
      </a:lt2>
      <a:accent1>
        <a:srgbClr val="F7C547"/>
      </a:accent1>
      <a:accent2>
        <a:srgbClr val="AB3C33"/>
      </a:accent2>
      <a:accent3>
        <a:srgbClr val="506084"/>
      </a:accent3>
      <a:accent4>
        <a:srgbClr val="599EA5"/>
      </a:accent4>
      <a:accent5>
        <a:srgbClr val="758F21"/>
      </a:accent5>
      <a:accent6>
        <a:srgbClr val="894A27"/>
      </a:accent6>
      <a:hlink>
        <a:srgbClr val="506084"/>
      </a:hlink>
      <a:folHlink>
        <a:srgbClr val="828282"/>
      </a:folHlink>
    </a:clrScheme>
    <a:fontScheme name="Currency Symbols">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Currency symbols presentation (widescreen)</Template>
  <TotalTime>204</TotalTime>
  <Words>924</Words>
  <Application>Microsoft Office PowerPoint</Application>
  <PresentationFormat>Custom</PresentationFormat>
  <Paragraphs>93</Paragraphs>
  <Slides>13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Cambria</vt:lpstr>
      <vt:lpstr>Currency Symbols 16x9</vt:lpstr>
      <vt:lpstr>Foundations of Economics</vt:lpstr>
      <vt:lpstr>Government Role In Economics </vt:lpstr>
      <vt:lpstr>Why is the Government Involved?</vt:lpstr>
      <vt:lpstr>Public Goods &amp; Services</vt:lpstr>
      <vt:lpstr>Public Goods &amp; Services</vt:lpstr>
      <vt:lpstr>Redistribution of Income</vt:lpstr>
      <vt:lpstr>Protection of Property</vt:lpstr>
      <vt:lpstr>Market Failures</vt:lpstr>
      <vt:lpstr>Externalities </vt:lpstr>
      <vt:lpstr>Market Power </vt:lpstr>
      <vt:lpstr>Government Regulation </vt:lpstr>
      <vt:lpstr>Example of Government Regulations </vt:lpstr>
      <vt:lpstr>Government Regulations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Foundations of Economics</dc:title>
  <dc:creator>Mandrell Perryman</dc:creator>
  <cp:lastModifiedBy>Mandrell Perryman</cp:lastModifiedBy>
  <cp:revision>21</cp:revision>
  <dcterms:created xsi:type="dcterms:W3CDTF">2017-10-12T20:48:55Z</dcterms:created>
  <dcterms:modified xsi:type="dcterms:W3CDTF">2021-06-30T18:26:44Z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