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9" r:id="rId2"/>
    <p:sldId id="318" r:id="rId3"/>
    <p:sldId id="344" r:id="rId4"/>
    <p:sldId id="329" r:id="rId5"/>
    <p:sldId id="345" r:id="rId6"/>
    <p:sldId id="347" r:id="rId7"/>
    <p:sldId id="346" r:id="rId8"/>
    <p:sldId id="348" r:id="rId9"/>
    <p:sldId id="350" r:id="rId10"/>
    <p:sldId id="349" r:id="rId11"/>
    <p:sldId id="351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660" y="7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10/8/2017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10/8/2017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10/8/2017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10/8/2017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10/8/2017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Imprint MT Shadow" panose="04020605060303030202" pitchFamily="82" charset="0"/>
              </a:rPr>
              <a:t> Economic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4400" dirty="0"/>
          </a:p>
          <a:p>
            <a:pPr marL="0" indent="0">
              <a:buNone/>
            </a:pP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598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BF7C-5D95-446A-B198-B79F296A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94AE6-3E18-4DFB-B3DE-890C12896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457200"/>
            <a:ext cx="5257799" cy="5486400"/>
          </a:xfrm>
        </p:spPr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Most desired goods &amp; services are produced</a:t>
            </a:r>
          </a:p>
          <a:p>
            <a:pPr lvl="1"/>
            <a:r>
              <a:rPr lang="en-US" dirty="0"/>
              <a:t>Goods &amp; services tend to be  as efficient as possible</a:t>
            </a:r>
          </a:p>
          <a:p>
            <a:pPr lvl="1"/>
            <a:r>
              <a:rPr lang="en-US" dirty="0"/>
              <a:t>Fosters &amp; rewards innovation </a:t>
            </a:r>
          </a:p>
          <a:p>
            <a:pPr lvl="1"/>
            <a:r>
              <a:rPr lang="en-US" dirty="0"/>
              <a:t>Businesses invest in other successful businesses 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Competition hurts those who are at a competitive disadvantage (disabled, elderly, children,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Human resources are not always optimized</a:t>
            </a:r>
          </a:p>
          <a:p>
            <a:pPr lvl="1"/>
            <a:r>
              <a:rPr lang="en-US" dirty="0"/>
              <a:t>Caters to the “winners” or the “haves”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AEA1D-12EC-4243-A63E-5B25D793B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2" y="2895599"/>
            <a:ext cx="4648200" cy="1752601"/>
          </a:xfrm>
        </p:spPr>
        <p:txBody>
          <a:bodyPr>
            <a:normAutofit/>
          </a:bodyPr>
          <a:lstStyle/>
          <a:p>
            <a:r>
              <a:rPr lang="en-US" sz="2800" dirty="0"/>
              <a:t>Advantages &amp; Disadvantages </a:t>
            </a:r>
          </a:p>
        </p:txBody>
      </p:sp>
    </p:spTree>
    <p:extLst>
      <p:ext uri="{BB962C8B-B14F-4D97-AF65-F5344CB8AC3E}">
        <p14:creationId xmlns:p14="http://schemas.microsoft.com/office/powerpoint/2010/main" val="1379909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309F-DC54-4CEE-A54B-86D2E18B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685800"/>
            <a:ext cx="4343401" cy="1925637"/>
          </a:xfrm>
        </p:spPr>
        <p:txBody>
          <a:bodyPr/>
          <a:lstStyle/>
          <a:p>
            <a:r>
              <a:rPr lang="en-US" dirty="0"/>
              <a:t>Mixed Economy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7F3AC-FCFA-4870-8986-597AE20AD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Protects private property</a:t>
            </a:r>
          </a:p>
          <a:p>
            <a:r>
              <a:rPr lang="en-US" dirty="0"/>
              <a:t>Protects consumers</a:t>
            </a:r>
          </a:p>
          <a:p>
            <a:r>
              <a:rPr lang="en-US" dirty="0"/>
              <a:t>Protects those at a competitive advantage</a:t>
            </a:r>
          </a:p>
          <a:p>
            <a:r>
              <a:rPr lang="en-US" dirty="0"/>
              <a:t>Government regulates international trade, military, &amp; public services such as transportation</a:t>
            </a:r>
          </a:p>
          <a:p>
            <a:r>
              <a:rPr lang="en-US" dirty="0"/>
              <a:t>Distributes goods &amp; services where needed most</a:t>
            </a:r>
          </a:p>
          <a:p>
            <a:r>
              <a:rPr lang="en-US" dirty="0"/>
              <a:t>Rewards most efficient producers</a:t>
            </a:r>
          </a:p>
          <a:p>
            <a:r>
              <a:rPr lang="en-US" dirty="0"/>
              <a:t>Encourages innovation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40041-C698-4DB4-AEEA-158F17E72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2" y="2895599"/>
            <a:ext cx="4800599" cy="175260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system which combines aspects of pure market and command economic systems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Example of mixed economy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/>
              <a:t>United States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01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rint MT Shadow" panose="04020605060303030202" pitchFamily="82" charset="0"/>
              </a:rPr>
              <a:t>Traditional Economy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286D4A-DEDB-47FB-82C3-3D244F966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Agriculture, hunting, fishing, and gathering based (typically 1 or more)</a:t>
            </a:r>
          </a:p>
          <a:p>
            <a:r>
              <a:rPr lang="en-US" dirty="0"/>
              <a:t>Barter/trade is used instead of money</a:t>
            </a:r>
          </a:p>
          <a:p>
            <a:r>
              <a:rPr lang="en-US" dirty="0"/>
              <a:t>Rarely surplus</a:t>
            </a:r>
          </a:p>
          <a:p>
            <a:r>
              <a:rPr lang="en-US" dirty="0"/>
              <a:t>Tribal or family based predominantly</a:t>
            </a:r>
          </a:p>
          <a:p>
            <a:r>
              <a:rPr lang="en-US" dirty="0"/>
              <a:t>Resources allocated based on inheritance</a:t>
            </a:r>
          </a:p>
          <a:p>
            <a:r>
              <a:rPr lang="en-US" dirty="0"/>
              <a:t>Based around wildlife and nature of the area</a:t>
            </a:r>
          </a:p>
          <a:p>
            <a:r>
              <a:rPr lang="en-US" dirty="0"/>
              <a:t>No private ownership; All work for the good of the group</a:t>
            </a:r>
          </a:p>
          <a:p>
            <a:r>
              <a:rPr lang="en-US" dirty="0"/>
              <a:t>There are still forms of specialization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CE93CF-2970-4814-B0AA-EE839A7DE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2412" y="2895599"/>
            <a:ext cx="4343399" cy="365760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original economic system in which traditions, customs, and beliefs help shape the goods and services the economy produces, as well as the rules and manner of distribution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Example of traditional economy: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/>
              <a:t>Inuit of Canada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75C9-E8FE-4482-8644-DA8C40D7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Economy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0485D5-6FD2-4069-B914-87F1D0A3A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1611" y="708990"/>
            <a:ext cx="4721089" cy="264381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B703B-240B-4E9C-8469-A6183454E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Inuit people of Northern Canada</a:t>
            </a:r>
          </a:p>
          <a:p>
            <a:endParaRPr lang="en-US" dirty="0"/>
          </a:p>
          <a:p>
            <a:r>
              <a:rPr lang="en-US" dirty="0"/>
              <a:t>South American Tribe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48DE3-1D2F-481F-BBF8-4568E1379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12" y="3886200"/>
            <a:ext cx="4694466" cy="26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Imprint MT Shadow" panose="04020605060303030202" pitchFamily="82" charset="0"/>
              </a:rPr>
              <a:t>Traditional Economy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4414" y="367748"/>
            <a:ext cx="6094411" cy="2514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defined roles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little waste &amp; destruction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of resources &amp; how they are to be used </a:t>
            </a:r>
          </a:p>
          <a:p>
            <a:pPr lvl="1"/>
            <a:r>
              <a:rPr lang="en-US" dirty="0"/>
              <a:t>Understanding of what is received when doing their job</a:t>
            </a:r>
          </a:p>
          <a:p>
            <a:pPr lvl="1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type="body" sz="half" idx="2"/>
          </p:nvPr>
        </p:nvSpPr>
        <p:spPr>
          <a:xfrm>
            <a:off x="1522412" y="2895599"/>
            <a:ext cx="4800600" cy="175260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&amp; Disadvantages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388225" y="1828800"/>
            <a:ext cx="4800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357866" y="3276600"/>
            <a:ext cx="5603945" cy="32004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Economy adversely affected by changes in weather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dependent on hunting, fishing, &amp; gathering so if those areas are lacking they have to go without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build="p"/>
      <p:bldP spid="14" grpId="0" build="p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3B2D5-44EF-4109-B505-8FEDABED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FB308-F118-4E50-865E-7B7420616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creates economic plan</a:t>
            </a:r>
          </a:p>
          <a:p>
            <a:pPr lvl="1"/>
            <a:r>
              <a:rPr lang="en-US" dirty="0"/>
              <a:t>Supply &amp; Demand not a determinant</a:t>
            </a:r>
          </a:p>
          <a:p>
            <a:r>
              <a:rPr lang="en-US" dirty="0"/>
              <a:t>Government allocates all resources</a:t>
            </a:r>
          </a:p>
          <a:p>
            <a:r>
              <a:rPr lang="en-US" dirty="0"/>
              <a:t>Government owns all businesses</a:t>
            </a:r>
          </a:p>
          <a:p>
            <a:pPr lvl="1"/>
            <a:r>
              <a:rPr lang="en-US" dirty="0"/>
              <a:t>Decide which businesses operate</a:t>
            </a:r>
          </a:p>
          <a:p>
            <a:r>
              <a:rPr lang="en-US" dirty="0"/>
              <a:t>Government sets prices of goods &amp; number of goods produced</a:t>
            </a:r>
          </a:p>
          <a:p>
            <a:r>
              <a:rPr lang="en-US" dirty="0"/>
              <a:t>Ideally operates efficiently &amp; eliminates unemployment, homelessness, poverty, etc.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A74BB-2C68-4DE7-9C61-AAC2C208D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266700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Economic system in which the government owns and operates the factors of production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Example of a command economy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/>
              <a:t>Cuba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/>
              <a:t>North Korea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1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55F1-2ACD-4EB0-B70D-A246437EA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Economy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9A356A-4F34-409F-BDB7-72124D36D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85012" y="327093"/>
            <a:ext cx="4634236" cy="3352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9633C-5F5F-435A-B4FB-C4439E197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North Korea is last true command economy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08882-4AC3-47F6-97C8-2328D5E74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042" y="3788464"/>
            <a:ext cx="5158844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7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AF08-FF25-4599-8FFD-F70D8A4C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8B16F-4E42-4DEE-92C2-290D3DF60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Quick &amp; easy mobilization of resources on a large scale</a:t>
            </a:r>
          </a:p>
          <a:p>
            <a:pPr lvl="1"/>
            <a:r>
              <a:rPr lang="en-US" dirty="0"/>
              <a:t>Ability to transform a society</a:t>
            </a:r>
          </a:p>
          <a:p>
            <a:pPr lvl="1"/>
            <a:r>
              <a:rPr lang="en-US" dirty="0"/>
              <a:t>Little to no unemployment</a:t>
            </a:r>
          </a:p>
          <a:p>
            <a:pPr lvl="1"/>
            <a:r>
              <a:rPr lang="en-US" dirty="0"/>
              <a:t>Everyone equal</a:t>
            </a:r>
          </a:p>
          <a:p>
            <a:pPr lvl="1"/>
            <a:r>
              <a:rPr lang="en-US" dirty="0"/>
              <a:t>Lack of competition 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Lack of individual freedom</a:t>
            </a:r>
          </a:p>
          <a:p>
            <a:pPr lvl="1"/>
            <a:r>
              <a:rPr lang="en-US" dirty="0"/>
              <a:t>Lack of innovation</a:t>
            </a:r>
          </a:p>
          <a:p>
            <a:pPr lvl="1"/>
            <a:r>
              <a:rPr lang="en-US" dirty="0"/>
              <a:t>Lack of incentive </a:t>
            </a:r>
          </a:p>
          <a:p>
            <a:pPr lvl="1"/>
            <a:r>
              <a:rPr lang="en-US" dirty="0"/>
              <a:t>Lack of competition</a:t>
            </a:r>
          </a:p>
          <a:p>
            <a:pPr lvl="1"/>
            <a:r>
              <a:rPr lang="en-US" dirty="0"/>
              <a:t>Over/under production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04291-C7A8-4B61-B988-965E0AC4D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0012" y="2895599"/>
            <a:ext cx="4419600" cy="1752601"/>
          </a:xfrm>
        </p:spPr>
        <p:txBody>
          <a:bodyPr/>
          <a:lstStyle/>
          <a:p>
            <a:pPr lvl="0">
              <a:buClr>
                <a:srgbClr val="303030">
                  <a:lumMod val="90000"/>
                  <a:lumOff val="10000"/>
                </a:srgbClr>
              </a:buClr>
            </a:pPr>
            <a:r>
              <a:rPr lang="en-US" sz="28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&amp; Disadvantages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52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202C1-9453-408D-A193-35FCEC3C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AA210-AD8A-4EF4-9539-D807B484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Privately owned goods &amp; services</a:t>
            </a:r>
          </a:p>
          <a:p>
            <a:r>
              <a:rPr lang="en-US" dirty="0"/>
              <a:t>Freedom to produce, sell, buy, or trade at will</a:t>
            </a:r>
          </a:p>
          <a:p>
            <a:r>
              <a:rPr lang="en-US" dirty="0"/>
              <a:t>Prices are controlled by supply &amp; demand </a:t>
            </a:r>
          </a:p>
          <a:p>
            <a:r>
              <a:rPr lang="en-US" dirty="0"/>
              <a:t>Competition creates innovation</a:t>
            </a:r>
          </a:p>
          <a:p>
            <a:r>
              <a:rPr lang="en-US" dirty="0"/>
              <a:t>Limited government involvement</a:t>
            </a:r>
          </a:p>
          <a:p>
            <a:r>
              <a:rPr lang="en-US" dirty="0"/>
              <a:t>Profit is primary motivation for business owners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AC1AB-5E67-46FA-81A7-BF0BB988F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2" y="2895599"/>
            <a:ext cx="4953002" cy="266700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system in which economic decisions and the pricing of goods and services are guided solely by the market, or interactions of consumers and businesses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Example of Market Economy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100" dirty="0"/>
              <a:t>United States</a:t>
            </a:r>
          </a:p>
        </p:txBody>
      </p:sp>
    </p:spTree>
    <p:extLst>
      <p:ext uri="{BB962C8B-B14F-4D97-AF65-F5344CB8AC3E}">
        <p14:creationId xmlns:p14="http://schemas.microsoft.com/office/powerpoint/2010/main" val="2572338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3F373-3310-4FF0-B96E-152FFAC98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Economy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85B741-0262-4A56-A40F-FED4B7517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96541" y="381000"/>
            <a:ext cx="4898571" cy="27432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CA09E-AB31-483B-9E54-B778641A9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United States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238B6-2CDC-449A-A30D-37570D9D0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778" y="3414988"/>
            <a:ext cx="5314034" cy="298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3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527</TotalTime>
  <Words>503</Words>
  <Application>Microsoft Office PowerPoint</Application>
  <PresentationFormat>Custom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</vt:lpstr>
      <vt:lpstr>Imprint MT Shadow</vt:lpstr>
      <vt:lpstr>Times New Roman</vt:lpstr>
      <vt:lpstr>Wingdings</vt:lpstr>
      <vt:lpstr>Currency Symbols 16x9</vt:lpstr>
      <vt:lpstr> Economic Systems</vt:lpstr>
      <vt:lpstr>Traditional Economy</vt:lpstr>
      <vt:lpstr>Traditional Economy</vt:lpstr>
      <vt:lpstr>Traditional Economy</vt:lpstr>
      <vt:lpstr>Command Economy</vt:lpstr>
      <vt:lpstr>Command Economy</vt:lpstr>
      <vt:lpstr>Command Economy</vt:lpstr>
      <vt:lpstr>Market Economy</vt:lpstr>
      <vt:lpstr>Market Economy</vt:lpstr>
      <vt:lpstr>Market Economy</vt:lpstr>
      <vt:lpstr>Mixed Economy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Economics</dc:title>
  <dc:creator>Shawn Carr</dc:creator>
  <cp:lastModifiedBy>Mandrell Perryman</cp:lastModifiedBy>
  <cp:revision>49</cp:revision>
  <dcterms:created xsi:type="dcterms:W3CDTF">2017-09-15T18:56:38Z</dcterms:created>
  <dcterms:modified xsi:type="dcterms:W3CDTF">2017-10-08T23:36:22Z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