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39" r:id="rId2"/>
    <p:sldId id="318" r:id="rId3"/>
    <p:sldId id="329" r:id="rId4"/>
    <p:sldId id="340" r:id="rId5"/>
    <p:sldId id="330" r:id="rId6"/>
    <p:sldId id="331" r:id="rId7"/>
    <p:sldId id="341" r:id="rId8"/>
    <p:sldId id="342" r:id="rId9"/>
    <p:sldId id="343" r:id="rId10"/>
  </p:sldIdLst>
  <p:sldSz cx="12188825"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rell Perryman" initials="MP" lastIdx="1" clrIdx="0">
    <p:extLst>
      <p:ext uri="{19B8F6BF-5375-455C-9EA6-DF929625EA0E}">
        <p15:presenceInfo xmlns:p15="http://schemas.microsoft.com/office/powerpoint/2012/main" userId="Mandrell Perry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29" autoAdjust="0"/>
  </p:normalViewPr>
  <p:slideViewPr>
    <p:cSldViewPr showGuides="1">
      <p:cViewPr varScale="1">
        <p:scale>
          <a:sx n="72" d="100"/>
          <a:sy n="72" d="100"/>
        </p:scale>
        <p:origin x="660" y="7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04T13:52:35.676"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10/8/2017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10/8/2017</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10/8/2017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10/8/2017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10/8/2017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10/8/2017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10/8/2017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10/8/2017</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10/8/2017</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10/8/2017</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10/8/2017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10/8/2017</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6.wav"/><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7.wav"/><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latin typeface="Imprint MT Shadow" panose="04020605060303030202" pitchFamily="82" charset="0"/>
              </a:rPr>
              <a:t>Foundations of Economics</a:t>
            </a:r>
          </a:p>
        </p:txBody>
      </p:sp>
      <p:sp>
        <p:nvSpPr>
          <p:cNvPr id="3" name="Subtitle 2"/>
          <p:cNvSpPr>
            <a:spLocks noGrp="1"/>
          </p:cNvSpPr>
          <p:nvPr>
            <p:ph idx="1"/>
          </p:nvPr>
        </p:nvSpPr>
        <p:spPr/>
        <p:txBody>
          <a:bodyPr/>
          <a:lstStyle/>
          <a:p>
            <a:endParaRPr lang="en-US" sz="4400" dirty="0"/>
          </a:p>
          <a:p>
            <a:pPr marL="0" indent="0">
              <a:buNone/>
            </a:pPr>
            <a:r>
              <a:rPr lang="en-US" sz="4400" dirty="0"/>
              <a:t> </a:t>
            </a:r>
          </a:p>
        </p:txBody>
      </p:sp>
      <p:sp>
        <p:nvSpPr>
          <p:cNvPr id="4" name="Subtitle 2">
            <a:extLst>
              <a:ext uri="{FF2B5EF4-FFF2-40B4-BE49-F238E27FC236}">
                <a16:creationId xmlns:a16="http://schemas.microsoft.com/office/drawing/2014/main" id="{A3552C24-61DC-4883-B6CD-A057DB462E54}"/>
              </a:ext>
            </a:extLst>
          </p:cNvPr>
          <p:cNvSpPr txBox="1">
            <a:spLocks/>
          </p:cNvSpPr>
          <p:nvPr/>
        </p:nvSpPr>
        <p:spPr>
          <a:xfrm>
            <a:off x="1522413" y="1981200"/>
            <a:ext cx="9829799" cy="41878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800" kern="1200" cap="none" baseline="0">
                <a:solidFill>
                  <a:schemeClr val="accent1">
                    <a:lumMod val="50000"/>
                  </a:schemeClr>
                </a:solidFill>
                <a:latin typeface="+mn-lt"/>
                <a:ea typeface="+mn-ea"/>
                <a:cs typeface="+mn-cs"/>
              </a:defRPr>
            </a:lvl1pPr>
            <a:lvl2pPr marL="457200" indent="0" algn="ctr" defTabSz="914400" rtl="0" eaLnBrk="1" latinLnBrk="0" hangingPunct="1">
              <a:lnSpc>
                <a:spcPct val="90000"/>
              </a:lnSpc>
              <a:spcBef>
                <a:spcPts val="1000"/>
              </a:spcBef>
              <a:buClr>
                <a:schemeClr val="tx1">
                  <a:lumMod val="90000"/>
                  <a:lumOff val="10000"/>
                </a:schemeClr>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90000"/>
                  <a:lumOff val="10000"/>
                </a:schemeClr>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9pPr>
          </a:lstStyle>
          <a:p>
            <a:endParaRPr lang="en-US" sz="4400"/>
          </a:p>
          <a:p>
            <a:r>
              <a:rPr lang="en-US" sz="4400"/>
              <a:t> </a:t>
            </a:r>
            <a:endParaRPr lang="en-US" sz="4400" dirty="0"/>
          </a:p>
        </p:txBody>
      </p:sp>
      <p:pic>
        <p:nvPicPr>
          <p:cNvPr id="5" name="Picture 4">
            <a:extLst>
              <a:ext uri="{FF2B5EF4-FFF2-40B4-BE49-F238E27FC236}">
                <a16:creationId xmlns:a16="http://schemas.microsoft.com/office/drawing/2014/main" id="{26678503-FC1E-441A-99BF-2DA4031E4AD6}"/>
              </a:ext>
            </a:extLst>
          </p:cNvPr>
          <p:cNvPicPr>
            <a:picLocks noChangeAspect="1"/>
          </p:cNvPicPr>
          <p:nvPr/>
        </p:nvPicPr>
        <p:blipFill>
          <a:blip r:embed="rId3"/>
          <a:stretch>
            <a:fillRect/>
          </a:stretch>
        </p:blipFill>
        <p:spPr>
          <a:xfrm>
            <a:off x="1520825" y="2057400"/>
            <a:ext cx="3769728" cy="2649538"/>
          </a:xfrm>
          <a:prstGeom prst="rect">
            <a:avLst/>
          </a:prstGeom>
        </p:spPr>
      </p:pic>
      <p:pic>
        <p:nvPicPr>
          <p:cNvPr id="6" name="Picture 5">
            <a:extLst>
              <a:ext uri="{FF2B5EF4-FFF2-40B4-BE49-F238E27FC236}">
                <a16:creationId xmlns:a16="http://schemas.microsoft.com/office/drawing/2014/main" id="{27EAF373-E87B-484C-B5A2-6D63761BA380}"/>
              </a:ext>
            </a:extLst>
          </p:cNvPr>
          <p:cNvPicPr>
            <a:picLocks noChangeAspect="1"/>
          </p:cNvPicPr>
          <p:nvPr/>
        </p:nvPicPr>
        <p:blipFill>
          <a:blip r:embed="rId4"/>
          <a:stretch>
            <a:fillRect/>
          </a:stretch>
        </p:blipFill>
        <p:spPr>
          <a:xfrm>
            <a:off x="5296585" y="3972719"/>
            <a:ext cx="3885644" cy="2828925"/>
          </a:xfrm>
          <a:prstGeom prst="rect">
            <a:avLst/>
          </a:prstGeom>
        </p:spPr>
      </p:pic>
      <p:pic>
        <p:nvPicPr>
          <p:cNvPr id="7" name="Picture 6">
            <a:extLst>
              <a:ext uri="{FF2B5EF4-FFF2-40B4-BE49-F238E27FC236}">
                <a16:creationId xmlns:a16="http://schemas.microsoft.com/office/drawing/2014/main" id="{179CEA66-EE9E-4BE0-AB33-CB834F44E17C}"/>
              </a:ext>
            </a:extLst>
          </p:cNvPr>
          <p:cNvPicPr>
            <a:picLocks noChangeAspect="1"/>
          </p:cNvPicPr>
          <p:nvPr/>
        </p:nvPicPr>
        <p:blipFill>
          <a:blip r:embed="rId5"/>
          <a:stretch>
            <a:fillRect/>
          </a:stretch>
        </p:blipFill>
        <p:spPr>
          <a:xfrm>
            <a:off x="7008812" y="1799978"/>
            <a:ext cx="4881425" cy="2172741"/>
          </a:xfrm>
          <a:prstGeom prst="rect">
            <a:avLst/>
          </a:prstGeom>
        </p:spPr>
      </p:pic>
    </p:spTree>
    <p:extLst>
      <p:ext uri="{BB962C8B-B14F-4D97-AF65-F5344CB8AC3E}">
        <p14:creationId xmlns:p14="http://schemas.microsoft.com/office/powerpoint/2010/main" val="3145986506"/>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hammer.wav"/>
          </p:stSnd>
        </p:sndAc>
      </p:transition>
    </mc:Choice>
    <mc:Fallback xmlns="">
      <p:transition spd="slow">
        <p:fade/>
        <p:sndAc>
          <p:stSnd>
            <p:snd r:embed="rId6"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Imprint MT Shadow" panose="04020605060303030202" pitchFamily="82" charset="0"/>
              </a:rPr>
              <a:t>Decision Making</a:t>
            </a:r>
          </a:p>
        </p:txBody>
      </p:sp>
      <p:sp>
        <p:nvSpPr>
          <p:cNvPr id="6" name="Text Placeholder 5">
            <a:extLst>
              <a:ext uri="{FF2B5EF4-FFF2-40B4-BE49-F238E27FC236}">
                <a16:creationId xmlns:a16="http://schemas.microsoft.com/office/drawing/2014/main" id="{93CE93CF-2970-4814-B0AA-EE839A7DEC77}"/>
              </a:ext>
            </a:extLst>
          </p:cNvPr>
          <p:cNvSpPr>
            <a:spLocks noGrp="1"/>
          </p:cNvSpPr>
          <p:nvPr>
            <p:ph type="body" sz="half" idx="4294967295"/>
          </p:nvPr>
        </p:nvSpPr>
        <p:spPr>
          <a:xfrm>
            <a:off x="1674812" y="1978025"/>
            <a:ext cx="9220200" cy="4191000"/>
          </a:xfrm>
        </p:spPr>
        <p:txBody>
          <a:bodyPr/>
          <a:lstStyle/>
          <a:p>
            <a:pPr marL="800100" lvl="1" indent="-342900">
              <a:buFont typeface="Wingdings" panose="05000000000000000000" pitchFamily="2" charset="2"/>
              <a:buChar char="Ø"/>
            </a:pPr>
            <a:r>
              <a:rPr lang="en-US" sz="2800" dirty="0"/>
              <a:t>We weigh the benefits and cost of each option</a:t>
            </a:r>
          </a:p>
          <a:p>
            <a:pPr marL="800100" lvl="1" indent="-342900">
              <a:buFont typeface="Wingdings" panose="05000000000000000000" pitchFamily="2" charset="2"/>
              <a:buChar char="Ø"/>
            </a:pPr>
            <a:endParaRPr lang="en-US" sz="2800" dirty="0"/>
          </a:p>
          <a:p>
            <a:pPr marL="800100" lvl="1" indent="-342900">
              <a:buFont typeface="Wingdings" panose="05000000000000000000" pitchFamily="2" charset="2"/>
              <a:buChar char="Ø"/>
            </a:pPr>
            <a:r>
              <a:rPr lang="en-US" sz="2800" dirty="0"/>
              <a:t>“Cost-benefit analysis” is when we choose the option whose benefits (in your opinion) outweigh its cost</a:t>
            </a:r>
          </a:p>
          <a:p>
            <a:pPr marL="800100" lvl="1" indent="-342900">
              <a:buFont typeface="Wingdings" panose="05000000000000000000" pitchFamily="2" charset="2"/>
              <a:buChar char="Ø"/>
            </a:pPr>
            <a:endParaRPr lang="en-US" sz="2800" dirty="0"/>
          </a:p>
          <a:p>
            <a:pPr marL="800100" lvl="1" indent="-342900">
              <a:buFont typeface="Wingdings" panose="05000000000000000000" pitchFamily="2" charset="2"/>
              <a:buChar char="Ø"/>
            </a:pPr>
            <a:r>
              <a:rPr lang="en-US" sz="2800" dirty="0"/>
              <a:t>A Rational Economic Decision is when we make a decision and our benefits exceed our costs</a:t>
            </a:r>
          </a:p>
          <a:p>
            <a:endParaRPr lang="en-US" dirty="0"/>
          </a:p>
        </p:txBody>
      </p:sp>
      <p:sp>
        <p:nvSpPr>
          <p:cNvPr id="5" name="Content Placeholder 4">
            <a:extLst>
              <a:ext uri="{FF2B5EF4-FFF2-40B4-BE49-F238E27FC236}">
                <a16:creationId xmlns:a16="http://schemas.microsoft.com/office/drawing/2014/main" id="{00286D4A-DEDB-47FB-82C3-3D244F966CF5}"/>
              </a:ext>
            </a:extLst>
          </p:cNvPr>
          <p:cNvSpPr>
            <a:spLocks noGrp="1"/>
          </p:cNvSpPr>
          <p:nvPr>
            <p:ph type="subTitle" idx="4294967295"/>
          </p:nvPr>
        </p:nvSpPr>
        <p:spPr>
          <a:xfrm>
            <a:off x="0" y="4899025"/>
            <a:ext cx="5945188" cy="1270000"/>
          </a:xfrm>
        </p:spPr>
        <p:txBody>
          <a:bodyPr/>
          <a:lstStyle/>
          <a:p>
            <a:endParaRPr lang="en-US" dirty="0"/>
          </a:p>
          <a:p>
            <a:endParaRPr lang="en-US" dirty="0"/>
          </a:p>
          <a:p>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dirty="0">
                <a:latin typeface="Imprint MT Shadow" panose="04020605060303030202" pitchFamily="82" charset="0"/>
              </a:rPr>
              <a:t>Decision Making</a:t>
            </a:r>
          </a:p>
        </p:txBody>
      </p:sp>
      <p:sp>
        <p:nvSpPr>
          <p:cNvPr id="14" name="Content Placeholder 13"/>
          <p:cNvSpPr>
            <a:spLocks noGrp="1"/>
          </p:cNvSpPr>
          <p:nvPr>
            <p:ph type="body" idx="1"/>
          </p:nvPr>
        </p:nvSpPr>
        <p:spPr/>
        <p:txBody>
          <a:bodyPr>
            <a:normAutofit/>
          </a:bodyPr>
          <a:lstStyle/>
          <a:p>
            <a:r>
              <a:rPr lang="en-US" sz="2800" dirty="0">
                <a:latin typeface="Times New Roman" panose="02020603050405020304" pitchFamily="18" charset="0"/>
                <a:cs typeface="Times New Roman" panose="02020603050405020304" pitchFamily="18" charset="0"/>
              </a:rPr>
              <a:t>Marginal Benefit</a:t>
            </a:r>
          </a:p>
        </p:txBody>
      </p:sp>
      <p:sp>
        <p:nvSpPr>
          <p:cNvPr id="2" name="Content Placeholder 1"/>
          <p:cNvSpPr>
            <a:spLocks noGrp="1"/>
          </p:cNvSpPr>
          <p:nvPr>
            <p:ph sz="half" idx="2"/>
          </p:nvPr>
        </p:nvSpPr>
        <p:spPr>
          <a:xfrm>
            <a:off x="1278973" y="2628901"/>
            <a:ext cx="4724400" cy="1676400"/>
          </a:xfrm>
        </p:spPr>
        <p:txBody>
          <a:bodyPr>
            <a:normAutofit/>
          </a:bodyPr>
          <a:lstStyle/>
          <a:p>
            <a:pPr lvl="1">
              <a:buFont typeface="Wingdings" panose="05000000000000000000" pitchFamily="2" charset="2"/>
              <a:buChar char="Ø"/>
            </a:pPr>
            <a:r>
              <a:rPr lang="en-US" sz="2400" dirty="0"/>
              <a:t>Extra amount gained when a choice is made</a:t>
            </a:r>
          </a:p>
        </p:txBody>
      </p:sp>
      <p:sp>
        <p:nvSpPr>
          <p:cNvPr id="3" name="Text Placeholder 2"/>
          <p:cNvSpPr>
            <a:spLocks noGrp="1"/>
          </p:cNvSpPr>
          <p:nvPr>
            <p:ph type="body" sz="quarter" idx="3"/>
          </p:nvPr>
        </p:nvSpPr>
        <p:spPr/>
        <p:txBody>
          <a:bodyPr/>
          <a:lstStyle/>
          <a:p>
            <a:pPr marL="0" indent="0">
              <a:buNone/>
            </a:pP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Marginal Cost</a:t>
            </a:r>
          </a:p>
        </p:txBody>
      </p:sp>
      <p:sp>
        <p:nvSpPr>
          <p:cNvPr id="4" name="Content Placeholder 3"/>
          <p:cNvSpPr>
            <a:spLocks noGrp="1"/>
          </p:cNvSpPr>
          <p:nvPr>
            <p:ph sz="quarter" idx="4"/>
          </p:nvPr>
        </p:nvSpPr>
        <p:spPr>
          <a:xfrm>
            <a:off x="6170612" y="2571752"/>
            <a:ext cx="5562599" cy="1619248"/>
          </a:xfrm>
        </p:spPr>
        <p:txBody>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value of what is given up in order to produce that additional unit.  Extra amount given up when a choice is made (could be the same as opportunity cost)</a:t>
            </a:r>
          </a:p>
        </p:txBody>
      </p:sp>
      <p:sp>
        <p:nvSpPr>
          <p:cNvPr id="5" name="TextBox 4">
            <a:extLst>
              <a:ext uri="{FF2B5EF4-FFF2-40B4-BE49-F238E27FC236}">
                <a16:creationId xmlns:a16="http://schemas.microsoft.com/office/drawing/2014/main" id="{65CD535A-BE4B-4E09-9461-094D484A8F4C}"/>
              </a:ext>
            </a:extLst>
          </p:cNvPr>
          <p:cNvSpPr txBox="1"/>
          <p:nvPr/>
        </p:nvSpPr>
        <p:spPr>
          <a:xfrm>
            <a:off x="1408113" y="4533901"/>
            <a:ext cx="9829800" cy="193899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Additional units of a good should be produced as long as marginal benefit exceeds marginal cost</a:t>
            </a:r>
          </a:p>
          <a:p>
            <a:pPr marL="342900" indent="-342900">
              <a:buFont typeface="Wingdings" panose="05000000000000000000" pitchFamily="2" charset="2"/>
              <a:buChar char="Ø"/>
            </a:pPr>
            <a:r>
              <a:rPr lang="en-US" sz="2400" dirty="0"/>
              <a:t>It would be inefficient to produce goods when the marginal benefit is less than the marginal cost. Therefore an efficient level of product is achieved when marginal benefit is equal to marginal cost</a:t>
            </a:r>
            <a:r>
              <a:rPr lang="en-US" dirty="0"/>
              <a:t>.</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p:cTn id="15"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p:cTn id="23"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p:cTn id="3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fltVal val="0"/>
                                          </p:val>
                                        </p:tav>
                                        <p:tav tm="100000">
                                          <p:val>
                                            <p:strVal val="#ppt_w"/>
                                          </p:val>
                                        </p:tav>
                                      </p:tavLst>
                                    </p:anim>
                                    <p:anim calcmode="lin" valueType="num">
                                      <p:cBhvr>
                                        <p:cTn id="48" dur="1000" fill="hold"/>
                                        <p:tgtEl>
                                          <p:spTgt spid="5"/>
                                        </p:tgtEl>
                                        <p:attrNameLst>
                                          <p:attrName>ppt_h</p:attrName>
                                        </p:attrNameLst>
                                      </p:cBhvr>
                                      <p:tavLst>
                                        <p:tav tm="0">
                                          <p:val>
                                            <p:fltVal val="0"/>
                                          </p:val>
                                        </p:tav>
                                        <p:tav tm="100000">
                                          <p:val>
                                            <p:strVal val="#ppt_h"/>
                                          </p:val>
                                        </p:tav>
                                      </p:tavLst>
                                    </p:anim>
                                    <p:anim calcmode="lin" valueType="num">
                                      <p:cBhvr>
                                        <p:cTn id="49" dur="1000" fill="hold"/>
                                        <p:tgtEl>
                                          <p:spTgt spid="5"/>
                                        </p:tgtEl>
                                        <p:attrNameLst>
                                          <p:attrName>style.rotation</p:attrName>
                                        </p:attrNameLst>
                                      </p:cBhvr>
                                      <p:tavLst>
                                        <p:tav tm="0">
                                          <p:val>
                                            <p:fltVal val="90"/>
                                          </p:val>
                                        </p:tav>
                                        <p:tav tm="100000">
                                          <p:val>
                                            <p:fltVal val="0"/>
                                          </p:val>
                                        </p:tav>
                                      </p:tavLst>
                                    </p:anim>
                                    <p:animEffect transition="in" filter="fade">
                                      <p:cBhvr>
                                        <p:cTn id="5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2" grpId="0" build="p"/>
      <p:bldP spid="3" grpId="0" build="p"/>
      <p:bldP spid="4"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0"/>
            <a:ext cx="9829798" cy="1828800"/>
          </a:xfrm>
        </p:spPr>
        <p:txBody>
          <a:bodyPr>
            <a:normAutofit fontScale="90000"/>
          </a:bodyPr>
          <a:lstStyle/>
          <a:p>
            <a:pPr algn="ctr"/>
            <a:br>
              <a:rPr lang="en-US" sz="6600" u="sng" dirty="0">
                <a:latin typeface="Imprint MT Shadow" panose="04020605060303030202" pitchFamily="82" charset="0"/>
              </a:rPr>
            </a:br>
            <a:br>
              <a:rPr lang="en-US" sz="6600" u="sng" dirty="0">
                <a:latin typeface="Imprint MT Shadow" panose="04020605060303030202" pitchFamily="82" charset="0"/>
              </a:rPr>
            </a:br>
            <a:br>
              <a:rPr lang="en-US" sz="6600" u="sng" dirty="0">
                <a:latin typeface="Imprint MT Shadow" panose="04020605060303030202" pitchFamily="82" charset="0"/>
              </a:rPr>
            </a:br>
            <a:r>
              <a:rPr lang="en-US" sz="6600" u="sng" dirty="0">
                <a:latin typeface="Imprint MT Shadow" panose="04020605060303030202" pitchFamily="82" charset="0"/>
              </a:rPr>
              <a:t>Incentives </a:t>
            </a:r>
            <a:br>
              <a:rPr lang="en-US" sz="6600" dirty="0">
                <a:latin typeface="Imprint MT Shadow" panose="04020605060303030202" pitchFamily="82" charset="0"/>
              </a:rPr>
            </a:br>
            <a:r>
              <a:rPr lang="en-US" sz="4400" dirty="0">
                <a:solidFill>
                  <a:srgbClr val="FFFF00"/>
                </a:solidFill>
                <a:latin typeface="Imprint MT Shadow" panose="04020605060303030202" pitchFamily="82" charset="0"/>
              </a:rPr>
              <a:t>something that motivates an individual to perform an action</a:t>
            </a:r>
          </a:p>
        </p:txBody>
      </p:sp>
      <p:sp>
        <p:nvSpPr>
          <p:cNvPr id="3" name="Text Placeholder 2"/>
          <p:cNvSpPr>
            <a:spLocks noGrp="1"/>
          </p:cNvSpPr>
          <p:nvPr>
            <p:ph type="body" idx="1"/>
          </p:nvPr>
        </p:nvSpPr>
        <p:spPr/>
        <p:txBody>
          <a:bodyPr/>
          <a:lstStyle/>
          <a:p>
            <a:r>
              <a:rPr lang="en-US" b="1" u="sng" dirty="0">
                <a:latin typeface="Times New Roman" panose="02020603050405020304" pitchFamily="18" charset="0"/>
                <a:cs typeface="Times New Roman" panose="02020603050405020304" pitchFamily="18" charset="0"/>
              </a:rPr>
              <a:t>Positive Incentives</a:t>
            </a:r>
          </a:p>
        </p:txBody>
      </p:sp>
      <p:sp>
        <p:nvSpPr>
          <p:cNvPr id="4" name="Content Placeholder 3"/>
          <p:cNvSpPr>
            <a:spLocks noGrp="1"/>
          </p:cNvSpPr>
          <p:nvPr>
            <p:ph sz="half" idx="2"/>
          </p:nvPr>
        </p:nvSpPr>
        <p:spPr/>
        <p:txBody>
          <a:bodyPr/>
          <a:lstStyle/>
          <a:p>
            <a:r>
              <a:rPr lang="en-US" dirty="0">
                <a:latin typeface="Times New Roman" panose="02020603050405020304" pitchFamily="18" charset="0"/>
                <a:cs typeface="Times New Roman" panose="02020603050405020304" pitchFamily="18" charset="0"/>
              </a:rPr>
              <a:t>Tax break	</a:t>
            </a:r>
          </a:p>
          <a:p>
            <a:r>
              <a:rPr lang="en-US" dirty="0">
                <a:latin typeface="Times New Roman" panose="02020603050405020304" pitchFamily="18" charset="0"/>
                <a:cs typeface="Times New Roman" panose="02020603050405020304" pitchFamily="18" charset="0"/>
              </a:rPr>
              <a:t>Performance Bonus</a:t>
            </a:r>
          </a:p>
          <a:p>
            <a:r>
              <a:rPr lang="en-US" dirty="0">
                <a:latin typeface="Times New Roman" panose="02020603050405020304" pitchFamily="18" charset="0"/>
                <a:cs typeface="Times New Roman" panose="02020603050405020304" pitchFamily="18" charset="0"/>
              </a:rPr>
              <a:t>Discount</a:t>
            </a:r>
          </a:p>
          <a:p>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p:txBody>
          <a:bodyPr/>
          <a:lstStyle/>
          <a:p>
            <a:r>
              <a:rPr lang="en-US" b="1" u="sng" dirty="0">
                <a:latin typeface="Times New Roman" panose="02020603050405020304" pitchFamily="18" charset="0"/>
                <a:cs typeface="Times New Roman" panose="02020603050405020304" pitchFamily="18" charset="0"/>
              </a:rPr>
              <a:t>Negative Incentives</a:t>
            </a:r>
          </a:p>
        </p:txBody>
      </p:sp>
      <p:sp>
        <p:nvSpPr>
          <p:cNvPr id="6" name="Content Placeholder 5"/>
          <p:cNvSpPr>
            <a:spLocks noGrp="1"/>
          </p:cNvSpPr>
          <p:nvPr>
            <p:ph sz="quarter" idx="4"/>
          </p:nvPr>
        </p:nvSpPr>
        <p:spPr/>
        <p:txBody>
          <a:bodyPr/>
          <a:lstStyle/>
          <a:p>
            <a:r>
              <a:rPr lang="en-US" dirty="0">
                <a:latin typeface="Times New Roman" panose="02020603050405020304" pitchFamily="18" charset="0"/>
                <a:cs typeface="Times New Roman" panose="02020603050405020304" pitchFamily="18" charset="0"/>
              </a:rPr>
              <a:t>Tax penalty</a:t>
            </a:r>
          </a:p>
          <a:p>
            <a:r>
              <a:rPr lang="en-US" dirty="0">
                <a:latin typeface="Times New Roman" panose="02020603050405020304" pitchFamily="18" charset="0"/>
                <a:cs typeface="Times New Roman" panose="02020603050405020304" pitchFamily="18" charset="0"/>
              </a:rPr>
              <a:t>Fine</a:t>
            </a:r>
          </a:p>
          <a:p>
            <a:r>
              <a:rPr lang="en-US" dirty="0">
                <a:latin typeface="Times New Roman" panose="02020603050405020304" pitchFamily="18" charset="0"/>
                <a:cs typeface="Times New Roman" panose="02020603050405020304" pitchFamily="18" charset="0"/>
              </a:rPr>
              <a:t>Jail time</a:t>
            </a:r>
          </a:p>
        </p:txBody>
      </p:sp>
    </p:spTree>
    <p:extLst>
      <p:ext uri="{BB962C8B-B14F-4D97-AF65-F5344CB8AC3E}">
        <p14:creationId xmlns:p14="http://schemas.microsoft.com/office/powerpoint/2010/main" val="1673881711"/>
      </p:ext>
    </p:extLst>
  </p:cSld>
  <p:clrMapOvr>
    <a:masterClrMapping/>
  </p:clrMapOvr>
  <p:transition spd="slow">
    <p:push dir="u"/>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p:cTn id="3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p:cTn id="4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p:cTn id="5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grpId="0" nodeType="clickEffect">
                                  <p:stCondLst>
                                    <p:cond delay="0"/>
                                  </p:stCondLst>
                                  <p:childTnLst>
                                    <p:animScale>
                                      <p:cBhvr>
                                        <p:cTn id="62" dur="2000" fill="hold"/>
                                        <p:tgtEl>
                                          <p:spTgt spid="6">
                                            <p:txEl>
                                              <p:pRg st="1" end="1"/>
                                            </p:txEl>
                                          </p:spTgt>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grpId="0" nodeType="clickEffect">
                                  <p:stCondLst>
                                    <p:cond delay="0"/>
                                  </p:stCondLst>
                                  <p:childTnLst>
                                    <p:animScale>
                                      <p:cBhvr>
                                        <p:cTn id="66" dur="2000" fill="hold"/>
                                        <p:tgtEl>
                                          <p:spTgt spid="6">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Response to Incentives: People</a:t>
            </a:r>
          </a:p>
        </p:txBody>
      </p:sp>
      <p:sp>
        <p:nvSpPr>
          <p:cNvPr id="4" name="Content Placeholder 3"/>
          <p:cNvSpPr>
            <a:spLocks noGrp="1"/>
          </p:cNvSpPr>
          <p:nvPr>
            <p:ph idx="1"/>
          </p:nvPr>
        </p:nvSpPr>
        <p:spPr/>
        <p:txBody>
          <a:bodyPr>
            <a:normAutofit lnSpcReduction="10000"/>
          </a:bodyPr>
          <a:lstStyle/>
          <a:p>
            <a:r>
              <a:rPr lang="en-US" dirty="0"/>
              <a:t>People will respond predictably to negative &amp; positive incentives</a:t>
            </a:r>
          </a:p>
          <a:p>
            <a:r>
              <a:rPr lang="en-US" dirty="0"/>
              <a:t>Even so, responses for different people or groups will differ because of differing views of rewards &amp; penalties based on a person’s values</a:t>
            </a:r>
          </a:p>
          <a:p>
            <a:r>
              <a:rPr lang="en-US" dirty="0"/>
              <a:t>Responses are predictable because most people will always pursue self-interest</a:t>
            </a:r>
          </a:p>
          <a:p>
            <a:r>
              <a:rPr lang="en-US" dirty="0"/>
              <a:t>Changes in incentives cause people to change their behavior in predictable ways</a:t>
            </a:r>
          </a:p>
          <a:p>
            <a:r>
              <a:rPr lang="en-US" dirty="0"/>
              <a:t>Acting as consumers, producers, workers, savers, investors, and citizens, people respond to incentives in order to allocate their scarce resources in ways to provide the highest possible return</a:t>
            </a:r>
          </a:p>
        </p:txBody>
      </p:sp>
    </p:spTree>
    <p:extLst>
      <p:ext uri="{BB962C8B-B14F-4D97-AF65-F5344CB8AC3E}">
        <p14:creationId xmlns:p14="http://schemas.microsoft.com/office/powerpoint/2010/main" val="2193902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2" name="whoosh.wav"/>
          </p:stSnd>
        </p:sndAc>
      </p:transition>
    </mc:Choice>
    <mc:Fallback xmlns="">
      <p:transition spd="slow">
        <p:fade/>
        <p:sndAc>
          <p:stSnd>
            <p:snd r:embed="rId3"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p:cTn id="3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p:cTn id="4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Response to Incentives: </a:t>
            </a:r>
            <a:br>
              <a:rPr lang="en-US" dirty="0"/>
            </a:br>
            <a:r>
              <a:rPr lang="en-US" dirty="0"/>
              <a:t>Businesses &amp; Government</a:t>
            </a:r>
          </a:p>
        </p:txBody>
      </p:sp>
      <p:sp>
        <p:nvSpPr>
          <p:cNvPr id="3" name="Content Placeholder 2"/>
          <p:cNvSpPr>
            <a:spLocks noGrp="1"/>
          </p:cNvSpPr>
          <p:nvPr>
            <p:ph idx="1"/>
          </p:nvPr>
        </p:nvSpPr>
        <p:spPr>
          <a:xfrm>
            <a:off x="1522413" y="1828800"/>
            <a:ext cx="10439399" cy="4648200"/>
          </a:xfrm>
        </p:spPr>
        <p:txBody>
          <a:bodyPr>
            <a:normAutofit fontScale="92500" lnSpcReduction="10000"/>
          </a:bodyPr>
          <a:lstStyle/>
          <a:p>
            <a:r>
              <a:rPr lang="en-US" dirty="0"/>
              <a:t>Businesses &amp; Governments will respond predictably to positive &amp; negative incentives </a:t>
            </a:r>
          </a:p>
          <a:p>
            <a:r>
              <a:rPr lang="en-US" dirty="0"/>
              <a:t>Business response to incentives based on profit</a:t>
            </a:r>
          </a:p>
          <a:p>
            <a:r>
              <a:rPr lang="en-US" dirty="0"/>
              <a:t>Government response to incentive based on public good</a:t>
            </a:r>
          </a:p>
          <a:p>
            <a:r>
              <a:rPr lang="en-US" dirty="0"/>
              <a:t>Responses are predictable because businesses will react in a way that most affects profit; Governments will react in a way that best suits public good</a:t>
            </a:r>
          </a:p>
          <a:p>
            <a:r>
              <a:rPr lang="en-US" dirty="0"/>
              <a:t>Changes will cause businesses &amp; governments to react in predictable ways</a:t>
            </a:r>
          </a:p>
          <a:p>
            <a:r>
              <a:rPr lang="en-US" dirty="0"/>
              <a:t>Businesses respond to incentives in order to allocate their scarce resources in ways to provide the highest possible return</a:t>
            </a:r>
          </a:p>
          <a:p>
            <a:r>
              <a:rPr lang="en-US" dirty="0"/>
              <a:t>Governments respond to incentives in order to allocate their scarce resources in ways to provide what is most beneficial for public good</a:t>
            </a:r>
          </a:p>
          <a:p>
            <a:endParaRPr lang="en-US" dirty="0"/>
          </a:p>
        </p:txBody>
      </p:sp>
    </p:spTree>
    <p:extLst>
      <p:ext uri="{BB962C8B-B14F-4D97-AF65-F5344CB8AC3E}">
        <p14:creationId xmlns:p14="http://schemas.microsoft.com/office/powerpoint/2010/main" val="1447595293"/>
      </p:ext>
    </p:extLst>
  </p:cSld>
  <p:clrMapOvr>
    <a:masterClrMapping/>
  </p:clrMapOvr>
  <mc:AlternateContent xmlns:mc="http://schemas.openxmlformats.org/markup-compatibility/2006" xmlns:p14="http://schemas.microsoft.com/office/powerpoint/2010/main">
    <mc:Choice Requires="p14">
      <p:transition spd="slow">
        <p14:flash/>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F30852-AE9C-468A-84BF-2527C6991D11}"/>
              </a:ext>
            </a:extLst>
          </p:cNvPr>
          <p:cNvSpPr>
            <a:spLocks noGrp="1"/>
          </p:cNvSpPr>
          <p:nvPr>
            <p:ph type="title"/>
          </p:nvPr>
        </p:nvSpPr>
        <p:spPr>
          <a:xfrm>
            <a:off x="1522412" y="685800"/>
            <a:ext cx="4419599" cy="1925637"/>
          </a:xfrm>
        </p:spPr>
        <p:txBody>
          <a:bodyPr/>
          <a:lstStyle/>
          <a:p>
            <a:r>
              <a:rPr lang="en-US" dirty="0"/>
              <a:t>Specialization </a:t>
            </a:r>
          </a:p>
        </p:txBody>
      </p:sp>
      <p:sp>
        <p:nvSpPr>
          <p:cNvPr id="5" name="Content Placeholder 4">
            <a:extLst>
              <a:ext uri="{FF2B5EF4-FFF2-40B4-BE49-F238E27FC236}">
                <a16:creationId xmlns:a16="http://schemas.microsoft.com/office/drawing/2014/main" id="{93C739BE-1AD2-466D-9A69-671BE96EF8E3}"/>
              </a:ext>
            </a:extLst>
          </p:cNvPr>
          <p:cNvSpPr>
            <a:spLocks noGrp="1"/>
          </p:cNvSpPr>
          <p:nvPr>
            <p:ph idx="1"/>
          </p:nvPr>
        </p:nvSpPr>
        <p:spPr>
          <a:xfrm>
            <a:off x="6551612" y="990600"/>
            <a:ext cx="5257799" cy="5334000"/>
          </a:xfrm>
        </p:spPr>
        <p:txBody>
          <a:bodyPr>
            <a:normAutofit fontScale="92500"/>
          </a:bodyPr>
          <a:lstStyle/>
          <a:p>
            <a:r>
              <a:rPr lang="en-US" sz="2800" dirty="0"/>
              <a:t>Reasons for Specialization</a:t>
            </a:r>
          </a:p>
          <a:p>
            <a:pPr lvl="1"/>
            <a:r>
              <a:rPr lang="en-US" sz="2800" dirty="0"/>
              <a:t>Efficiency</a:t>
            </a:r>
          </a:p>
          <a:p>
            <a:pPr lvl="2"/>
            <a:r>
              <a:rPr lang="en-US" sz="2800" dirty="0"/>
              <a:t>More is produced with less effort &amp; waste</a:t>
            </a:r>
          </a:p>
          <a:p>
            <a:pPr lvl="2"/>
            <a:endParaRPr lang="en-US" sz="2800" dirty="0"/>
          </a:p>
          <a:p>
            <a:pPr lvl="1"/>
            <a:r>
              <a:rPr lang="en-US" sz="2800" dirty="0"/>
              <a:t>Productivity</a:t>
            </a:r>
          </a:p>
          <a:p>
            <a:pPr lvl="2"/>
            <a:r>
              <a:rPr lang="en-US" sz="2800" dirty="0"/>
              <a:t>More is produced in less time</a:t>
            </a:r>
          </a:p>
          <a:p>
            <a:pPr lvl="2"/>
            <a:endParaRPr lang="en-US" sz="2800" dirty="0"/>
          </a:p>
          <a:p>
            <a:pPr lvl="1"/>
            <a:r>
              <a:rPr lang="en-US" sz="2800" dirty="0"/>
              <a:t>Higher Standard of Living</a:t>
            </a:r>
          </a:p>
          <a:p>
            <a:pPr lvl="2"/>
            <a:r>
              <a:rPr lang="en-US" sz="2800" dirty="0"/>
              <a:t>People tend to be happier</a:t>
            </a:r>
          </a:p>
          <a:p>
            <a:pPr lvl="2"/>
            <a:r>
              <a:rPr lang="en-US" sz="2800" dirty="0"/>
              <a:t>People tend to make more money</a:t>
            </a:r>
          </a:p>
          <a:p>
            <a:pPr marL="511175" lvl="2" indent="0">
              <a:buNone/>
            </a:pPr>
            <a:endParaRPr lang="en-US" dirty="0"/>
          </a:p>
        </p:txBody>
      </p:sp>
      <p:sp>
        <p:nvSpPr>
          <p:cNvPr id="6" name="Text Placeholder 5">
            <a:extLst>
              <a:ext uri="{FF2B5EF4-FFF2-40B4-BE49-F238E27FC236}">
                <a16:creationId xmlns:a16="http://schemas.microsoft.com/office/drawing/2014/main" id="{DBF30717-27BE-41C8-AD6A-7AA3D4E1D988}"/>
              </a:ext>
            </a:extLst>
          </p:cNvPr>
          <p:cNvSpPr>
            <a:spLocks noGrp="1"/>
          </p:cNvSpPr>
          <p:nvPr>
            <p:ph type="body" sz="half" idx="2"/>
          </p:nvPr>
        </p:nvSpPr>
        <p:spPr>
          <a:xfrm>
            <a:off x="1293812" y="2895599"/>
            <a:ext cx="4648199" cy="1752601"/>
          </a:xfrm>
        </p:spPr>
        <p:txBody>
          <a:bodyPr/>
          <a:lstStyle/>
          <a:p>
            <a:r>
              <a:rPr lang="en-US" dirty="0"/>
              <a:t>when a nation, business, or individual concentrates its productive efforts into producing a limited variety of goods</a:t>
            </a:r>
          </a:p>
          <a:p>
            <a:endParaRPr lang="en-US" dirty="0"/>
          </a:p>
        </p:txBody>
      </p:sp>
    </p:spTree>
    <p:extLst>
      <p:ext uri="{BB962C8B-B14F-4D97-AF65-F5344CB8AC3E}">
        <p14:creationId xmlns:p14="http://schemas.microsoft.com/office/powerpoint/2010/main" val="372567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0" end="0"/>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5">
                                            <p:txEl>
                                              <p:pRg st="1" end="1"/>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p:cTn id="3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5">
                                            <p:txEl>
                                              <p:pRg st="2" end="2"/>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p:cTn id="4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5">
                                            <p:txEl>
                                              <p:pRg st="4" end="4"/>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5" end="5"/>
                                            </p:txEl>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p:cTn id="53"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6" dur="1000"/>
                                        <p:tgtEl>
                                          <p:spTgt spid="5">
                                            <p:txEl>
                                              <p:pRg st="7" end="7"/>
                                            </p:tx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anim calcmode="lin" valueType="num">
                                      <p:cBhvr>
                                        <p:cTn id="59"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0"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61"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62" dur="1000"/>
                                        <p:tgtEl>
                                          <p:spTgt spid="5">
                                            <p:txEl>
                                              <p:pRg st="8" end="8"/>
                                            </p:txEl>
                                          </p:spTgt>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5">
                                            <p:txEl>
                                              <p:pRg st="9" end="9"/>
                                            </p:txEl>
                                          </p:spTgt>
                                        </p:tgtEl>
                                        <p:attrNameLst>
                                          <p:attrName>style.visibility</p:attrName>
                                        </p:attrNameLst>
                                      </p:cBhvr>
                                      <p:to>
                                        <p:strVal val="visible"/>
                                      </p:to>
                                    </p:set>
                                    <p:anim calcmode="lin" valueType="num">
                                      <p:cBhvr>
                                        <p:cTn id="65"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6"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67"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68"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2436B-3CDC-4160-B39F-29CCA774455B}"/>
              </a:ext>
            </a:extLst>
          </p:cNvPr>
          <p:cNvSpPr>
            <a:spLocks noGrp="1"/>
          </p:cNvSpPr>
          <p:nvPr>
            <p:ph type="title"/>
          </p:nvPr>
        </p:nvSpPr>
        <p:spPr/>
        <p:txBody>
          <a:bodyPr/>
          <a:lstStyle/>
          <a:p>
            <a:r>
              <a:rPr lang="en-US" dirty="0"/>
              <a:t>Division of Labor</a:t>
            </a:r>
          </a:p>
        </p:txBody>
      </p:sp>
      <p:sp>
        <p:nvSpPr>
          <p:cNvPr id="3" name="Content Placeholder 2">
            <a:extLst>
              <a:ext uri="{FF2B5EF4-FFF2-40B4-BE49-F238E27FC236}">
                <a16:creationId xmlns:a16="http://schemas.microsoft.com/office/drawing/2014/main" id="{8B10084C-CC9C-4996-97D0-54EF913B0DB5}"/>
              </a:ext>
            </a:extLst>
          </p:cNvPr>
          <p:cNvSpPr>
            <a:spLocks noGrp="1"/>
          </p:cNvSpPr>
          <p:nvPr>
            <p:ph idx="1"/>
          </p:nvPr>
        </p:nvSpPr>
        <p:spPr>
          <a:xfrm>
            <a:off x="6094412" y="1524000"/>
            <a:ext cx="5257799" cy="3429000"/>
          </a:xfrm>
        </p:spPr>
        <p:txBody>
          <a:bodyPr>
            <a:normAutofit/>
          </a:bodyPr>
          <a:lstStyle/>
          <a:p>
            <a:r>
              <a:rPr lang="en-US" sz="2800" dirty="0"/>
              <a:t>Reasons for Division of Labor</a:t>
            </a:r>
          </a:p>
          <a:p>
            <a:pPr marL="0" indent="0">
              <a:buNone/>
            </a:pPr>
            <a:endParaRPr lang="en-US" sz="2800" dirty="0"/>
          </a:p>
          <a:p>
            <a:pPr lvl="1"/>
            <a:r>
              <a:rPr lang="en-US" sz="2800" dirty="0"/>
              <a:t>Efficiency </a:t>
            </a:r>
          </a:p>
          <a:p>
            <a:pPr lvl="1"/>
            <a:r>
              <a:rPr lang="en-US" sz="2800" dirty="0"/>
              <a:t>Productivity</a:t>
            </a:r>
          </a:p>
          <a:p>
            <a:pPr lvl="1"/>
            <a:r>
              <a:rPr lang="en-US" sz="2800" dirty="0"/>
              <a:t>Less expensive goods</a:t>
            </a:r>
          </a:p>
        </p:txBody>
      </p:sp>
      <p:sp>
        <p:nvSpPr>
          <p:cNvPr id="4" name="Text Placeholder 3">
            <a:extLst>
              <a:ext uri="{FF2B5EF4-FFF2-40B4-BE49-F238E27FC236}">
                <a16:creationId xmlns:a16="http://schemas.microsoft.com/office/drawing/2014/main" id="{1F2F03B2-1774-4B8A-B4B3-79F7DE07CFA2}"/>
              </a:ext>
            </a:extLst>
          </p:cNvPr>
          <p:cNvSpPr>
            <a:spLocks noGrp="1"/>
          </p:cNvSpPr>
          <p:nvPr>
            <p:ph type="body" sz="half" idx="2"/>
          </p:nvPr>
        </p:nvSpPr>
        <p:spPr/>
        <p:txBody>
          <a:bodyPr/>
          <a:lstStyle/>
          <a:p>
            <a:r>
              <a:rPr lang="en-US" dirty="0"/>
              <a:t>Dividing labor up in order to become more productive overall</a:t>
            </a:r>
          </a:p>
        </p:txBody>
      </p:sp>
    </p:spTree>
    <p:extLst>
      <p:ext uri="{BB962C8B-B14F-4D97-AF65-F5344CB8AC3E}">
        <p14:creationId xmlns:p14="http://schemas.microsoft.com/office/powerpoint/2010/main" val="3879449596"/>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voltage.wav"/>
          </p:stSnd>
        </p:sndAc>
      </p:transition>
    </mc:Choice>
    <mc:Fallback xmlns="">
      <p:transition spd="slow">
        <p:fade/>
        <p:sndAc>
          <p:stSnd>
            <p:snd r:embed="rId3"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F4A7-47D4-4599-B38F-0A461028F57D}"/>
              </a:ext>
            </a:extLst>
          </p:cNvPr>
          <p:cNvSpPr>
            <a:spLocks noGrp="1"/>
          </p:cNvSpPr>
          <p:nvPr>
            <p:ph type="title"/>
          </p:nvPr>
        </p:nvSpPr>
        <p:spPr/>
        <p:txBody>
          <a:bodyPr/>
          <a:lstStyle/>
          <a:p>
            <a:r>
              <a:rPr lang="en-US" dirty="0"/>
              <a:t>Voluntary Exchange/Trade</a:t>
            </a:r>
          </a:p>
        </p:txBody>
      </p:sp>
      <p:sp>
        <p:nvSpPr>
          <p:cNvPr id="3" name="Content Placeholder 2">
            <a:extLst>
              <a:ext uri="{FF2B5EF4-FFF2-40B4-BE49-F238E27FC236}">
                <a16:creationId xmlns:a16="http://schemas.microsoft.com/office/drawing/2014/main" id="{6DCF87CB-D39C-40AD-A052-C0886A4375B2}"/>
              </a:ext>
            </a:extLst>
          </p:cNvPr>
          <p:cNvSpPr>
            <a:spLocks noGrp="1"/>
          </p:cNvSpPr>
          <p:nvPr>
            <p:ph idx="1"/>
          </p:nvPr>
        </p:nvSpPr>
        <p:spPr/>
        <p:txBody>
          <a:bodyPr/>
          <a:lstStyle/>
          <a:p>
            <a:r>
              <a:rPr lang="en-US" dirty="0"/>
              <a:t>act of buyers and sellers freely and willingly engaging in market transactions</a:t>
            </a:r>
          </a:p>
          <a:p>
            <a:r>
              <a:rPr lang="en-US" dirty="0"/>
              <a:t>Both parties benefit because each party values the goods that they receive more than the goods that are traded away</a:t>
            </a:r>
          </a:p>
          <a:p>
            <a:r>
              <a:rPr lang="en-US" dirty="0"/>
              <a:t>Trade occurs due to specialization because countries which specialize in the production of particular products need to trade with other countries for other products that are needed</a:t>
            </a:r>
          </a:p>
        </p:txBody>
      </p:sp>
    </p:spTree>
    <p:extLst>
      <p:ext uri="{BB962C8B-B14F-4D97-AF65-F5344CB8AC3E}">
        <p14:creationId xmlns:p14="http://schemas.microsoft.com/office/powerpoint/2010/main" val="347660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466</TotalTime>
  <Words>504</Words>
  <Application>Microsoft Office PowerPoint</Application>
  <PresentationFormat>Custom</PresentationFormat>
  <Paragraphs>65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Cambria</vt:lpstr>
      <vt:lpstr>Imprint MT Shadow</vt:lpstr>
      <vt:lpstr>Times New Roman</vt:lpstr>
      <vt:lpstr>Wingdings</vt:lpstr>
      <vt:lpstr>Currency Symbols 16x9</vt:lpstr>
      <vt:lpstr>Foundations of Economics</vt:lpstr>
      <vt:lpstr>Decision Making</vt:lpstr>
      <vt:lpstr>Decision Making</vt:lpstr>
      <vt:lpstr>   Incentives  something that motivates an individual to perform an action</vt:lpstr>
      <vt:lpstr>Response to Incentives: People</vt:lpstr>
      <vt:lpstr>Response to Incentives:  Businesses &amp; Government</vt:lpstr>
      <vt:lpstr>Specialization </vt:lpstr>
      <vt:lpstr>Division of Labor</vt:lpstr>
      <vt:lpstr>Voluntary Exchange/Trade</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Economics</dc:title>
  <dc:creator>Shawn Carr</dc:creator>
  <cp:lastModifiedBy>Mandrell Perryman</cp:lastModifiedBy>
  <cp:revision>37</cp:revision>
  <dcterms:created xsi:type="dcterms:W3CDTF">2017-09-15T18:56:38Z</dcterms:created>
  <dcterms:modified xsi:type="dcterms:W3CDTF">2017-10-08T23:43:16Z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