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18" r:id="rId2"/>
    <p:sldId id="329" r:id="rId3"/>
    <p:sldId id="330" r:id="rId4"/>
    <p:sldId id="340" r:id="rId5"/>
    <p:sldId id="331" r:id="rId6"/>
    <p:sldId id="332" r:id="rId7"/>
    <p:sldId id="333" r:id="rId8"/>
    <p:sldId id="339" r:id="rId9"/>
    <p:sldId id="334" r:id="rId10"/>
    <p:sldId id="335" r:id="rId11"/>
    <p:sldId id="336" r:id="rId12"/>
  </p:sldIdLst>
  <p:sldSz cx="12188825" cy="6858000"/>
  <p:notesSz cx="6858000" cy="92964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wn Carr" initials="SC" lastIdx="0" clrIdx="0">
    <p:extLst>
      <p:ext uri="{19B8F6BF-5375-455C-9EA6-DF929625EA0E}">
        <p15:presenceInfo xmlns:p15="http://schemas.microsoft.com/office/powerpoint/2012/main" userId="S-1-5-21-2101088238-2819444276-2041968236-60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5441" autoAdjust="0"/>
  </p:normalViewPr>
  <p:slideViewPr>
    <p:cSldViewPr showGuides="1">
      <p:cViewPr varScale="1">
        <p:scale>
          <a:sx n="58" d="100"/>
          <a:sy n="58" d="100"/>
        </p:scale>
        <p:origin x="992" y="56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-801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BA91F1-7E8C-41C9-A838-D658A98417D5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F2881D7-900F-4C8E-9F09-9C05371A57B2}" type="pres">
      <dgm:prSet presAssocID="{1DBA91F1-7E8C-41C9-A838-D658A98417D5}" presName="linear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97F54785-09DC-41A6-A3BE-E40425E3AE7B}" type="presOf" srcId="{1DBA91F1-7E8C-41C9-A838-D658A98417D5}" destId="{BF2881D7-900F-4C8E-9F09-9C05371A57B2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9AFDC-7658-4951-B0FF-52DFF2A93C0A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ED99B-9732-49FC-9C16-B56FEB1B1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0825" y="4898572"/>
            <a:ext cx="5945187" cy="127045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</a:t>
            </a:r>
            <a:r>
              <a:rPr dirty="0"/>
              <a:t>dit Master subtitle style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7923213" y="0"/>
            <a:ext cx="4265612" cy="6858000"/>
            <a:chOff x="7923213" y="0"/>
            <a:chExt cx="4265612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6/30/2021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6/30/2021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6/30/2021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1123611" y="0"/>
            <a:ext cx="1065214" cy="6868886"/>
            <a:chOff x="11123611" y="0"/>
            <a:chExt cx="1065214" cy="686888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6/30/2021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9" name="Straight Connector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6/30/2021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6/30/2021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6/30/2021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6/30/2021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6/30/2021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025925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</a:t>
            </a:r>
            <a:r>
              <a:rPr dirty="0"/>
              <a:t>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audio" Target="../media/audio4.wav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8.xml"/><Relationship Id="rId5" Type="http://schemas.openxmlformats.org/officeDocument/2006/relationships/audio" Target="../media/audio5.wav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8.xml"/><Relationship Id="rId5" Type="http://schemas.openxmlformats.org/officeDocument/2006/relationships/audio" Target="../media/audio5.wav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Stencil" panose="040409050D0802020404" pitchFamily="82" charset="0"/>
              </a:rPr>
              <a:t>Foundations of Economics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400" dirty="0"/>
          </a:p>
          <a:p>
            <a:pPr marL="0" indent="0">
              <a:buNone/>
            </a:pPr>
            <a:r>
              <a:rPr lang="en-US" sz="44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825" y="2057400"/>
            <a:ext cx="3769728" cy="2649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6585" y="3972719"/>
            <a:ext cx="3885644" cy="2828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8812" y="1799978"/>
            <a:ext cx="4881425" cy="217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laser.wav"/>
          </p:stSnd>
        </p:sndAc>
      </p:transition>
    </mc:Choice>
    <mc:Fallback xmlns="">
      <p:transition spd="slow">
        <p:split orient="vert"/>
        <p:sndAc>
          <p:stSnd>
            <p:snd r:embed="rId6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>
                <a:latin typeface="Stencil" panose="040409050D0802020404" pitchFamily="82" charset="0"/>
              </a:rPr>
              <a:t>Trade Offs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a trade off?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sacrifice that must be made to get a certain product or experience</a:t>
            </a:r>
          </a:p>
          <a:p>
            <a:pPr lvl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Opportunity Cost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benefit, profit, or value of something that must be given up to acquire something else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next best alternative given up when individuals, businesses, and governments confront scarcity by making choices</a:t>
            </a:r>
          </a:p>
          <a:p>
            <a:pPr lvl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66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>
                <a:latin typeface="Stencil" panose="040409050D0802020404" pitchFamily="82" charset="0"/>
              </a:rPr>
              <a:t>Opportunity Costs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370012" y="1984248"/>
            <a:ext cx="2819400" cy="4187952"/>
          </a:xfrm>
        </p:spPr>
        <p:txBody>
          <a:bodyPr/>
          <a:lstStyle/>
          <a:p>
            <a:r>
              <a:rPr lang="en-US" dirty="0"/>
              <a:t>Individuals</a:t>
            </a:r>
          </a:p>
          <a:p>
            <a:pPr lvl="1"/>
            <a:r>
              <a:rPr lang="en-US" dirty="0"/>
              <a:t>Give an example of an opportunity cost for an individual or consumer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Ex. – purchasing a compact vehicle vs purchasing a luxury vehicle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438710" y="1984248"/>
            <a:ext cx="3200400" cy="4187952"/>
          </a:xfrm>
        </p:spPr>
        <p:txBody>
          <a:bodyPr/>
          <a:lstStyle/>
          <a:p>
            <a:r>
              <a:rPr lang="en-US" dirty="0"/>
              <a:t>Government</a:t>
            </a:r>
          </a:p>
          <a:p>
            <a:pPr lvl="1"/>
            <a:r>
              <a:rPr lang="en-US" dirty="0"/>
              <a:t>Give an example of an opportunity cost for a government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Ex. – spending on the military vs spending on health care 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694948" y="1984248"/>
            <a:ext cx="3200400" cy="4187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1175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0425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3463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Businesses</a:t>
            </a:r>
          </a:p>
          <a:p>
            <a:pPr lvl="1"/>
            <a:r>
              <a:rPr lang="en-US" dirty="0"/>
              <a:t>Give an example of an opportunity cost for a business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Ex. – hiring 5 new employees to meet long term demand vs using temporary employees to meet short term demand</a:t>
            </a:r>
          </a:p>
        </p:txBody>
      </p:sp>
    </p:spTree>
    <p:extLst>
      <p:ext uri="{BB962C8B-B14F-4D97-AF65-F5344CB8AC3E}">
        <p14:creationId xmlns:p14="http://schemas.microsoft.com/office/powerpoint/2010/main" val="321625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 build="p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atin typeface="Stencil" panose="040409050D0802020404" pitchFamily="82" charset="0"/>
              </a:rPr>
              <a:t>Needs vs Wants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981200"/>
            <a:ext cx="7315199" cy="4187825"/>
          </a:xfrm>
        </p:spPr>
        <p:txBody>
          <a:bodyPr>
            <a:normAutofit/>
          </a:bodyPr>
          <a:lstStyle/>
          <a:p>
            <a:r>
              <a:rPr lang="en-US" sz="2000" dirty="0"/>
              <a:t>What is a </a:t>
            </a:r>
            <a:r>
              <a:rPr lang="en-US" sz="2000" b="1" dirty="0"/>
              <a:t>need</a:t>
            </a:r>
            <a:r>
              <a:rPr lang="en-US" sz="2000" dirty="0"/>
              <a:t>?</a:t>
            </a:r>
          </a:p>
          <a:p>
            <a:pPr lvl="1"/>
            <a:r>
              <a:rPr lang="en-US" dirty="0"/>
              <a:t>good or service that is essential for life or required</a:t>
            </a:r>
          </a:p>
          <a:p>
            <a:pPr lvl="1"/>
            <a:r>
              <a:rPr lang="en-US" dirty="0"/>
              <a:t>Ex. Of Needs – Food, Shelter, Clothing, &amp; Health Care</a:t>
            </a:r>
          </a:p>
          <a:p>
            <a:pPr marL="282575" lvl="1" indent="0">
              <a:buNone/>
            </a:pPr>
            <a:endParaRPr lang="en-US" dirty="0"/>
          </a:p>
          <a:p>
            <a:pPr marL="282575" lvl="1" indent="0">
              <a:buNone/>
            </a:pPr>
            <a:endParaRPr lang="en-US" dirty="0"/>
          </a:p>
          <a:p>
            <a:r>
              <a:rPr lang="en-US" sz="2000" dirty="0"/>
              <a:t>What is a </a:t>
            </a:r>
            <a:r>
              <a:rPr lang="en-US" sz="2000" b="1" dirty="0"/>
              <a:t>want</a:t>
            </a:r>
            <a:r>
              <a:rPr lang="en-US" sz="2000" dirty="0"/>
              <a:t>?</a:t>
            </a:r>
          </a:p>
          <a:p>
            <a:pPr lvl="1"/>
            <a:r>
              <a:rPr lang="en-US" dirty="0"/>
              <a:t>non-essential good or service; usually for pleasure</a:t>
            </a:r>
          </a:p>
          <a:p>
            <a:pPr lvl="1"/>
            <a:r>
              <a:rPr lang="en-US" dirty="0"/>
              <a:t>Ex. Of Wants – Luxury vehicle, Designer clothing, Mansion, etc.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7612" y="4191000"/>
            <a:ext cx="3200400" cy="2359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4659" y="528638"/>
            <a:ext cx="2686050" cy="1704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1659" y="1971675"/>
            <a:ext cx="24860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604774"/>
      </p:ext>
    </p:extLst>
  </p:cSld>
  <p:clrMapOvr>
    <a:masterClrMapping/>
  </p:clrMapOvr>
  <p:transition spd="med">
    <p:pull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>
                <a:latin typeface="Stencil" panose="040409050D0802020404" pitchFamily="82" charset="0"/>
              </a:rPr>
              <a:t>Scarcity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 problem that all nations face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scarcity?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having seemingly unlimited human wants in a world of limited resources</a:t>
            </a:r>
          </a:p>
          <a:p>
            <a:pPr marL="282575" lvl="1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scarcity come about?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want more of something than there is available</a:t>
            </a:r>
          </a:p>
          <a:p>
            <a:pPr marL="282575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902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2C8F21D-F783-4510-A6F6-879368491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85800"/>
            <a:ext cx="4884513" cy="914400"/>
          </a:xfrm>
        </p:spPr>
        <p:txBody>
          <a:bodyPr/>
          <a:lstStyle/>
          <a:p>
            <a:pPr algn="ctr"/>
            <a:r>
              <a:rPr lang="en-US" dirty="0"/>
              <a:t>Scarcity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8B37DF-A2B0-4325-83CF-2223E12AFB0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3014" r="16910" b="-2"/>
          <a:stretch/>
        </p:blipFill>
        <p:spPr>
          <a:xfrm>
            <a:off x="6025925" y="-50118"/>
            <a:ext cx="6172198" cy="6857999"/>
          </a:xfrm>
          <a:prstGeom prst="rect">
            <a:avLst/>
          </a:prstGeo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F907E88-693B-4D3A-B31B-074115B107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0412" y="1981200"/>
            <a:ext cx="5410200" cy="4826681"/>
          </a:xfrm>
        </p:spPr>
        <p:txBody>
          <a:bodyPr/>
          <a:lstStyle/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Mercedez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-Benz Stadium holds 70,000 fans for an Atlanta Falcons game</a:t>
            </a:r>
          </a:p>
          <a:p>
            <a:pPr lvl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100,000 fans want tickets. </a:t>
            </a:r>
          </a:p>
          <a:p>
            <a:pPr lvl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is it decided who gets tickets to the game?</a:t>
            </a:r>
          </a:p>
          <a:p>
            <a:pPr lvl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42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>
                <a:latin typeface="Stencil" panose="040409050D0802020404" pitchFamily="82" charset="0"/>
              </a:rPr>
              <a:t>Factors of 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984248"/>
            <a:ext cx="5223556" cy="418795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inputs used in the production of goods or services in order to make an economic profit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46812" y="1828800"/>
            <a:ext cx="5105401" cy="43434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Capital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Entrepreneurship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335895-F3F5-4D0F-B18A-C1B007296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612" y="1447800"/>
            <a:ext cx="2800350" cy="1628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404407-0499-4867-9715-B1074C6BD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8974" y="3076575"/>
            <a:ext cx="3095625" cy="1476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C2CDB3-5F5C-4EF5-A849-910EAFBB0F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9612" y="4419600"/>
            <a:ext cx="2362200" cy="2257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62462F-7D98-40FC-AF9A-C8761009F2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652" y="4053698"/>
            <a:ext cx="3622083" cy="22574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47595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7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Stencil" panose="040409050D0802020404" pitchFamily="82" charset="0"/>
              </a:rPr>
              <a:t>Productive Resources </a:t>
            </a:r>
          </a:p>
        </p:txBody>
      </p:sp>
      <p:graphicFrame>
        <p:nvGraphicFramePr>
          <p:cNvPr id="5" name="Content Placeholder 4" descr="Vertical Box List showing 3 groups arranged one below the other with bullet points for task descriptions under each group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1518450"/>
              </p:ext>
            </p:extLst>
          </p:nvPr>
        </p:nvGraphicFramePr>
        <p:xfrm>
          <a:off x="1487488" y="1984375"/>
          <a:ext cx="4800600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materials, labor, or money used to create goods and services 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Land, labor, &amp; capital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factors of production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3644" y="5114925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2507" y="1828800"/>
            <a:ext cx="2619375" cy="1743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66807" y="3571875"/>
            <a:ext cx="27336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28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11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2" y="1981200"/>
            <a:ext cx="4114800" cy="1468437"/>
          </a:xfrm>
        </p:spPr>
        <p:txBody>
          <a:bodyPr/>
          <a:lstStyle/>
          <a:p>
            <a:pPr algn="ctr"/>
            <a:r>
              <a:rPr lang="en-US" sz="4800" dirty="0">
                <a:latin typeface="Stencil" panose="040409050D0802020404" pitchFamily="82" charset="0"/>
              </a:rPr>
              <a:t>Productive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2012" y="304800"/>
            <a:ext cx="5410201" cy="5867400"/>
          </a:xfrm>
        </p:spPr>
        <p:txBody>
          <a:bodyPr>
            <a:normAutofit lnSpcReduction="10000"/>
          </a:bodyPr>
          <a:lstStyle/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 Resources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sources of wealth that occur naturally and have economic value such as timber, fresh water, and mineral deposits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anything that comes from land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 – lumber, gold, copper, water, oil, etc. </a:t>
            </a:r>
          </a:p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Resources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those who make up the workforce of an organization, business sector, or economy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Workforce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capital 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 – Teachers, employees of your favorite restaurant, doctors, lawyers, etc.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013" y="215746"/>
            <a:ext cx="4267200" cy="1917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025" y="4211636"/>
            <a:ext cx="3305175" cy="213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0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1884363"/>
            <a:ext cx="4114800" cy="1544637"/>
          </a:xfrm>
        </p:spPr>
        <p:txBody>
          <a:bodyPr/>
          <a:lstStyle/>
          <a:p>
            <a:pPr algn="ctr"/>
            <a:r>
              <a:rPr lang="en-US" sz="4800" dirty="0">
                <a:latin typeface="Stencil" panose="040409050D0802020404" pitchFamily="82" charset="0"/>
              </a:rPr>
              <a:t>Productive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Capital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 of production (or input into the process of production), consisting of machinery, buildings, computers, and the like</a:t>
            </a:r>
          </a:p>
          <a:p>
            <a:pPr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 – Printing press, telephone, vehicle, etc. </a:t>
            </a:r>
          </a:p>
          <a:p>
            <a:pPr marL="511175" lvl="2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Entrepreneurship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capacity and willingness to develop, organize, and manage a business venture along with any of its risks in order to make a profit</a:t>
            </a:r>
          </a:p>
          <a:p>
            <a:pPr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 – Starting a business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263" y="3505200"/>
            <a:ext cx="3896698" cy="297180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028" y="152399"/>
            <a:ext cx="3574012" cy="184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9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>
                <a:latin typeface="Stencil" panose="040409050D0802020404" pitchFamily="82" charset="0"/>
              </a:rPr>
              <a:t>Risks &amp; Motivations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522413" y="2514601"/>
            <a:ext cx="4800600" cy="2667000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a risk?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probability that an actual return on an investment will be lower than the expected return</a:t>
            </a:r>
          </a:p>
          <a:p>
            <a:pPr lvl="1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examples of risks?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LOSS!!!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551613" y="2514601"/>
            <a:ext cx="4800600" cy="26670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a motivation?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Driving force behind an action 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motivates entrepreneurs?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Profit, job creation, innovation, &amp; improving society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047" y="5036345"/>
            <a:ext cx="2514600" cy="1819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846" y="4820638"/>
            <a:ext cx="2638425" cy="1733550"/>
          </a:xfrm>
          <a:prstGeom prst="rect">
            <a:avLst/>
          </a:prstGeom>
        </p:spPr>
      </p:pic>
      <p:sp>
        <p:nvSpPr>
          <p:cNvPr id="5" name="AutoShape 2" descr="Image result for prof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5812" y="4800601"/>
            <a:ext cx="2143125" cy="2133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7748" y="1409700"/>
            <a:ext cx="2301947" cy="1485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4470" y="5036345"/>
            <a:ext cx="2326960" cy="166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87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8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8" grpId="0" build="p"/>
      <p:bldP spid="9" grpId="0" build="p"/>
      <p:bldP spid="10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Currency Symbols 16x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rency symbols presentation (widescreen).potx" id="{0BEEB329-2C4D-4D02-9858-CA91ACE92AB1}" vid="{944DA297-E844-470D-A85C-00068074ACC2}"/>
    </a:ext>
  </a:extLst>
</a:theme>
</file>

<file path=ppt/theme/theme2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535</Words>
  <Application>Microsoft Office PowerPoint</Application>
  <PresentationFormat>Custom</PresentationFormat>
  <Paragraphs>94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Cambria</vt:lpstr>
      <vt:lpstr>Stencil</vt:lpstr>
      <vt:lpstr>Times New Roman</vt:lpstr>
      <vt:lpstr>Currency Symbols 16x9</vt:lpstr>
      <vt:lpstr>Foundations of Economics</vt:lpstr>
      <vt:lpstr>Needs vs Wants</vt:lpstr>
      <vt:lpstr>Scarcity</vt:lpstr>
      <vt:lpstr>Scarcity</vt:lpstr>
      <vt:lpstr>Factors of Production</vt:lpstr>
      <vt:lpstr>Productive Resources </vt:lpstr>
      <vt:lpstr>Productive Resources</vt:lpstr>
      <vt:lpstr>Productive Resources</vt:lpstr>
      <vt:lpstr>Risks &amp; Motivations </vt:lpstr>
      <vt:lpstr>Trade Offs </vt:lpstr>
      <vt:lpstr>Opportunity Costs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Foundations of Economics</dc:title>
  <dc:creator>Mandrell Perryman</dc:creator>
  <cp:lastModifiedBy>Mandrell Perryman</cp:lastModifiedBy>
  <cp:revision>4</cp:revision>
  <dcterms:created xsi:type="dcterms:W3CDTF">2021-06-30T15:59:22Z</dcterms:created>
  <dcterms:modified xsi:type="dcterms:W3CDTF">2021-06-30T18:15:14Z</dcterms:modified>
</cp:coreProperties>
</file>