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57" r:id="rId5"/>
    <p:sldId id="264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70" r:id="rId14"/>
    <p:sldId id="271" r:id="rId15"/>
    <p:sldId id="272" r:id="rId16"/>
    <p:sldId id="268" r:id="rId17"/>
    <p:sldId id="269" r:id="rId18"/>
    <p:sldId id="275" r:id="rId19"/>
    <p:sldId id="273" r:id="rId20"/>
    <p:sldId id="274" r:id="rId21"/>
    <p:sldId id="276" r:id="rId22"/>
    <p:sldId id="277" r:id="rId23"/>
    <p:sldId id="279" r:id="rId24"/>
    <p:sldId id="280" r:id="rId25"/>
    <p:sldId id="278" r:id="rId26"/>
    <p:sldId id="281" r:id="rId27"/>
    <p:sldId id="282" r:id="rId28"/>
    <p:sldId id="283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8CBD3-5C1E-4DF4-891E-347E70C6DF9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The Rise of Imperialism &amp; Nationalism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85ECDF-4EB5-4279-9A91-ADBDEA51A8C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1896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EC1E9-86E9-4F82-8225-1596C046607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581400" y="763588"/>
            <a:ext cx="8610600" cy="1293812"/>
          </a:xfrm>
        </p:spPr>
        <p:txBody>
          <a:bodyPr/>
          <a:lstStyle/>
          <a:p>
            <a:r>
              <a:rPr lang="en-US" u="sng" dirty="0"/>
              <a:t>Imperialism</a:t>
            </a:r>
            <a:r>
              <a:rPr lang="en-US" dirty="0"/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93C9AF-4402-43EF-9E04-2552E6E1F0B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2193925"/>
            <a:ext cx="10820400" cy="4286250"/>
          </a:xfrm>
        </p:spPr>
        <p:txBody>
          <a:bodyPr>
            <a:normAutofit/>
          </a:bodyPr>
          <a:lstStyle/>
          <a:p>
            <a:pPr lvl="1"/>
            <a:r>
              <a:rPr lang="en-US" sz="2800" u="sng" dirty="0"/>
              <a:t>1815</a:t>
            </a:r>
            <a:r>
              <a:rPr lang="en-US" sz="2800" dirty="0"/>
              <a:t> – Western European &amp; U.S. controlled 35% of the earth’s habitable territory </a:t>
            </a:r>
          </a:p>
          <a:p>
            <a:pPr marL="457200" lvl="1" indent="0">
              <a:buNone/>
            </a:pPr>
            <a:endParaRPr lang="en-US" sz="2800" dirty="0"/>
          </a:p>
          <a:p>
            <a:pPr lvl="1"/>
            <a:r>
              <a:rPr lang="en-US" sz="2800" u="sng" dirty="0"/>
              <a:t>1914</a:t>
            </a:r>
            <a:r>
              <a:rPr lang="en-US" sz="2800" dirty="0"/>
              <a:t> – </a:t>
            </a:r>
            <a:r>
              <a:rPr lang="en-US" sz="2800" dirty="0">
                <a:solidFill>
                  <a:prstClr val="white"/>
                </a:solidFill>
              </a:rPr>
              <a:t>Western European &amp; U.S. </a:t>
            </a:r>
            <a:r>
              <a:rPr lang="en-US" sz="2800" dirty="0"/>
              <a:t>controlled 85% of this territory. 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3961136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DC4C138-BBE2-4601-9B27-F6960A44C5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1">
            <a:extLst>
              <a:ext uri="{FF2B5EF4-FFF2-40B4-BE49-F238E27FC236}">
                <a16:creationId xmlns:a16="http://schemas.microsoft.com/office/drawing/2014/main" id="{F6555DCA-BE6B-44B7-A0E9-3DF12F9306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9308" y="562356"/>
            <a:ext cx="11073384" cy="5733288"/>
          </a:xfrm>
          <a:prstGeom prst="roundRect">
            <a:avLst>
              <a:gd name="adj" fmla="val 3242"/>
            </a:avLst>
          </a:prstGeom>
          <a:solidFill>
            <a:srgbClr val="FFFFFF"/>
          </a:solidFill>
          <a:ln w="317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1">
            <a:extLst>
              <a:ext uri="{FF2B5EF4-FFF2-40B4-BE49-F238E27FC236}">
                <a16:creationId xmlns:a16="http://schemas.microsoft.com/office/drawing/2014/main" id="{7907E280-0DE1-4EDB-A8C9-5C995CAC3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03" y="643464"/>
            <a:ext cx="10905195" cy="5571072"/>
          </a:xfrm>
          <a:prstGeom prst="roundRect">
            <a:avLst>
              <a:gd name="adj" fmla="val 2403"/>
            </a:avLst>
          </a:prstGeom>
          <a:solidFill>
            <a:srgbClr val="FFFFFF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94F351F-A09D-4E9D-BBBB-C9C4BFA25A0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984504" y="873252"/>
            <a:ext cx="10222992" cy="5111496"/>
          </a:xfrm>
          <a:prstGeom prst="rect">
            <a:avLst/>
          </a:prstGeom>
          <a:ln w="31750" cap="sq"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22220636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EC1E9-86E9-4F82-8225-1596C046607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581400" y="763588"/>
            <a:ext cx="8610600" cy="1293812"/>
          </a:xfrm>
        </p:spPr>
        <p:txBody>
          <a:bodyPr/>
          <a:lstStyle/>
          <a:p>
            <a:r>
              <a:rPr lang="en-US" u="sng" dirty="0"/>
              <a:t>Imperialism</a:t>
            </a:r>
            <a:r>
              <a:rPr lang="en-US" dirty="0"/>
              <a:t>: Justification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93C9AF-4402-43EF-9E04-2552E6E1F0B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2193925"/>
            <a:ext cx="10820400" cy="4286250"/>
          </a:xfrm>
        </p:spPr>
        <p:txBody>
          <a:bodyPr>
            <a:normAutofit/>
          </a:bodyPr>
          <a:lstStyle/>
          <a:p>
            <a:r>
              <a:rPr lang="en-US" sz="2800" dirty="0"/>
              <a:t>While imperialism during 1600’s was easily justified by religion, new imperialism needed different justification </a:t>
            </a:r>
          </a:p>
          <a:p>
            <a:pPr lvl="1"/>
            <a:r>
              <a:rPr lang="en-US" sz="2800" dirty="0"/>
              <a:t>Darwin’s book </a:t>
            </a:r>
            <a:r>
              <a:rPr lang="en-US" sz="2800" i="1" u="sng" dirty="0"/>
              <a:t>Origin of the Species </a:t>
            </a:r>
            <a:r>
              <a:rPr lang="en-US" sz="2800" dirty="0"/>
              <a:t>gave these countries the natural selection justification</a:t>
            </a:r>
          </a:p>
          <a:p>
            <a:pPr lvl="2"/>
            <a:r>
              <a:rPr lang="en-US" sz="2200" dirty="0"/>
              <a:t>U.S. &amp; European nations had evolutionary advantage thus the right to conquer</a:t>
            </a:r>
          </a:p>
          <a:p>
            <a:pPr lvl="1"/>
            <a:r>
              <a:rPr lang="en-US" sz="2400" i="1" dirty="0"/>
              <a:t>White Man’s Burden </a:t>
            </a:r>
          </a:p>
          <a:p>
            <a:pPr lvl="2"/>
            <a:r>
              <a:rPr lang="en-US" sz="2200" dirty="0"/>
              <a:t>It was more advanced peoples’ (Europeans &amp; Americans) job to help the less advanced peoples’ (people of color) become more civilized</a:t>
            </a:r>
          </a:p>
          <a:p>
            <a:pPr lvl="1"/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1505008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7D993AC9-3A4A-4CF2-9BEF-8002E58F6B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1">
            <a:extLst>
              <a:ext uri="{FF2B5EF4-FFF2-40B4-BE49-F238E27FC236}">
                <a16:creationId xmlns:a16="http://schemas.microsoft.com/office/drawing/2014/main" id="{DE4144AD-8278-4A35-8DF4-1629E28960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03" y="643464"/>
            <a:ext cx="10905195" cy="5571072"/>
          </a:xfrm>
          <a:prstGeom prst="roundRect">
            <a:avLst>
              <a:gd name="adj" fmla="val 2403"/>
            </a:avLst>
          </a:prstGeom>
          <a:solidFill>
            <a:srgbClr val="FFFFFF"/>
          </a:solidFill>
          <a:ln w="31750">
            <a:solidFill>
              <a:srgbClr val="E1D793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71A1BE4-88B6-4C12-84DD-6A76158031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4931" y="873252"/>
            <a:ext cx="7302137" cy="5111496"/>
          </a:xfrm>
          <a:prstGeom prst="rect">
            <a:avLst/>
          </a:prstGeom>
          <a:ln w="31750" cap="sq"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9855848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7D993AC9-3A4A-4CF2-9BEF-8002E58F6B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11">
            <a:extLst>
              <a:ext uri="{FF2B5EF4-FFF2-40B4-BE49-F238E27FC236}">
                <a16:creationId xmlns:a16="http://schemas.microsoft.com/office/drawing/2014/main" id="{DE4144AD-8278-4A35-8DF4-1629E28960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03" y="643464"/>
            <a:ext cx="10905195" cy="5571072"/>
          </a:xfrm>
          <a:prstGeom prst="roundRect">
            <a:avLst>
              <a:gd name="adj" fmla="val 2403"/>
            </a:avLst>
          </a:prstGeom>
          <a:solidFill>
            <a:srgbClr val="FFFFFF"/>
          </a:solidFill>
          <a:ln w="31750">
            <a:solidFill>
              <a:schemeClr val="accent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B672E86-8547-4E3F-8061-2B1175AF05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8027" y="108739"/>
            <a:ext cx="4415946" cy="66405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766843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11">
            <a:extLst>
              <a:ext uri="{FF2B5EF4-FFF2-40B4-BE49-F238E27FC236}">
                <a16:creationId xmlns:a16="http://schemas.microsoft.com/office/drawing/2014/main" id="{2770B5F4-AED0-4A3A-859D-B6239ED38A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03" y="643464"/>
            <a:ext cx="10905195" cy="5571072"/>
          </a:xfrm>
          <a:prstGeom prst="roundRect">
            <a:avLst>
              <a:gd name="adj" fmla="val 2403"/>
            </a:avLst>
          </a:prstGeom>
          <a:solidFill>
            <a:srgbClr val="FFFFFF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988F3F0-4C65-43AC-B50E-D92F42E1B2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6948" y="197211"/>
            <a:ext cx="8618104" cy="646357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240245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EC1E9-86E9-4F82-8225-1596C046607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581400" y="763588"/>
            <a:ext cx="8610600" cy="1293812"/>
          </a:xfrm>
        </p:spPr>
        <p:txBody>
          <a:bodyPr/>
          <a:lstStyle/>
          <a:p>
            <a:r>
              <a:rPr lang="en-US" u="sng" dirty="0"/>
              <a:t>Imperialism</a:t>
            </a:r>
            <a:r>
              <a:rPr lang="en-US" dirty="0"/>
              <a:t>: Africa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93C9AF-4402-43EF-9E04-2552E6E1F0B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2193925"/>
            <a:ext cx="10820400" cy="4286250"/>
          </a:xfrm>
        </p:spPr>
        <p:txBody>
          <a:bodyPr>
            <a:normAutofit/>
          </a:bodyPr>
          <a:lstStyle/>
          <a:p>
            <a:r>
              <a:rPr lang="en-US" sz="2800" u="sng" dirty="0"/>
              <a:t>17</a:t>
            </a:r>
            <a:r>
              <a:rPr lang="en-US" sz="2800" u="sng" baseline="30000" dirty="0"/>
              <a:t>th</a:t>
            </a:r>
            <a:r>
              <a:rPr lang="en-US" sz="2800" u="sng" dirty="0"/>
              <a:t> century </a:t>
            </a:r>
            <a:r>
              <a:rPr lang="en-US" sz="2800" dirty="0"/>
              <a:t>– Europeans first established colonies in Africa</a:t>
            </a:r>
          </a:p>
          <a:p>
            <a:pPr lvl="1"/>
            <a:r>
              <a:rPr lang="en-US" sz="2600" dirty="0"/>
              <a:t>Dutch (Belgium) established a colony in South Africa</a:t>
            </a:r>
          </a:p>
          <a:p>
            <a:pPr lvl="1"/>
            <a:r>
              <a:rPr lang="en-US" sz="2600" dirty="0"/>
              <a:t>Portuguese formed a colony in Angola</a:t>
            </a:r>
          </a:p>
          <a:p>
            <a:r>
              <a:rPr lang="en-US" sz="2800" dirty="0"/>
              <a:t>Tropical regions were generally safe from European power because of tropical diseases like malaria until 19</a:t>
            </a:r>
            <a:r>
              <a:rPr lang="en-US" sz="2800" baseline="30000" dirty="0"/>
              <a:t>th</a:t>
            </a:r>
            <a:r>
              <a:rPr lang="en-US" sz="2800" dirty="0"/>
              <a:t> century</a:t>
            </a:r>
          </a:p>
          <a:p>
            <a:pPr lvl="1"/>
            <a:r>
              <a:rPr lang="en-US" sz="2600" u="sng" dirty="0"/>
              <a:t>19</a:t>
            </a:r>
            <a:r>
              <a:rPr lang="en-US" sz="2600" u="sng" baseline="30000" dirty="0"/>
              <a:t>th</a:t>
            </a:r>
            <a:r>
              <a:rPr lang="en-US" sz="2600" u="sng" dirty="0"/>
              <a:t> century</a:t>
            </a:r>
            <a:r>
              <a:rPr lang="en-US" sz="2600" dirty="0"/>
              <a:t> – use of quinine to treat malaria greatly reduced the threat of disease </a:t>
            </a:r>
          </a:p>
          <a:p>
            <a:pPr lvl="1"/>
            <a:r>
              <a:rPr lang="en-US" sz="2600" dirty="0"/>
              <a:t>Allowed for Europeans’ systematic conquest of the continent</a:t>
            </a:r>
          </a:p>
        </p:txBody>
      </p:sp>
    </p:spTree>
    <p:extLst>
      <p:ext uri="{BB962C8B-B14F-4D97-AF65-F5344CB8AC3E}">
        <p14:creationId xmlns:p14="http://schemas.microsoft.com/office/powerpoint/2010/main" val="11313473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EC1E9-86E9-4F82-8225-1596C046607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581400" y="763588"/>
            <a:ext cx="8610600" cy="1293812"/>
          </a:xfrm>
        </p:spPr>
        <p:txBody>
          <a:bodyPr/>
          <a:lstStyle/>
          <a:p>
            <a:r>
              <a:rPr lang="en-US" u="sng" dirty="0"/>
              <a:t>Imperialism</a:t>
            </a:r>
            <a:r>
              <a:rPr lang="en-US" dirty="0"/>
              <a:t>: Africa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93C9AF-4402-43EF-9E04-2552E6E1F0B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2193925"/>
            <a:ext cx="10820400" cy="4286250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/>
              <a:t>1800s – British arrived in southern Africa</a:t>
            </a:r>
          </a:p>
          <a:p>
            <a:pPr lvl="1"/>
            <a:r>
              <a:rPr lang="en-US" sz="2600" dirty="0"/>
              <a:t>Pushed the descendants of Dutch settlers, called Boers, north into Zulu and Xhosa territory</a:t>
            </a:r>
          </a:p>
          <a:p>
            <a:pPr lvl="1"/>
            <a:r>
              <a:rPr lang="en-US" sz="2600" dirty="0"/>
              <a:t>Boers established 2 independent countries</a:t>
            </a:r>
          </a:p>
          <a:p>
            <a:r>
              <a:rPr lang="en-US" sz="2800" dirty="0"/>
              <a:t>The discovery of gold &amp; diamonds in these territories brought war with the British &amp; expansion of British territory in South Africa</a:t>
            </a:r>
          </a:p>
          <a:p>
            <a:pPr lvl="1"/>
            <a:r>
              <a:rPr lang="en-US" sz="2600" u="sng" dirty="0"/>
              <a:t>1899</a:t>
            </a:r>
            <a:r>
              <a:rPr lang="en-US" sz="2600" dirty="0"/>
              <a:t> – Boer War </a:t>
            </a:r>
          </a:p>
          <a:p>
            <a:r>
              <a:rPr lang="en-US" sz="2800" dirty="0"/>
              <a:t>Around the same time, French began a brutal campaign to take Northwest Africa </a:t>
            </a:r>
          </a:p>
          <a:p>
            <a:r>
              <a:rPr lang="en-US" sz="2800" u="sng" dirty="0"/>
              <a:t>1880s</a:t>
            </a:r>
            <a:r>
              <a:rPr lang="en-US" sz="2800" dirty="0"/>
              <a:t> – France, Britain, Portugal, Belgium, Germany, Italy &amp; Spain were racing to take over the continent in what is called the Scramble for Africa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3322079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26A9DD5-6BDB-4513-9536-7CE5BABC71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11">
            <a:extLst>
              <a:ext uri="{FF2B5EF4-FFF2-40B4-BE49-F238E27FC236}">
                <a16:creationId xmlns:a16="http://schemas.microsoft.com/office/drawing/2014/main" id="{D36EF81D-DB27-4C08-8C76-379CAF5B3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9307" y="562356"/>
            <a:ext cx="5375825" cy="5733288"/>
          </a:xfrm>
          <a:prstGeom prst="roundRect">
            <a:avLst>
              <a:gd name="adj" fmla="val 3242"/>
            </a:avLst>
          </a:prstGeom>
          <a:solidFill>
            <a:srgbClr val="FFFFFF"/>
          </a:solidFill>
          <a:ln w="317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AF337D08-4BDB-4040-8EDF-4C8634057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03" y="643464"/>
            <a:ext cx="5207634" cy="5571072"/>
          </a:xfrm>
          <a:prstGeom prst="roundRect">
            <a:avLst>
              <a:gd name="adj" fmla="val 2403"/>
            </a:avLst>
          </a:prstGeom>
          <a:solidFill>
            <a:srgbClr val="FFFFFF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B9D0C1A-F265-4656-8B4A-E8DF9CE654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50" r="5407" b="4"/>
          <a:stretch/>
        </p:blipFill>
        <p:spPr>
          <a:xfrm>
            <a:off x="870204" y="873252"/>
            <a:ext cx="4754032" cy="5111496"/>
          </a:xfrm>
          <a:prstGeom prst="rect">
            <a:avLst/>
          </a:prstGeom>
          <a:ln w="31750" cap="sq">
            <a:noFill/>
            <a:miter lim="800000"/>
          </a:ln>
        </p:spPr>
      </p:pic>
      <p:sp>
        <p:nvSpPr>
          <p:cNvPr id="14" name="Rounded Rectangle 11">
            <a:extLst>
              <a:ext uri="{FF2B5EF4-FFF2-40B4-BE49-F238E27FC236}">
                <a16:creationId xmlns:a16="http://schemas.microsoft.com/office/drawing/2014/main" id="{DF12E18F-F854-4E6E-BC45-DF1043B7D8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562356"/>
            <a:ext cx="5375825" cy="5733288"/>
          </a:xfrm>
          <a:prstGeom prst="roundRect">
            <a:avLst>
              <a:gd name="adj" fmla="val 3242"/>
            </a:avLst>
          </a:prstGeom>
          <a:solidFill>
            <a:srgbClr val="FFFFFF"/>
          </a:solidFill>
          <a:ln w="317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1">
            <a:extLst>
              <a:ext uri="{FF2B5EF4-FFF2-40B4-BE49-F238E27FC236}">
                <a16:creationId xmlns:a16="http://schemas.microsoft.com/office/drawing/2014/main" id="{433AEA73-C705-40E7-9AB8-83ED305DCB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0962" y="643464"/>
            <a:ext cx="5207634" cy="5571072"/>
          </a:xfrm>
          <a:prstGeom prst="roundRect">
            <a:avLst>
              <a:gd name="adj" fmla="val 2403"/>
            </a:avLst>
          </a:prstGeom>
          <a:solidFill>
            <a:srgbClr val="FFFFFF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B42A5C-259F-48A4-92D8-77553B4CE5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91" r="4418" b="3"/>
          <a:stretch/>
        </p:blipFill>
        <p:spPr>
          <a:xfrm>
            <a:off x="6567763" y="873252"/>
            <a:ext cx="4754032" cy="5111496"/>
          </a:xfrm>
          <a:prstGeom prst="rect">
            <a:avLst/>
          </a:prstGeom>
          <a:ln w="31750" cap="sq"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41392368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EC1E9-86E9-4F82-8225-1596C046607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581400" y="763588"/>
            <a:ext cx="8610600" cy="1293812"/>
          </a:xfrm>
        </p:spPr>
        <p:txBody>
          <a:bodyPr/>
          <a:lstStyle/>
          <a:p>
            <a:r>
              <a:rPr lang="en-US" u="sng" dirty="0"/>
              <a:t>Imperialism</a:t>
            </a:r>
            <a:r>
              <a:rPr lang="en-US" dirty="0"/>
              <a:t>: Africa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93C9AF-4402-43EF-9E04-2552E6E1F0B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2193925"/>
            <a:ext cx="10820400" cy="4286250"/>
          </a:xfrm>
        </p:spPr>
        <p:txBody>
          <a:bodyPr>
            <a:normAutofit/>
          </a:bodyPr>
          <a:lstStyle/>
          <a:p>
            <a:r>
              <a:rPr lang="en-US" sz="2600" u="sng" dirty="0">
                <a:solidFill>
                  <a:prstClr val="white"/>
                </a:solidFill>
              </a:rPr>
              <a:t>1884</a:t>
            </a:r>
            <a:r>
              <a:rPr lang="en-US" sz="2600" dirty="0">
                <a:solidFill>
                  <a:prstClr val="white"/>
                </a:solidFill>
              </a:rPr>
              <a:t> – European powers met in Berlin in 1884 to divide up the African continent</a:t>
            </a:r>
          </a:p>
          <a:p>
            <a:pPr lvl="1"/>
            <a:r>
              <a:rPr lang="en-US" sz="2400" dirty="0"/>
              <a:t>Berlin Conference – 14 countries</a:t>
            </a:r>
          </a:p>
          <a:p>
            <a:pPr lvl="1"/>
            <a:r>
              <a:rPr lang="en-US" sz="2400" dirty="0"/>
              <a:t>Countries must claim land &amp; prove ability to control it</a:t>
            </a:r>
          </a:p>
          <a:p>
            <a:r>
              <a:rPr lang="en-US" sz="2600" dirty="0"/>
              <a:t>Following the conference, only 2 African nations remained independent</a:t>
            </a:r>
          </a:p>
          <a:p>
            <a:pPr lvl="1"/>
            <a:r>
              <a:rPr lang="en-US" sz="2400" u="sng" dirty="0"/>
              <a:t>Ethiopia</a:t>
            </a:r>
            <a:r>
              <a:rPr lang="en-US" sz="2400" dirty="0"/>
              <a:t> managed to modernize fast enough to fight off Italy</a:t>
            </a:r>
          </a:p>
          <a:p>
            <a:pPr lvl="1"/>
            <a:r>
              <a:rPr lang="en-US" sz="2400" u="sng" dirty="0"/>
              <a:t>Liberia</a:t>
            </a:r>
            <a:r>
              <a:rPr lang="en-US" sz="2400" dirty="0"/>
              <a:t> was protected by the U.S. </a:t>
            </a:r>
          </a:p>
          <a:p>
            <a:r>
              <a:rPr lang="en-US" sz="2600" dirty="0"/>
              <a:t>Europeans began to drain African natural resources including palm oil, ivory, rubber, gold, diamonds, metals, &amp; cotton</a:t>
            </a:r>
          </a:p>
        </p:txBody>
      </p:sp>
    </p:spTree>
    <p:extLst>
      <p:ext uri="{BB962C8B-B14F-4D97-AF65-F5344CB8AC3E}">
        <p14:creationId xmlns:p14="http://schemas.microsoft.com/office/powerpoint/2010/main" val="2668210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C6A84-6DD0-4DC1-BA18-42CC05FBD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93A40A-E8EE-4E1B-AF4A-1874015D00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Students will be expected to:</a:t>
            </a:r>
          </a:p>
          <a:p>
            <a:pPr marL="0" indent="0">
              <a:buNone/>
            </a:pPr>
            <a:endParaRPr lang="en-US" sz="2800" dirty="0"/>
          </a:p>
          <a:p>
            <a:pPr lvl="1"/>
            <a:r>
              <a:rPr lang="en-US" sz="2800" dirty="0"/>
              <a:t>List the factors that led to the rise of nationalism</a:t>
            </a:r>
          </a:p>
          <a:p>
            <a:pPr lvl="1"/>
            <a:r>
              <a:rPr lang="en-US" sz="2800" dirty="0"/>
              <a:t>Explain how nationalism led to the rise of imperialism</a:t>
            </a:r>
          </a:p>
          <a:p>
            <a:pPr lvl="1"/>
            <a:r>
              <a:rPr lang="en-US" sz="2800" dirty="0"/>
              <a:t>Describe the influence of industrialization on imperialism</a:t>
            </a:r>
          </a:p>
          <a:p>
            <a:pPr lvl="1"/>
            <a:r>
              <a:rPr lang="en-US" sz="2800" dirty="0"/>
              <a:t>Explain the impact of imperialism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5679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EC1E9-86E9-4F82-8225-1596C046607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581400" y="377825"/>
            <a:ext cx="8610600" cy="1293812"/>
          </a:xfrm>
        </p:spPr>
        <p:txBody>
          <a:bodyPr/>
          <a:lstStyle/>
          <a:p>
            <a:r>
              <a:rPr lang="en-US" u="sng" dirty="0"/>
              <a:t>Imperialism</a:t>
            </a:r>
            <a:r>
              <a:rPr lang="en-US" dirty="0"/>
              <a:t>: Africa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93C9AF-4402-43EF-9E04-2552E6E1F0B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671637"/>
            <a:ext cx="10820400" cy="4808538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The European rule in Africa was a mixture of economic exploitation, racist subjugation &amp; well-meaning reform</a:t>
            </a:r>
          </a:p>
          <a:p>
            <a:pPr lvl="1"/>
            <a:r>
              <a:rPr lang="en-US" sz="2600" dirty="0"/>
              <a:t>Belgium, Germany, &amp; Portugal tended to be more ruthless</a:t>
            </a:r>
          </a:p>
          <a:p>
            <a:pPr lvl="1"/>
            <a:r>
              <a:rPr lang="en-US" sz="2600" dirty="0"/>
              <a:t>Britain &amp; France more benevolent, or well meaning</a:t>
            </a:r>
          </a:p>
          <a:p>
            <a:r>
              <a:rPr lang="en-US" sz="2800" dirty="0"/>
              <a:t>All of the Europeans contributed to economic exploitation, ethnic tension &amp; modernization </a:t>
            </a:r>
          </a:p>
          <a:p>
            <a:pPr lvl="1"/>
            <a:r>
              <a:rPr lang="en-US" sz="2600" u="sng" dirty="0"/>
              <a:t>Negatives</a:t>
            </a:r>
          </a:p>
          <a:p>
            <a:pPr lvl="1"/>
            <a:r>
              <a:rPr lang="en-US" sz="2600" dirty="0"/>
              <a:t>Natural resources &amp; luxury goods were harvested &amp; mined for the exclusive benefit of European overlords</a:t>
            </a:r>
          </a:p>
          <a:p>
            <a:pPr lvl="1"/>
            <a:r>
              <a:rPr lang="en-US" sz="2600" dirty="0"/>
              <a:t>Ethnic tensions between African groups were exacerbated by poorly placed borders &amp; sometimes exploited to facilitate European control</a:t>
            </a:r>
          </a:p>
          <a:p>
            <a:pPr lvl="1"/>
            <a:r>
              <a:rPr lang="en-US" sz="2600" dirty="0"/>
              <a:t>Violent conflict killed thousands as modern European armies crushed poorly equipped but determined Africans</a:t>
            </a:r>
          </a:p>
        </p:txBody>
      </p:sp>
    </p:spTree>
    <p:extLst>
      <p:ext uri="{BB962C8B-B14F-4D97-AF65-F5344CB8AC3E}">
        <p14:creationId xmlns:p14="http://schemas.microsoft.com/office/powerpoint/2010/main" val="5987330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EC1E9-86E9-4F82-8225-1596C046607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581400" y="763588"/>
            <a:ext cx="8610600" cy="1293812"/>
          </a:xfrm>
        </p:spPr>
        <p:txBody>
          <a:bodyPr/>
          <a:lstStyle/>
          <a:p>
            <a:r>
              <a:rPr lang="en-US" u="sng" dirty="0"/>
              <a:t>Imperialism</a:t>
            </a:r>
            <a:r>
              <a:rPr lang="en-US" dirty="0"/>
              <a:t>: Africa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93C9AF-4402-43EF-9E04-2552E6E1F0B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2193925"/>
            <a:ext cx="10820400" cy="4286250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All of the Europeans contributed to economic exploitation, ethnic tension &amp; modernization </a:t>
            </a:r>
          </a:p>
          <a:p>
            <a:pPr lvl="1"/>
            <a:r>
              <a:rPr lang="en-US" sz="2600" u="sng" dirty="0"/>
              <a:t>Positives</a:t>
            </a:r>
          </a:p>
          <a:p>
            <a:pPr lvl="1"/>
            <a:r>
              <a:rPr lang="en-US" sz="2800" dirty="0">
                <a:solidFill>
                  <a:prstClr val="white"/>
                </a:solidFill>
              </a:rPr>
              <a:t>Schools, hospitals, &amp; infrastructure were built that became an asset to the African people</a:t>
            </a:r>
          </a:p>
          <a:p>
            <a:pPr lvl="1"/>
            <a:r>
              <a:rPr lang="en-US" sz="2800" dirty="0">
                <a:solidFill>
                  <a:prstClr val="white"/>
                </a:solidFill>
              </a:rPr>
              <a:t>The slave trade was suppressed </a:t>
            </a:r>
          </a:p>
          <a:p>
            <a:pPr lvl="1"/>
            <a:r>
              <a:rPr lang="en-US" sz="2800" dirty="0">
                <a:solidFill>
                  <a:prstClr val="white"/>
                </a:solidFill>
              </a:rPr>
              <a:t>educated African elite were allowed to help in administration</a:t>
            </a:r>
          </a:p>
          <a:p>
            <a:pPr lvl="1"/>
            <a:r>
              <a:rPr lang="en-US" sz="2800" dirty="0">
                <a:solidFill>
                  <a:prstClr val="white"/>
                </a:solidFill>
              </a:rPr>
              <a:t>European rule spurred African nationalism, unified diverse peoples &amp; eventually planted the seeds for independence in the 20th century.</a:t>
            </a:r>
            <a:endParaRPr lang="en-US" sz="2400" dirty="0">
              <a:solidFill>
                <a:prstClr val="white"/>
              </a:solidFill>
            </a:endParaRPr>
          </a:p>
          <a:p>
            <a:pPr lvl="1"/>
            <a:endParaRPr lang="en-US" sz="2600" u="sng" dirty="0"/>
          </a:p>
        </p:txBody>
      </p:sp>
    </p:spTree>
    <p:extLst>
      <p:ext uri="{BB962C8B-B14F-4D97-AF65-F5344CB8AC3E}">
        <p14:creationId xmlns:p14="http://schemas.microsoft.com/office/powerpoint/2010/main" val="15688373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EC1E9-86E9-4F82-8225-1596C046607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581400" y="377825"/>
            <a:ext cx="8610600" cy="1293812"/>
          </a:xfrm>
        </p:spPr>
        <p:txBody>
          <a:bodyPr/>
          <a:lstStyle/>
          <a:p>
            <a:r>
              <a:rPr lang="en-US" u="sng" dirty="0"/>
              <a:t>Imperialism</a:t>
            </a:r>
            <a:r>
              <a:rPr lang="en-US" dirty="0"/>
              <a:t>: India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93C9AF-4402-43EF-9E04-2552E6E1F0B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434905"/>
            <a:ext cx="10820400" cy="5045270"/>
          </a:xfrm>
        </p:spPr>
        <p:txBody>
          <a:bodyPr>
            <a:normAutofit/>
          </a:bodyPr>
          <a:lstStyle/>
          <a:p>
            <a:r>
              <a:rPr lang="en-US" sz="3100" dirty="0"/>
              <a:t>Imperialism in Asia also dates back to the Age of Exploration</a:t>
            </a:r>
          </a:p>
          <a:p>
            <a:pPr lvl="1"/>
            <a:r>
              <a:rPr lang="en-US" sz="2800" u="sng" dirty="0"/>
              <a:t>1500s &amp; 1600s </a:t>
            </a:r>
            <a:r>
              <a:rPr lang="en-US" sz="2800" dirty="0"/>
              <a:t>– Europeans begin to colonize Asia </a:t>
            </a:r>
          </a:p>
          <a:p>
            <a:pPr lvl="1"/>
            <a:r>
              <a:rPr lang="en-US" sz="2800" u="sng" dirty="0"/>
              <a:t>1700s &amp; 1800s </a:t>
            </a:r>
            <a:r>
              <a:rPr lang="en-US" sz="2800" dirty="0"/>
              <a:t>– Vast Asia empires established by European nations </a:t>
            </a:r>
          </a:p>
          <a:p>
            <a:r>
              <a:rPr lang="en-US" sz="3100" dirty="0"/>
              <a:t>Portuguese, Dutch, &amp; French established coastal footholds in South Asia</a:t>
            </a:r>
          </a:p>
          <a:p>
            <a:r>
              <a:rPr lang="en-US" sz="3100" dirty="0"/>
              <a:t>British ended Mughal rule &amp; brought all of South Asia into their empire</a:t>
            </a:r>
          </a:p>
        </p:txBody>
      </p:sp>
    </p:spTree>
    <p:extLst>
      <p:ext uri="{BB962C8B-B14F-4D97-AF65-F5344CB8AC3E}">
        <p14:creationId xmlns:p14="http://schemas.microsoft.com/office/powerpoint/2010/main" val="14478667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EC1E9-86E9-4F82-8225-1596C046607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581400" y="377825"/>
            <a:ext cx="8610600" cy="1293812"/>
          </a:xfrm>
        </p:spPr>
        <p:txBody>
          <a:bodyPr/>
          <a:lstStyle/>
          <a:p>
            <a:r>
              <a:rPr lang="en-US" u="sng" dirty="0"/>
              <a:t>Imperialism</a:t>
            </a:r>
            <a:r>
              <a:rPr lang="en-US" dirty="0"/>
              <a:t>: India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93C9AF-4402-43EF-9E04-2552E6E1F0B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434905"/>
            <a:ext cx="10820400" cy="5045270"/>
          </a:xfrm>
        </p:spPr>
        <p:txBody>
          <a:bodyPr>
            <a:normAutofit lnSpcReduction="10000"/>
          </a:bodyPr>
          <a:lstStyle/>
          <a:p>
            <a:r>
              <a:rPr lang="en-US" sz="3100" u="sng" dirty="0"/>
              <a:t>British East India Company (BEIC) </a:t>
            </a:r>
          </a:p>
          <a:p>
            <a:pPr lvl="1"/>
            <a:r>
              <a:rPr lang="en-US" sz="2800" dirty="0"/>
              <a:t>Motivated by lucrative commodities like cotton, spices, tea, &amp; opium</a:t>
            </a:r>
          </a:p>
          <a:p>
            <a:pPr lvl="1"/>
            <a:r>
              <a:rPr lang="en-US" sz="2800" dirty="0"/>
              <a:t>Used a combination of diplomacy &amp; warfare to gain control of India</a:t>
            </a:r>
          </a:p>
          <a:p>
            <a:pPr lvl="1"/>
            <a:r>
              <a:rPr lang="en-US" sz="2800" dirty="0"/>
              <a:t>After decline of Mughal Empire, BEIC offered services including military protection, tax collection, &amp; administration to local rulers in exchange for access to trade</a:t>
            </a:r>
          </a:p>
          <a:p>
            <a:pPr lvl="1"/>
            <a:r>
              <a:rPr lang="en-US" sz="2800" dirty="0"/>
              <a:t>Over time, the BEIC became the dominate power in the region </a:t>
            </a:r>
          </a:p>
          <a:p>
            <a:pPr lvl="1"/>
            <a:r>
              <a:rPr lang="en-US" sz="2800" dirty="0"/>
              <a:t>BEIC employed a multitude of both native administrators &amp; soldiers (called sepoy). </a:t>
            </a:r>
            <a:endParaRPr lang="en-US" sz="2600" u="sng" dirty="0"/>
          </a:p>
        </p:txBody>
      </p:sp>
    </p:spTree>
    <p:extLst>
      <p:ext uri="{BB962C8B-B14F-4D97-AF65-F5344CB8AC3E}">
        <p14:creationId xmlns:p14="http://schemas.microsoft.com/office/powerpoint/2010/main" val="6790811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7D3066CB-F1D7-4B22-AAD8-EDDB625F9E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11">
            <a:extLst>
              <a:ext uri="{FF2B5EF4-FFF2-40B4-BE49-F238E27FC236}">
                <a16:creationId xmlns:a16="http://schemas.microsoft.com/office/drawing/2014/main" id="{39634629-2027-4274-B784-6089326A1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9308" y="562356"/>
            <a:ext cx="11073384" cy="5733288"/>
          </a:xfrm>
          <a:prstGeom prst="roundRect">
            <a:avLst>
              <a:gd name="adj" fmla="val 3242"/>
            </a:avLst>
          </a:prstGeom>
          <a:solidFill>
            <a:srgbClr val="FFFFFF"/>
          </a:solidFill>
          <a:ln w="317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1">
            <a:extLst>
              <a:ext uri="{FF2B5EF4-FFF2-40B4-BE49-F238E27FC236}">
                <a16:creationId xmlns:a16="http://schemas.microsoft.com/office/drawing/2014/main" id="{0381B5E6-EFDB-41ED-B736-AF2A52C5F3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03" y="643464"/>
            <a:ext cx="10905195" cy="5571072"/>
          </a:xfrm>
          <a:prstGeom prst="roundRect">
            <a:avLst>
              <a:gd name="adj" fmla="val 2403"/>
            </a:avLst>
          </a:prstGeom>
          <a:solidFill>
            <a:srgbClr val="FFFFFF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D6B7C5B-CFB0-4F50-8140-DA59B88FDD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573"/>
          <a:stretch/>
        </p:blipFill>
        <p:spPr>
          <a:xfrm>
            <a:off x="870204" y="873252"/>
            <a:ext cx="10451592" cy="5111496"/>
          </a:xfrm>
          <a:prstGeom prst="rect">
            <a:avLst/>
          </a:prstGeom>
          <a:ln w="31750" cap="sq"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32307823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EC1E9-86E9-4F82-8225-1596C046607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581400" y="377825"/>
            <a:ext cx="8610600" cy="1293812"/>
          </a:xfrm>
        </p:spPr>
        <p:txBody>
          <a:bodyPr/>
          <a:lstStyle/>
          <a:p>
            <a:r>
              <a:rPr lang="en-US" u="sng" dirty="0"/>
              <a:t>Imperialism</a:t>
            </a:r>
            <a:r>
              <a:rPr lang="en-US" dirty="0"/>
              <a:t>: India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93C9AF-4402-43EF-9E04-2552E6E1F0B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434905"/>
            <a:ext cx="10820400" cy="5045270"/>
          </a:xfrm>
        </p:spPr>
        <p:txBody>
          <a:bodyPr>
            <a:normAutofit/>
          </a:bodyPr>
          <a:lstStyle/>
          <a:p>
            <a:r>
              <a:rPr lang="en-US" sz="2600" dirty="0"/>
              <a:t>British East India Company rule over India came with exploitation &amp; benefit</a:t>
            </a:r>
          </a:p>
          <a:p>
            <a:pPr lvl="1"/>
            <a:r>
              <a:rPr lang="en-US" sz="2400" u="sng" dirty="0"/>
              <a:t>Negatives</a:t>
            </a:r>
            <a:r>
              <a:rPr lang="en-US" sz="2400" dirty="0"/>
              <a:t> </a:t>
            </a:r>
          </a:p>
          <a:p>
            <a:pPr lvl="1"/>
            <a:r>
              <a:rPr lang="en-US" sz="2400" dirty="0"/>
              <a:t>Mismanagement &amp; greed caused famines &amp; cholera epidemics</a:t>
            </a:r>
          </a:p>
          <a:p>
            <a:pPr lvl="1"/>
            <a:r>
              <a:rPr lang="en-US" sz="2400" u="sng" dirty="0"/>
              <a:t>Positives</a:t>
            </a:r>
          </a:p>
          <a:p>
            <a:pPr lvl="1"/>
            <a:r>
              <a:rPr lang="en-US" sz="2400" dirty="0"/>
              <a:t>The philosophy of “white man’s burden” brought schools, hospitals, &amp; improved food distribution systems</a:t>
            </a:r>
          </a:p>
          <a:p>
            <a:pPr lvl="1"/>
            <a:r>
              <a:rPr lang="en-US" sz="2400" dirty="0"/>
              <a:t>Trade brought railroads &amp; telegraphs</a:t>
            </a:r>
          </a:p>
          <a:p>
            <a:r>
              <a:rPr lang="en-US" sz="2600" dirty="0"/>
              <a:t>Following the Sepoy Mutiny, British took direct control of India from 1757 to 1947</a:t>
            </a:r>
          </a:p>
          <a:p>
            <a:r>
              <a:rPr lang="en-US" sz="2600" dirty="0"/>
              <a:t>India was the “crown jewel” of Britain in southern Asia for over 90 years</a:t>
            </a:r>
          </a:p>
        </p:txBody>
      </p:sp>
    </p:spTree>
    <p:extLst>
      <p:ext uri="{BB962C8B-B14F-4D97-AF65-F5344CB8AC3E}">
        <p14:creationId xmlns:p14="http://schemas.microsoft.com/office/powerpoint/2010/main" val="20102921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EC1E9-86E9-4F82-8225-1596C046607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581400" y="377825"/>
            <a:ext cx="8610600" cy="1293812"/>
          </a:xfrm>
        </p:spPr>
        <p:txBody>
          <a:bodyPr/>
          <a:lstStyle/>
          <a:p>
            <a:r>
              <a:rPr lang="en-US" u="sng" dirty="0"/>
              <a:t>Imperialism</a:t>
            </a:r>
            <a:r>
              <a:rPr lang="en-US" dirty="0"/>
              <a:t>: China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93C9AF-4402-43EF-9E04-2552E6E1F0B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434905"/>
            <a:ext cx="10820400" cy="5045270"/>
          </a:xfrm>
        </p:spPr>
        <p:txBody>
          <a:bodyPr>
            <a:normAutofit/>
          </a:bodyPr>
          <a:lstStyle/>
          <a:p>
            <a:r>
              <a:rPr lang="en-US" sz="2800" dirty="0"/>
              <a:t>China became a target of European imperialism due to political arrogance &amp; ignorance as well as the trade of lucrative goods like silk, porcelain, &amp; tea</a:t>
            </a:r>
          </a:p>
          <a:p>
            <a:r>
              <a:rPr lang="en-US" sz="2800" dirty="0"/>
              <a:t>Qing Dynasty of China continued to view their home as the Middle Kingdom surrounded by barbarians with nothing to offer the culturally superior Chinese. </a:t>
            </a:r>
          </a:p>
          <a:p>
            <a:r>
              <a:rPr lang="en-US" sz="2800" dirty="0"/>
              <a:t>This attitude led to the creation of the Canton System </a:t>
            </a:r>
          </a:p>
          <a:p>
            <a:pPr lvl="1"/>
            <a:r>
              <a:rPr lang="en-US" sz="2600" dirty="0"/>
              <a:t>The Chinese government limited foreign merchants to a small number of ports, with Canton being the most significant</a:t>
            </a:r>
          </a:p>
          <a:p>
            <a:pPr lvl="1"/>
            <a:r>
              <a:rPr lang="en-US" sz="2600" dirty="0"/>
              <a:t>Merchants only allowed to purchase Chinese goods with silver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40026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EC1E9-86E9-4F82-8225-1596C046607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581400" y="377825"/>
            <a:ext cx="8610600" cy="1293812"/>
          </a:xfrm>
        </p:spPr>
        <p:txBody>
          <a:bodyPr/>
          <a:lstStyle/>
          <a:p>
            <a:r>
              <a:rPr lang="en-US" u="sng" dirty="0"/>
              <a:t>Imperialism</a:t>
            </a:r>
            <a:r>
              <a:rPr lang="en-US" dirty="0"/>
              <a:t>: China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93C9AF-4402-43EF-9E04-2552E6E1F0B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434905"/>
            <a:ext cx="10820400" cy="5045270"/>
          </a:xfrm>
        </p:spPr>
        <p:txBody>
          <a:bodyPr>
            <a:normAutofit/>
          </a:bodyPr>
          <a:lstStyle/>
          <a:p>
            <a:r>
              <a:rPr lang="en-US" sz="2400" dirty="0"/>
              <a:t>Western diplomats protested this trade imbalance &amp; asked for right to sell European goods in China</a:t>
            </a:r>
          </a:p>
          <a:p>
            <a:r>
              <a:rPr lang="en-US" sz="2400" dirty="0"/>
              <a:t>Chinese government responded by dismissing the usefulness of European goods to the Chinese</a:t>
            </a:r>
          </a:p>
          <a:p>
            <a:r>
              <a:rPr lang="en-US" sz="2400" dirty="0"/>
              <a:t>British turned to highly addictive opium, which they began to market for recreational use in Chinese ports</a:t>
            </a:r>
          </a:p>
          <a:p>
            <a:r>
              <a:rPr lang="en-US" sz="2400" dirty="0"/>
              <a:t>British marketing efforts were successful</a:t>
            </a:r>
          </a:p>
          <a:p>
            <a:pPr lvl="1"/>
            <a:r>
              <a:rPr lang="en-US" sz="2200" dirty="0"/>
              <a:t>Reversed trade imbalance in Chinese ports</a:t>
            </a:r>
          </a:p>
          <a:p>
            <a:pPr lvl="1"/>
            <a:r>
              <a:rPr lang="en-US" sz="2200" dirty="0"/>
              <a:t>Many Chinese addicted to Opium </a:t>
            </a:r>
          </a:p>
          <a:p>
            <a:pPr lvl="1"/>
            <a:r>
              <a:rPr lang="en-US" sz="2200" dirty="0"/>
              <a:t>Led to Opium Wars</a:t>
            </a:r>
          </a:p>
        </p:txBody>
      </p:sp>
    </p:spTree>
    <p:extLst>
      <p:ext uri="{BB962C8B-B14F-4D97-AF65-F5344CB8AC3E}">
        <p14:creationId xmlns:p14="http://schemas.microsoft.com/office/powerpoint/2010/main" val="26381160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indoor, sitting&#10;&#10;Description generated with high confidence">
            <a:extLst>
              <a:ext uri="{FF2B5EF4-FFF2-40B4-BE49-F238E27FC236}">
                <a16:creationId xmlns:a16="http://schemas.microsoft.com/office/drawing/2014/main" id="{BDFADFB3-3D44-49A8-AE3B-A87C61607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D94F7C0-1344-4B3C-AFCB-E7F006BB5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picture containing indoor, sitting&#10;&#10;Description generated with high confidence">
            <a:extLst>
              <a:ext uri="{FF2B5EF4-FFF2-40B4-BE49-F238E27FC236}">
                <a16:creationId xmlns:a16="http://schemas.microsoft.com/office/drawing/2014/main" id="{4EC584A2-4215-4DB8-AE1F-E3768D77E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33EC1E9-86E9-4F82-8225-1596C046607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85799" y="764373"/>
            <a:ext cx="3977639" cy="16002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3200" u="sng" kern="1200" cap="all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Imperialism</a:t>
            </a:r>
            <a:r>
              <a:rPr lang="en-US" sz="3200" kern="1200" cap="all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: China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93C9AF-4402-43EF-9E04-2552E6E1F0B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04801" y="2364573"/>
            <a:ext cx="4358638" cy="385411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dirty="0"/>
              <a:t>Access to commodities like rubber, petroleum, &amp; metals combined with a strategic location along key trade routes motivated Dutch, French, German, American &amp; British corporations &amp; governments to establish colonies in Southeast Asia</a:t>
            </a:r>
          </a:p>
        </p:txBody>
      </p:sp>
      <p:pic>
        <p:nvPicPr>
          <p:cNvPr id="4" name="Picture 3" descr="A close up of a map&#10;&#10;Description generated with high confidence">
            <a:extLst>
              <a:ext uri="{FF2B5EF4-FFF2-40B4-BE49-F238E27FC236}">
                <a16:creationId xmlns:a16="http://schemas.microsoft.com/office/drawing/2014/main" id="{70ED0171-E818-448D-96B9-CC370EBD37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5530" y="639315"/>
            <a:ext cx="7489835" cy="5767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985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C6A84-6DD0-4DC1-BA18-42CC05FBD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93A40A-E8EE-4E1B-AF4A-1874015D00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/>
              <a:t>SSWH16</a:t>
            </a:r>
            <a:r>
              <a:rPr lang="en-US" dirty="0"/>
              <a:t> – Analyze the rise of nationalism &amp; worldwide imperialism. 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a. Compare &amp; contrast the rise of the nation state in Germany under Otto von Bismarck &amp; Japan during the Meiji Restoration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b. Assess imperialism in Africa &amp; Asia, include: the influence of geography &amp; natural resources</a:t>
            </a:r>
          </a:p>
        </p:txBody>
      </p:sp>
    </p:spTree>
    <p:extLst>
      <p:ext uri="{BB962C8B-B14F-4D97-AF65-F5344CB8AC3E}">
        <p14:creationId xmlns:p14="http://schemas.microsoft.com/office/powerpoint/2010/main" val="3394258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9718B-CB53-44DA-B517-B9F295BD9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Germany &amp; Japan</a:t>
            </a:r>
            <a:r>
              <a:rPr lang="en-US" dirty="0"/>
              <a:t>: Factors that led to Rise of Nationalism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E0D336-E038-4ED4-BC21-1918C1D38EA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800" u="sng" dirty="0"/>
              <a:t>Germany</a:t>
            </a:r>
            <a:r>
              <a:rPr lang="en-US" dirty="0"/>
              <a:t> </a:t>
            </a:r>
          </a:p>
          <a:p>
            <a:pPr lvl="1"/>
            <a:r>
              <a:rPr lang="en-US" sz="2800" dirty="0"/>
              <a:t>Became a nation-state in 1871</a:t>
            </a:r>
          </a:p>
          <a:p>
            <a:pPr lvl="1"/>
            <a:r>
              <a:rPr lang="en-US" sz="2800" dirty="0"/>
              <a:t>Shared history &amp; cultural identity drove unification </a:t>
            </a:r>
          </a:p>
          <a:p>
            <a:pPr lvl="2"/>
            <a:r>
              <a:rPr lang="en-US" sz="2400" dirty="0"/>
              <a:t>Religion</a:t>
            </a:r>
          </a:p>
          <a:p>
            <a:pPr lvl="2"/>
            <a:r>
              <a:rPr lang="en-US" sz="2400" dirty="0"/>
              <a:t>Social customs</a:t>
            </a:r>
          </a:p>
          <a:p>
            <a:pPr lvl="1"/>
            <a:r>
              <a:rPr lang="en-US" sz="2800" dirty="0"/>
              <a:t>Common language</a:t>
            </a:r>
          </a:p>
          <a:p>
            <a:pPr lvl="1"/>
            <a:r>
              <a:rPr lang="en-US" sz="2800" dirty="0"/>
              <a:t>Foreign threats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43875D-9D8D-4348-B5D7-5DBA9864EB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139980"/>
          </a:xfrm>
        </p:spPr>
        <p:txBody>
          <a:bodyPr/>
          <a:lstStyle/>
          <a:p>
            <a:r>
              <a:rPr lang="en-US" sz="2800" u="sng" dirty="0"/>
              <a:t>Japan</a:t>
            </a:r>
            <a:r>
              <a:rPr lang="en-US" dirty="0"/>
              <a:t> </a:t>
            </a:r>
          </a:p>
          <a:p>
            <a:pPr lvl="1"/>
            <a:r>
              <a:rPr lang="en-US" sz="2800" dirty="0"/>
              <a:t>Became a modern nation-state in 1867</a:t>
            </a:r>
          </a:p>
          <a:p>
            <a:pPr lvl="1"/>
            <a:r>
              <a:rPr lang="en-US" sz="2800" dirty="0"/>
              <a:t>Shared history &amp; cultural identity drove unification</a:t>
            </a:r>
          </a:p>
          <a:p>
            <a:pPr lvl="2"/>
            <a:r>
              <a:rPr lang="en-US" sz="2400" dirty="0"/>
              <a:t>Religion</a:t>
            </a:r>
          </a:p>
          <a:p>
            <a:pPr lvl="2"/>
            <a:r>
              <a:rPr lang="en-US" sz="2400" dirty="0"/>
              <a:t>Social customs </a:t>
            </a:r>
          </a:p>
          <a:p>
            <a:pPr lvl="1"/>
            <a:r>
              <a:rPr lang="en-US" sz="2800" dirty="0"/>
              <a:t>Common language</a:t>
            </a:r>
          </a:p>
          <a:p>
            <a:pPr lvl="1"/>
            <a:r>
              <a:rPr lang="en-US" sz="2800" dirty="0"/>
              <a:t>Foreign threats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220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FD580F5-E7BF-4C1D-BEFD-4A4601EBA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0F06750-78FE-4472-8DA5-14CF3336F8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1EB32CA-E05C-414E-B4F6-695F689E8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6277" y="673240"/>
            <a:ext cx="3031524" cy="3446373"/>
          </a:xfrm>
          <a:noFill/>
          <a:ln w="19050">
            <a:noFill/>
            <a:prstDash val="dash"/>
          </a:ln>
        </p:spPr>
        <p:txBody>
          <a:bodyPr vert="horz" lIns="91440" tIns="45720" rIns="91440" bIns="45720" rtlCol="0" anchor="b">
            <a:normAutofit/>
          </a:bodyPr>
          <a:lstStyle/>
          <a:p>
            <a:endParaRPr lang="en-US" sz="48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2EE352-5C4B-4FB5-82D0-7B38E65480D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4350" r="1" b="10201"/>
          <a:stretch/>
        </p:blipFill>
        <p:spPr>
          <a:xfrm>
            <a:off x="2405" y="10"/>
            <a:ext cx="7794245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DFFD9D3-0E77-42C3-B89D-A987E7760A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46782" y="-1"/>
            <a:ext cx="4245218" cy="5367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C48F185-A6F4-40C2-A466-5CB3F23F2F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96651" y="0"/>
            <a:ext cx="16459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1937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0B3C8-FF57-4E11-8555-F9AC63E85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5234" y="430696"/>
            <a:ext cx="8550965" cy="1295400"/>
          </a:xfrm>
        </p:spPr>
        <p:txBody>
          <a:bodyPr>
            <a:normAutofit fontScale="90000"/>
          </a:bodyPr>
          <a:lstStyle/>
          <a:p>
            <a:r>
              <a:rPr lang="en-US" u="sng" dirty="0">
                <a:solidFill>
                  <a:prstClr val="white"/>
                </a:solidFill>
              </a:rPr>
              <a:t>Germany &amp; Japan</a:t>
            </a:r>
            <a:r>
              <a:rPr lang="en-US" dirty="0">
                <a:solidFill>
                  <a:prstClr val="white"/>
                </a:solidFill>
              </a:rPr>
              <a:t>: Factors that led to Rise of Nationalism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BD47B2-841C-4855-B534-BFBE6FD05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1691" y="1771846"/>
            <a:ext cx="5079991" cy="823912"/>
          </a:xfrm>
        </p:spPr>
        <p:txBody>
          <a:bodyPr>
            <a:normAutofit/>
          </a:bodyPr>
          <a:lstStyle/>
          <a:p>
            <a:pPr algn="ctr"/>
            <a:r>
              <a:rPr lang="en-US" sz="3200" u="sng" dirty="0"/>
              <a:t>Germany</a:t>
            </a:r>
            <a:r>
              <a:rPr lang="en-US" sz="3200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BDBF74-848F-44AF-A3C3-E76C235FEE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8026" y="2641508"/>
            <a:ext cx="5311775" cy="3785796"/>
          </a:xfrm>
        </p:spPr>
        <p:txBody>
          <a:bodyPr>
            <a:normAutofit/>
          </a:bodyPr>
          <a:lstStyle/>
          <a:p>
            <a:r>
              <a:rPr lang="en-US" sz="2400" dirty="0"/>
              <a:t>Otto von </a:t>
            </a:r>
            <a:r>
              <a:rPr lang="en-US" sz="2400" dirty="0" err="1"/>
              <a:t>Bismark</a:t>
            </a:r>
            <a:endParaRPr lang="en-US" sz="2400" dirty="0"/>
          </a:p>
          <a:p>
            <a:pPr lvl="1"/>
            <a:r>
              <a:rPr lang="en-US" dirty="0"/>
              <a:t>Prussian Prime Minister</a:t>
            </a:r>
          </a:p>
          <a:p>
            <a:pPr lvl="1"/>
            <a:r>
              <a:rPr lang="en-US" dirty="0"/>
              <a:t>Unified Germany</a:t>
            </a:r>
          </a:p>
          <a:p>
            <a:pPr lvl="1"/>
            <a:r>
              <a:rPr lang="en-US" dirty="0"/>
              <a:t>Ruled “blood &amp; iron”</a:t>
            </a:r>
          </a:p>
          <a:p>
            <a:r>
              <a:rPr lang="en-US" sz="2400" dirty="0"/>
              <a:t>Manufactured much of the foreign threat against Germany</a:t>
            </a:r>
          </a:p>
          <a:p>
            <a:pPr lvl="1"/>
            <a:r>
              <a:rPr lang="en-US" dirty="0"/>
              <a:t>Incited 3 wars</a:t>
            </a:r>
          </a:p>
          <a:p>
            <a:pPr lvl="2"/>
            <a:r>
              <a:rPr lang="en-US" sz="2000" dirty="0"/>
              <a:t>France</a:t>
            </a:r>
          </a:p>
          <a:p>
            <a:pPr lvl="2"/>
            <a:r>
              <a:rPr lang="en-US" sz="2000" dirty="0"/>
              <a:t>Austria</a:t>
            </a:r>
          </a:p>
          <a:p>
            <a:pPr lvl="2"/>
            <a:r>
              <a:rPr lang="en-US" sz="2000" dirty="0"/>
              <a:t>Denmark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E4C7E7-92A2-4F3D-8132-A6D6E6F7F5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726096"/>
            <a:ext cx="5105400" cy="823912"/>
          </a:xfrm>
        </p:spPr>
        <p:txBody>
          <a:bodyPr>
            <a:normAutofit/>
          </a:bodyPr>
          <a:lstStyle/>
          <a:p>
            <a:pPr algn="ctr"/>
            <a:r>
              <a:rPr lang="en-US" sz="3200" u="sng" dirty="0"/>
              <a:t>Japan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351F151-CEAB-41BB-8A38-ACA4E22790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641508"/>
            <a:ext cx="5334000" cy="3918318"/>
          </a:xfrm>
        </p:spPr>
        <p:txBody>
          <a:bodyPr>
            <a:normAutofit/>
          </a:bodyPr>
          <a:lstStyle/>
          <a:p>
            <a:pPr lvl="0"/>
            <a:r>
              <a:rPr lang="en-US" dirty="0">
                <a:solidFill>
                  <a:prstClr val="white"/>
                </a:solidFill>
              </a:rPr>
              <a:t>Unlike Germany’s threats, Japan’s foreign threats were very real</a:t>
            </a:r>
          </a:p>
          <a:p>
            <a:pPr lvl="1"/>
            <a:r>
              <a:rPr lang="en-US" dirty="0"/>
              <a:t>U.S., Russia, France, &amp; Britain</a:t>
            </a:r>
          </a:p>
          <a:p>
            <a:r>
              <a:rPr lang="en-US" dirty="0"/>
              <a:t>Meiji Restoration led to Japanese unity &amp; nationalism</a:t>
            </a:r>
          </a:p>
          <a:p>
            <a:pPr lvl="1"/>
            <a:r>
              <a:rPr lang="en-US" dirty="0"/>
              <a:t>Restored a sense of stability with Japanese people</a:t>
            </a:r>
          </a:p>
          <a:p>
            <a:pPr lvl="1"/>
            <a:r>
              <a:rPr lang="en-US" dirty="0"/>
              <a:t>Emperor had no real power but became a symbol of unity</a:t>
            </a:r>
          </a:p>
          <a:p>
            <a:r>
              <a:rPr lang="en-US" dirty="0"/>
              <a:t>Meiji reforms led to modernization, westernization, &amp; industrialization </a:t>
            </a:r>
          </a:p>
        </p:txBody>
      </p:sp>
    </p:spTree>
    <p:extLst>
      <p:ext uri="{BB962C8B-B14F-4D97-AF65-F5344CB8AC3E}">
        <p14:creationId xmlns:p14="http://schemas.microsoft.com/office/powerpoint/2010/main" val="7975388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D4B97-41EB-4652-8669-7EDD316DF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u="sng" dirty="0">
                <a:solidFill>
                  <a:prstClr val="white"/>
                </a:solidFill>
              </a:rPr>
              <a:t>Germany &amp; Japan</a:t>
            </a:r>
            <a:r>
              <a:rPr lang="en-US" sz="3600" dirty="0">
                <a:solidFill>
                  <a:prstClr val="white"/>
                </a:solidFill>
              </a:rPr>
              <a:t>: Factors that led to Rise of Imperialism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9AAA40-F217-4CBF-B17F-DF3F69432A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Germany &amp; Japan:</a:t>
            </a:r>
          </a:p>
          <a:p>
            <a:pPr lvl="1"/>
            <a:r>
              <a:rPr lang="en-US" dirty="0"/>
              <a:t>Evolved into modern-nation states</a:t>
            </a:r>
          </a:p>
          <a:p>
            <a:pPr lvl="1"/>
            <a:r>
              <a:rPr lang="en-US" dirty="0"/>
              <a:t>Industrialized rapidly </a:t>
            </a:r>
          </a:p>
          <a:p>
            <a:pPr lvl="1"/>
            <a:r>
              <a:rPr lang="en-US" dirty="0"/>
              <a:t>Built powerful militaries</a:t>
            </a:r>
          </a:p>
          <a:p>
            <a:pPr lvl="1"/>
            <a:r>
              <a:rPr lang="en-US" dirty="0"/>
              <a:t>Were motivated by nationalism &amp; economics to turn to imperialism, or empire building</a:t>
            </a:r>
          </a:p>
          <a:p>
            <a:r>
              <a:rPr lang="en-US" dirty="0"/>
              <a:t>Germany </a:t>
            </a:r>
          </a:p>
          <a:p>
            <a:pPr lvl="1"/>
            <a:r>
              <a:rPr lang="en-US" dirty="0"/>
              <a:t>Built a vast empire in Africa and Southeast Asia</a:t>
            </a:r>
          </a:p>
          <a:p>
            <a:r>
              <a:rPr lang="en-US" dirty="0"/>
              <a:t>Japan</a:t>
            </a:r>
          </a:p>
          <a:p>
            <a:pPr lvl="1"/>
            <a:r>
              <a:rPr lang="en-US" dirty="0"/>
              <a:t>Took large parts of East Asia (Korea, Manchuria, Taiwan)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8288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EC1E9-86E9-4F82-8225-1596C046607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Imperialism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93C9AF-4402-43EF-9E04-2552E6E1F0B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Africa &amp; Asia</a:t>
            </a:r>
          </a:p>
        </p:txBody>
      </p:sp>
    </p:spTree>
    <p:extLst>
      <p:ext uri="{BB962C8B-B14F-4D97-AF65-F5344CB8AC3E}">
        <p14:creationId xmlns:p14="http://schemas.microsoft.com/office/powerpoint/2010/main" val="21157588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EC1E9-86E9-4F82-8225-1596C0466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Imperialism</a:t>
            </a:r>
            <a:r>
              <a:rPr lang="en-US" dirty="0"/>
              <a:t>: Factors 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93C9AF-4402-43EF-9E04-2552E6E1F0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285753"/>
          </a:xfrm>
        </p:spPr>
        <p:txBody>
          <a:bodyPr>
            <a:normAutofit fontScale="92500"/>
          </a:bodyPr>
          <a:lstStyle/>
          <a:p>
            <a:r>
              <a:rPr lang="en-US" sz="2800" dirty="0"/>
              <a:t>European, U.S., &amp; Japanese imperialism in the 19th &amp; 20th century grew out of industrialization</a:t>
            </a:r>
          </a:p>
          <a:p>
            <a:pPr lvl="1"/>
            <a:r>
              <a:rPr lang="en-US" sz="2600" dirty="0"/>
              <a:t>Need for raw materials such as </a:t>
            </a:r>
            <a:r>
              <a:rPr lang="en-US" sz="2800" dirty="0"/>
              <a:t>metals, coal, rubber, cotton, &amp; palm oil to mass produce goods</a:t>
            </a:r>
          </a:p>
          <a:p>
            <a:pPr lvl="1"/>
            <a:r>
              <a:rPr lang="en-US" sz="2800" dirty="0"/>
              <a:t>Need for new markets to sell the goods produced</a:t>
            </a:r>
          </a:p>
          <a:p>
            <a:pPr lvl="1"/>
            <a:r>
              <a:rPr lang="en-US" sz="2800" dirty="0"/>
              <a:t>Desire for luxury goods &amp; spread of Christianity still factors </a:t>
            </a:r>
          </a:p>
          <a:p>
            <a:r>
              <a:rPr lang="en-US" sz="3000" dirty="0"/>
              <a:t>European nations, U.S., &amp; Japan used military might to conquer vast empires</a:t>
            </a:r>
          </a:p>
          <a:p>
            <a:pPr lvl="1"/>
            <a:r>
              <a:rPr lang="en-US" sz="2800" dirty="0"/>
              <a:t>Industrialization led to military might</a:t>
            </a:r>
          </a:p>
          <a:p>
            <a:pPr lvl="1"/>
            <a:r>
              <a:rPr lang="en-US" sz="2800" dirty="0"/>
              <a:t>Nationalism used to justify conquering other people &amp; lands</a:t>
            </a:r>
          </a:p>
          <a:p>
            <a:pPr lvl="1"/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7342641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198</TotalTime>
  <Words>1371</Words>
  <Application>Microsoft Office PowerPoint</Application>
  <PresentationFormat>Widescreen</PresentationFormat>
  <Paragraphs>155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Arial</vt:lpstr>
      <vt:lpstr>Century Gothic</vt:lpstr>
      <vt:lpstr>Vapor Trail</vt:lpstr>
      <vt:lpstr>The Rise of Imperialism &amp; Nationalism</vt:lpstr>
      <vt:lpstr>Objectives</vt:lpstr>
      <vt:lpstr>Standards</vt:lpstr>
      <vt:lpstr>Germany &amp; Japan: Factors that led to Rise of Nationalism</vt:lpstr>
      <vt:lpstr>PowerPoint Presentation</vt:lpstr>
      <vt:lpstr>Germany &amp; Japan: Factors that led to Rise of Nationalism</vt:lpstr>
      <vt:lpstr>Germany &amp; Japan: Factors that led to Rise of Imperialism</vt:lpstr>
      <vt:lpstr>Imperialism </vt:lpstr>
      <vt:lpstr>Imperialism: Factors  </vt:lpstr>
      <vt:lpstr>Imperialism </vt:lpstr>
      <vt:lpstr>PowerPoint Presentation</vt:lpstr>
      <vt:lpstr>Imperialism: Justification </vt:lpstr>
      <vt:lpstr>PowerPoint Presentation</vt:lpstr>
      <vt:lpstr>PowerPoint Presentation</vt:lpstr>
      <vt:lpstr>PowerPoint Presentation</vt:lpstr>
      <vt:lpstr>Imperialism: Africa </vt:lpstr>
      <vt:lpstr>Imperialism: Africa </vt:lpstr>
      <vt:lpstr>PowerPoint Presentation</vt:lpstr>
      <vt:lpstr>Imperialism: Africa </vt:lpstr>
      <vt:lpstr>Imperialism: Africa </vt:lpstr>
      <vt:lpstr>Imperialism: Africa </vt:lpstr>
      <vt:lpstr>Imperialism: India </vt:lpstr>
      <vt:lpstr>Imperialism: India </vt:lpstr>
      <vt:lpstr>PowerPoint Presentation</vt:lpstr>
      <vt:lpstr>Imperialism: India </vt:lpstr>
      <vt:lpstr>Imperialism: China </vt:lpstr>
      <vt:lpstr>Imperialism: China </vt:lpstr>
      <vt:lpstr>Imperialism: China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Rise of Imperialism &amp; Nationalism</dc:title>
  <dc:creator>Mandrell Perryman</dc:creator>
  <cp:lastModifiedBy>Mandrell Perryman</cp:lastModifiedBy>
  <cp:revision>24</cp:revision>
  <dcterms:created xsi:type="dcterms:W3CDTF">2018-11-12T00:32:31Z</dcterms:created>
  <dcterms:modified xsi:type="dcterms:W3CDTF">2018-11-12T03:51:29Z</dcterms:modified>
</cp:coreProperties>
</file>