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5729-E3DC-4DC3-9AD6-F30C737B1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Holocaust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CED76-D136-4DA8-AD84-A9A765D35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Ideology &amp; Consequences </a:t>
            </a:r>
          </a:p>
        </p:txBody>
      </p:sp>
    </p:spTree>
    <p:extLst>
      <p:ext uri="{BB962C8B-B14F-4D97-AF65-F5344CB8AC3E}">
        <p14:creationId xmlns:p14="http://schemas.microsoft.com/office/powerpoint/2010/main" val="359639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17744"/>
          </a:xfrm>
        </p:spPr>
        <p:txBody>
          <a:bodyPr/>
          <a:lstStyle/>
          <a:p>
            <a:r>
              <a:rPr lang="en-US" dirty="0"/>
              <a:t>Hitler’s Nazi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17744"/>
            <a:ext cx="8595360" cy="5532438"/>
          </a:xfrm>
        </p:spPr>
        <p:txBody>
          <a:bodyPr>
            <a:normAutofit/>
          </a:bodyPr>
          <a:lstStyle/>
          <a:p>
            <a:r>
              <a:rPr lang="en-US" sz="2400" u="sng" dirty="0"/>
              <a:t>1935</a:t>
            </a:r>
            <a:r>
              <a:rPr lang="en-US" sz="2400" dirty="0"/>
              <a:t> – Nuremberg Laws revoked German citizenship from the Jewish population</a:t>
            </a:r>
          </a:p>
          <a:p>
            <a:r>
              <a:rPr lang="en-US" sz="2400" dirty="0"/>
              <a:t>Later laws restricted Jewish business activities &amp; tightly regulated financial transactions</a:t>
            </a:r>
          </a:p>
          <a:p>
            <a:r>
              <a:rPr lang="en-US" sz="2400" dirty="0"/>
              <a:t>Hitler &amp; the Nazi Party hoped this would pressure the Jewish population to leave Germany</a:t>
            </a:r>
          </a:p>
          <a:p>
            <a:pPr lvl="1"/>
            <a:r>
              <a:rPr lang="en-US" sz="2000" dirty="0"/>
              <a:t>many did; but by 1940 most of the world refused to accept any more German Jewish immigrants</a:t>
            </a:r>
          </a:p>
          <a:p>
            <a:r>
              <a:rPr lang="en-US" sz="2400" u="sng" dirty="0"/>
              <a:t>November 1938</a:t>
            </a:r>
            <a:r>
              <a:rPr lang="en-US" sz="2400" dirty="0"/>
              <a:t> – Nazi party members systematically attacked Jewish owned property all over Germany</a:t>
            </a:r>
          </a:p>
          <a:p>
            <a:pPr lvl="1"/>
            <a:r>
              <a:rPr lang="en-US" sz="2000" dirty="0"/>
              <a:t>Windows of Jewish businesses, homes, &amp; synagogues were smashed leading to the name Kristallnacht, or the “night of broken glass”</a:t>
            </a:r>
          </a:p>
          <a:p>
            <a:endParaRPr lang="en-US" sz="20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3E87F-189F-407F-B6C0-99F699542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0" r="13492" b="-2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12D8D9-0D2C-42F1-8A18-B0053093B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" r="23003" b="-1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5AB48-8EC6-4943-AE91-D4B880123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0561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5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17744"/>
          </a:xfrm>
        </p:spPr>
        <p:txBody>
          <a:bodyPr/>
          <a:lstStyle/>
          <a:p>
            <a:r>
              <a:rPr lang="en-US" dirty="0"/>
              <a:t>Hitler’s Nazi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17744"/>
            <a:ext cx="8595360" cy="5532438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>
                <a:solidFill>
                  <a:prstClr val="white">
                    <a:lumMod val="85000"/>
                    <a:lumOff val="15000"/>
                  </a:prstClr>
                </a:solidFill>
              </a:rPr>
              <a:t>1939</a:t>
            </a:r>
            <a:r>
              <a:rPr lang="en-US" sz="2400" dirty="0">
                <a:solidFill>
                  <a:prstClr val="white">
                    <a:lumMod val="85000"/>
                    <a:lumOff val="15000"/>
                  </a:prstClr>
                </a:solidFill>
              </a:rPr>
              <a:t> – </a:t>
            </a:r>
            <a:r>
              <a:rPr lang="en-US" sz="2400" dirty="0"/>
              <a:t>Nazis began forcing the Jewish population into walled ghettos in German &amp; Polish cities</a:t>
            </a:r>
          </a:p>
          <a:p>
            <a:pPr lvl="1"/>
            <a:r>
              <a:rPr lang="en-US" sz="2000" dirty="0"/>
              <a:t>As ghettos became overcrowded &amp; the war raged on, Nazis built massive concentration camps in Germany &amp; Poland where Jews from all over Europe were sent to work as slave laborers</a:t>
            </a:r>
          </a:p>
          <a:p>
            <a:r>
              <a:rPr lang="en-US" sz="2400" u="sng" dirty="0"/>
              <a:t>1942</a:t>
            </a:r>
            <a:r>
              <a:rPr lang="en-US" sz="2400" dirty="0"/>
              <a:t> – Nazi leadership decided to carry out the “final solution to the Jewish problem,” the systematic execution of Jewish population of Europe</a:t>
            </a:r>
          </a:p>
          <a:p>
            <a:pPr lvl="1"/>
            <a:r>
              <a:rPr lang="en-US" sz="2000" dirty="0"/>
              <a:t>Before 1942 Nazi SS units killed Jews with firing squads &amp; mobile gas chambers in box trucks but these methods were deemed too slow</a:t>
            </a:r>
          </a:p>
          <a:p>
            <a:pPr lvl="1"/>
            <a:r>
              <a:rPr lang="en-US" sz="2000" dirty="0"/>
              <a:t> In 1942 massive complexes were built designed to kill &amp; incinerate up to 12,000 people per day</a:t>
            </a:r>
          </a:p>
          <a:p>
            <a:pPr lvl="1"/>
            <a:r>
              <a:rPr lang="en-US" sz="2000" dirty="0"/>
              <a:t>Most of these were in Poland</a:t>
            </a:r>
          </a:p>
          <a:p>
            <a:r>
              <a:rPr lang="en-US" sz="2400" dirty="0"/>
              <a:t>Inmates arrived from all over Europe, those deemed fit enough to work became slave labor, the weak were sent to gas chambers</a:t>
            </a:r>
          </a:p>
          <a:p>
            <a:r>
              <a:rPr lang="en-US" sz="2400" dirty="0"/>
              <a:t>By the end of the war 6,000,000 Jewish people were dead. </a:t>
            </a:r>
            <a:endParaRPr lang="en-US" sz="22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9F05A-2C5E-4E0E-B473-A78AE5A1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502789"/>
            <a:ext cx="8111956" cy="60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21CCD-6E24-49A8-893E-1D9DB32E6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1" r="-2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599F6-0BA7-4F3A-B217-A18B00F66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" r="-1" b="-1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D7554-9944-4E38-A3F6-5221B70EF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9" r="4077" b="-1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5EC39-82DF-4C73-AFFC-B1BDA8E6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96" r="4" b="4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D9DFD-CD07-44DB-9A26-9E20D08FC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1" r="4" b="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49FE9-DA89-4B06-A00D-D3E984ADA3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6" b="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4838-20E5-444D-A086-37D9F695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Standards of Excellence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2AF7-5ED7-4E3A-AB7F-36AA3694D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SSWH19</a:t>
            </a:r>
            <a:r>
              <a:rPr lang="en-US" sz="2800" dirty="0"/>
              <a:t> – Demonstrate an understanding of the global political, economic, &amp; social impact of World War II </a:t>
            </a:r>
          </a:p>
          <a:p>
            <a:r>
              <a:rPr lang="en-US" sz="2400" dirty="0"/>
              <a:t>b. Identify Nazi ideology &amp; policies that led to the Holocaust &amp;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191111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Nazi Racial Ideology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Hitler defined Nazi racial ideology in his book, Mein </a:t>
            </a:r>
            <a:r>
              <a:rPr lang="en-US" sz="2400" dirty="0" err="1"/>
              <a:t>Kamph</a:t>
            </a:r>
            <a:endParaRPr lang="en-US" sz="2400" dirty="0"/>
          </a:p>
          <a:p>
            <a:r>
              <a:rPr lang="en-US" sz="2400" dirty="0"/>
              <a:t>Nazi Party Beliefs </a:t>
            </a:r>
          </a:p>
          <a:p>
            <a:pPr lvl="1"/>
            <a:r>
              <a:rPr lang="en-US" sz="2000" dirty="0"/>
              <a:t>Germanic people of Europe were the only pure descendants of the ancient Aryans </a:t>
            </a:r>
          </a:p>
          <a:p>
            <a:pPr lvl="1"/>
            <a:r>
              <a:rPr lang="en-US" sz="2000" dirty="0"/>
              <a:t>Success of the Aryans in spreading their language across Eurasia was proof of their superiority</a:t>
            </a:r>
          </a:p>
          <a:p>
            <a:pPr lvl="1"/>
            <a:r>
              <a:rPr lang="en-US" sz="2000" dirty="0"/>
              <a:t>Modern Germanic peoples inherited this superiority &amp; were entitled to become a master race</a:t>
            </a:r>
          </a:p>
          <a:p>
            <a:pPr lvl="1"/>
            <a:r>
              <a:rPr lang="en-US" sz="2000" dirty="0"/>
              <a:t>Non-Aryan people were ranked </a:t>
            </a:r>
          </a:p>
        </p:txBody>
      </p:sp>
    </p:spTree>
    <p:extLst>
      <p:ext uri="{BB962C8B-B14F-4D97-AF65-F5344CB8AC3E}">
        <p14:creationId xmlns:p14="http://schemas.microsoft.com/office/powerpoint/2010/main" val="174837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7D9DFB-B5CA-46E9-979D-71E0E6B6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7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Nazi Racial Ideology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4958860"/>
          </a:xfrm>
        </p:spPr>
        <p:txBody>
          <a:bodyPr/>
          <a:lstStyle/>
          <a:p>
            <a:r>
              <a:rPr lang="en-US" sz="2400" dirty="0"/>
              <a:t>Non-Aryan Peoples </a:t>
            </a:r>
          </a:p>
          <a:p>
            <a:pPr lvl="1">
              <a:buClr>
                <a:srgbClr val="93A299"/>
              </a:buClr>
            </a:pPr>
            <a:r>
              <a:rPr lang="en-US" sz="2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Some groups were considered tolerable</a:t>
            </a:r>
          </a:p>
          <a:p>
            <a:pPr lvl="1">
              <a:buClr>
                <a:srgbClr val="93A299"/>
              </a:buClr>
            </a:pPr>
            <a:r>
              <a:rPr lang="en-US" sz="2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Slavs were considered naturally inclined to slavery</a:t>
            </a:r>
          </a:p>
          <a:p>
            <a:pPr lvl="1">
              <a:buClr>
                <a:srgbClr val="93A299"/>
              </a:buClr>
            </a:pPr>
            <a:r>
              <a:rPr lang="en-US" sz="2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Roma were considered genetically criminal</a:t>
            </a:r>
          </a:p>
          <a:p>
            <a:pPr lvl="1">
              <a:buClr>
                <a:srgbClr val="93A299"/>
              </a:buClr>
            </a:pPr>
            <a:r>
              <a:rPr lang="en-US" sz="2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Jews were considered dangerous</a:t>
            </a:r>
          </a:p>
          <a:p>
            <a:pPr lvl="1">
              <a:buClr>
                <a:srgbClr val="93A299"/>
              </a:buClr>
            </a:pPr>
            <a:r>
              <a:rPr lang="en-US" sz="2000" dirty="0">
                <a:solidFill>
                  <a:prstClr val="white">
                    <a:lumMod val="85000"/>
                    <a:lumOff val="15000"/>
                  </a:prstClr>
                </a:solidFill>
              </a:rPr>
              <a:t>Germanic people who threatened the purity &amp; security of the race were also viewed as a danger</a:t>
            </a:r>
          </a:p>
          <a:p>
            <a:pPr lvl="1">
              <a:buClr>
                <a:srgbClr val="93A299"/>
              </a:buClr>
            </a:pPr>
            <a:r>
              <a:rPr lang="en-US" sz="2000" dirty="0"/>
              <a:t>Germans with severe congenital disabilities, mental illness, &amp; criminal backgrounds were considered a pollutant to the German bloodline</a:t>
            </a:r>
          </a:p>
          <a:p>
            <a:pPr lvl="1">
              <a:buClr>
                <a:srgbClr val="93A299"/>
              </a:buClr>
            </a:pPr>
            <a:r>
              <a:rPr lang="en-US" sz="2000" dirty="0"/>
              <a:t>Homosexuals were viewed as a threat to the virility (strength, manliness) of the race</a:t>
            </a:r>
          </a:p>
          <a:p>
            <a:pPr>
              <a:buClr>
                <a:srgbClr val="93A299"/>
              </a:buClr>
            </a:pPr>
            <a:r>
              <a:rPr lang="en-US" sz="2400" dirty="0"/>
              <a:t>Over the course of Nazi rule a variety of policies were put into action in response to these ideas. </a:t>
            </a:r>
            <a:endParaRPr lang="en-US" sz="22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5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33EF95-E91B-40C4-A692-E91065291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3CAC5D-D424-4EE2-A0C2-72ED7A88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1B897-31F2-43D1-BC33-2DEFA836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08013"/>
            <a:ext cx="5371395" cy="40419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D185-A450-4C93-A7B2-C818959D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29" y="1412187"/>
            <a:ext cx="5371395" cy="4028546"/>
          </a:xfrm>
          <a:prstGeom prst="rect">
            <a:avLst/>
          </a:prstGeom>
        </p:spPr>
      </p:pic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9095F11B-46DC-4D1B-8161-86A5A18A3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376583"/>
            <a:ext cx="4007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28" name="Date Placeholder 7">
            <a:extLst>
              <a:ext uri="{FF2B5EF4-FFF2-40B4-BE49-F238E27FC236}">
                <a16:creationId xmlns:a16="http://schemas.microsoft.com/office/drawing/2014/main" id="{22BD0325-8BE1-4BC6-A95B-342E32AC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376583"/>
            <a:ext cx="203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BE544F1-4F57-4721-83FB-C17063D8A5C1}" type="datetime1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12/3/2018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EFF34430-7CAA-4950-8667-1E777C34F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34133" y="6376583"/>
            <a:ext cx="9144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3E59737B-AF67-42EE-B20D-05656D79239C}" type="slidenum">
              <a:rPr lang="en-US" sz="1050" smtClean="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Nazi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49588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Approximately 100,000 German men were arrested for homosexuality between 1933 &amp; 1945</a:t>
            </a:r>
          </a:p>
          <a:p>
            <a:pPr lvl="1"/>
            <a:r>
              <a:rPr lang="en-US" sz="2200" dirty="0"/>
              <a:t>While most homosexuals were held in traditional prisons between 5,000 &amp; 15,000 were interned in concentration camps where they were used as forced labor</a:t>
            </a:r>
          </a:p>
          <a:p>
            <a:r>
              <a:rPr lang="en-US" sz="2400" u="sng" dirty="0"/>
              <a:t>1934</a:t>
            </a:r>
            <a:r>
              <a:rPr lang="en-US" sz="2400" dirty="0"/>
              <a:t> – 300,000 to 400,000 people were forced to undergo sterilization procedures either because of a disability or ethnicity</a:t>
            </a:r>
          </a:p>
          <a:p>
            <a:r>
              <a:rPr lang="en-US" sz="2400" dirty="0"/>
              <a:t>Around 200,000 disabled &amp; mentally ill Germans were executed between 1940 and 1942 during Nazi euthanasia programs</a:t>
            </a:r>
          </a:p>
          <a:p>
            <a:r>
              <a:rPr lang="en-US" sz="2400" dirty="0"/>
              <a:t>In the mid-1930s, Roma populations in Germany were corralled by police &amp; forced into government camps</a:t>
            </a:r>
            <a:endParaRPr lang="en-US" sz="22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0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17744"/>
          </a:xfrm>
        </p:spPr>
        <p:txBody>
          <a:bodyPr/>
          <a:lstStyle/>
          <a:p>
            <a:r>
              <a:rPr lang="en-US" dirty="0"/>
              <a:t>Hitler’s Nazi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17744"/>
            <a:ext cx="8595360" cy="5532438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/>
              <a:t>1940</a:t>
            </a:r>
            <a:r>
              <a:rPr lang="en-US" sz="2400" dirty="0"/>
              <a:t> – Nazis began sending the Roma to concentration camps where they were used as forced labor, subjected to bizarre research by Nazi doctors or executed</a:t>
            </a:r>
          </a:p>
          <a:p>
            <a:pPr lvl="1"/>
            <a:r>
              <a:rPr lang="en-US" sz="2200" dirty="0"/>
              <a:t>By the end of the war, as many as 200,000 European Roma were dead</a:t>
            </a:r>
          </a:p>
          <a:p>
            <a:r>
              <a:rPr lang="en-US" sz="2400" dirty="0"/>
              <a:t>When the Nazis invaded Poland in 1939 they began to systematically execute Polish Catholic professionals, teachers, &amp; government leaders</a:t>
            </a:r>
          </a:p>
          <a:p>
            <a:pPr lvl="1"/>
            <a:r>
              <a:rPr lang="en-US" sz="2200" dirty="0"/>
              <a:t>The Nazis believed that without leadership, the Polish people would easily submit to slavery</a:t>
            </a:r>
          </a:p>
          <a:p>
            <a:pPr lvl="1"/>
            <a:r>
              <a:rPr lang="en-US" sz="2200" dirty="0"/>
              <a:t>Approximately 3 million Polish Catholics were dead by the end of the war</a:t>
            </a:r>
          </a:p>
          <a:p>
            <a:r>
              <a:rPr lang="en-US" sz="2400" dirty="0"/>
              <a:t>Several thousand German &amp; Austrian Jehovah's Witness were arrested in the late 1930s for refusing to swear loyalty to the state</a:t>
            </a:r>
          </a:p>
          <a:p>
            <a:pPr lvl="1"/>
            <a:r>
              <a:rPr lang="en-US" sz="2200" dirty="0"/>
              <a:t>Many of these Witnesses were subjected to forced labor in concentration camps, more than 1,000 died in these camps</a:t>
            </a:r>
            <a:endParaRPr lang="en-US" sz="20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4E3-1366-4624-8FF5-AE3E1189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17744"/>
          </a:xfrm>
        </p:spPr>
        <p:txBody>
          <a:bodyPr/>
          <a:lstStyle/>
          <a:p>
            <a:r>
              <a:rPr lang="en-US" dirty="0"/>
              <a:t>Hitler’s Nazi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5E9E-1787-481B-AF69-C033F068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17744"/>
            <a:ext cx="8595360" cy="5532438"/>
          </a:xfrm>
        </p:spPr>
        <p:txBody>
          <a:bodyPr>
            <a:normAutofit/>
          </a:bodyPr>
          <a:lstStyle/>
          <a:p>
            <a:r>
              <a:rPr lang="en-US" sz="2400" dirty="0"/>
              <a:t>While the Nazis targeted many groups in the Holocaust, the Jewish population of Europe was targeted with particular fanaticism</a:t>
            </a:r>
          </a:p>
          <a:p>
            <a:r>
              <a:rPr lang="en-US" sz="2400" dirty="0"/>
              <a:t>Hitler exploited long held anti-Semitic feelings in Europe, arguing that the Jewish population was at fault for most of the country’s hardships including defeat in World War I &amp; the financial crisis of the Great Depression</a:t>
            </a:r>
          </a:p>
          <a:p>
            <a:r>
              <a:rPr lang="en-US" sz="2400" dirty="0"/>
              <a:t>Hitler argued that Jewish people were dangerously clever &amp; worked in collusion to exploit the non-Jewish population of Europe</a:t>
            </a:r>
          </a:p>
          <a:p>
            <a:r>
              <a:rPr lang="en-US" sz="2400" dirty="0"/>
              <a:t>When Hitler took power in the 1930s he planned to drive the Jewish population out of Germany</a:t>
            </a:r>
          </a:p>
          <a:p>
            <a:endParaRPr lang="en-US" sz="2000" dirty="0">
              <a:solidFill>
                <a:prstClr val="white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355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52</TotalTime>
  <Words>793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The Holocaust </vt:lpstr>
      <vt:lpstr>Georgia Standards of Excellence </vt:lpstr>
      <vt:lpstr>Hitler’s Nazi Racial Ideology </vt:lpstr>
      <vt:lpstr>PowerPoint Presentation</vt:lpstr>
      <vt:lpstr>Hitler’s Nazi Racial Ideology </vt:lpstr>
      <vt:lpstr>PowerPoint Presentation</vt:lpstr>
      <vt:lpstr>Hitler’s Nazi Policies </vt:lpstr>
      <vt:lpstr>Hitler’s Nazi Policies </vt:lpstr>
      <vt:lpstr>Hitler’s Nazi Policies </vt:lpstr>
      <vt:lpstr>Hitler’s Nazi Policies </vt:lpstr>
      <vt:lpstr>PowerPoint Presentation</vt:lpstr>
      <vt:lpstr>Hitler’s Nazi Policies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Mandrell Perryman</dc:creator>
  <cp:lastModifiedBy>Mandrell Perryman</cp:lastModifiedBy>
  <cp:revision>11</cp:revision>
  <dcterms:created xsi:type="dcterms:W3CDTF">2018-12-04T03:32:54Z</dcterms:created>
  <dcterms:modified xsi:type="dcterms:W3CDTF">2018-12-04T04:25:12Z</dcterms:modified>
</cp:coreProperties>
</file>