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7B3D4-AC39-429E-A4C1-DCBD594A626F}" v="674" dt="2019-03-20T11:55:3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rell Perryman" userId="79a0b60c-2d94-4c9a-82b3-ac2d42bd0e46" providerId="ADAL" clId="{8607B3D4-AC39-429E-A4C1-DCBD594A626F}"/>
    <pc:docChg chg="undo custSel mod addSld delSld modSld sldOrd">
      <pc:chgData name="Mandrell Perryman" userId="79a0b60c-2d94-4c9a-82b3-ac2d42bd0e46" providerId="ADAL" clId="{8607B3D4-AC39-429E-A4C1-DCBD594A626F}" dt="2019-03-20T11:55:31.279" v="673" actId="14100"/>
      <pc:docMkLst>
        <pc:docMk/>
      </pc:docMkLst>
      <pc:sldChg chg="modSp">
        <pc:chgData name="Mandrell Perryman" userId="79a0b60c-2d94-4c9a-82b3-ac2d42bd0e46" providerId="ADAL" clId="{8607B3D4-AC39-429E-A4C1-DCBD594A626F}" dt="2019-03-20T11:42:08.121" v="385" actId="404"/>
        <pc:sldMkLst>
          <pc:docMk/>
          <pc:sldMk cId="2599619290" sldId="270"/>
        </pc:sldMkLst>
        <pc:spChg chg="mod">
          <ac:chgData name="Mandrell Perryman" userId="79a0b60c-2d94-4c9a-82b3-ac2d42bd0e46" providerId="ADAL" clId="{8607B3D4-AC39-429E-A4C1-DCBD594A626F}" dt="2019-03-20T11:42:08.121" v="385" actId="404"/>
          <ac:spMkLst>
            <pc:docMk/>
            <pc:sldMk cId="2599619290" sldId="270"/>
            <ac:spMk id="2" creationId="{A3A5B508-7D79-4867-89B2-67120909B428}"/>
          </ac:spMkLst>
        </pc:spChg>
      </pc:sldChg>
      <pc:sldChg chg="add del">
        <pc:chgData name="Mandrell Perryman" userId="79a0b60c-2d94-4c9a-82b3-ac2d42bd0e46" providerId="ADAL" clId="{8607B3D4-AC39-429E-A4C1-DCBD594A626F}" dt="2019-03-20T11:29:53.407" v="1"/>
        <pc:sldMkLst>
          <pc:docMk/>
          <pc:sldMk cId="1857498197" sldId="273"/>
        </pc:sldMkLst>
      </pc:sldChg>
      <pc:sldChg chg="addSp delSp modSp add ord">
        <pc:chgData name="Mandrell Perryman" userId="79a0b60c-2d94-4c9a-82b3-ac2d42bd0e46" providerId="ADAL" clId="{8607B3D4-AC39-429E-A4C1-DCBD594A626F}" dt="2019-03-20T11:53:48.689" v="662" actId="27636"/>
        <pc:sldMkLst>
          <pc:docMk/>
          <pc:sldMk cId="3568128265" sldId="273"/>
        </pc:sldMkLst>
        <pc:spChg chg="mod">
          <ac:chgData name="Mandrell Perryman" userId="79a0b60c-2d94-4c9a-82b3-ac2d42bd0e46" providerId="ADAL" clId="{8607B3D4-AC39-429E-A4C1-DCBD594A626F}" dt="2019-03-20T11:51:34.115" v="624" actId="26606"/>
          <ac:spMkLst>
            <pc:docMk/>
            <pc:sldMk cId="3568128265" sldId="273"/>
            <ac:spMk id="2" creationId="{A3A5B508-7D79-4867-89B2-67120909B428}"/>
          </ac:spMkLst>
        </pc:spChg>
        <pc:spChg chg="mod ord">
          <ac:chgData name="Mandrell Perryman" userId="79a0b60c-2d94-4c9a-82b3-ac2d42bd0e46" providerId="ADAL" clId="{8607B3D4-AC39-429E-A4C1-DCBD594A626F}" dt="2019-03-20T11:53:48.689" v="662" actId="27636"/>
          <ac:spMkLst>
            <pc:docMk/>
            <pc:sldMk cId="3568128265" sldId="273"/>
            <ac:spMk id="3" creationId="{4E0E6413-3B0F-4F1C-AABC-3E14CE1F991D}"/>
          </ac:spMkLst>
        </pc:spChg>
        <pc:picChg chg="del">
          <ac:chgData name="Mandrell Perryman" userId="79a0b60c-2d94-4c9a-82b3-ac2d42bd0e46" providerId="ADAL" clId="{8607B3D4-AC39-429E-A4C1-DCBD594A626F}" dt="2019-03-20T11:42:30.524" v="387" actId="478"/>
          <ac:picMkLst>
            <pc:docMk/>
            <pc:sldMk cId="3568128265" sldId="273"/>
            <ac:picMk id="4" creationId="{476CE53D-B992-48A5-8E4D-D51CFAEF40AB}"/>
          </ac:picMkLst>
        </pc:picChg>
        <pc:picChg chg="add del mod">
          <ac:chgData name="Mandrell Perryman" userId="79a0b60c-2d94-4c9a-82b3-ac2d42bd0e46" providerId="ADAL" clId="{8607B3D4-AC39-429E-A4C1-DCBD594A626F}" dt="2019-03-20T11:51:37.360" v="626" actId="478"/>
          <ac:picMkLst>
            <pc:docMk/>
            <pc:sldMk cId="3568128265" sldId="273"/>
            <ac:picMk id="5" creationId="{E73D1D23-4DFD-464E-87D1-411066D9A6F0}"/>
          </ac:picMkLst>
        </pc:picChg>
        <pc:picChg chg="add del mod">
          <ac:chgData name="Mandrell Perryman" userId="79a0b60c-2d94-4c9a-82b3-ac2d42bd0e46" providerId="ADAL" clId="{8607B3D4-AC39-429E-A4C1-DCBD594A626F}" dt="2019-03-20T11:51:34.843" v="625"/>
          <ac:picMkLst>
            <pc:docMk/>
            <pc:sldMk cId="3568128265" sldId="273"/>
            <ac:picMk id="6" creationId="{0F500BE1-FEB5-4EDF-81DE-B481FBC52C77}"/>
          </ac:picMkLst>
        </pc:picChg>
      </pc:sldChg>
      <pc:sldChg chg="addSp modSp add">
        <pc:chgData name="Mandrell Perryman" userId="79a0b60c-2d94-4c9a-82b3-ac2d42bd0e46" providerId="ADAL" clId="{8607B3D4-AC39-429E-A4C1-DCBD594A626F}" dt="2019-03-20T11:55:31.279" v="673" actId="14100"/>
        <pc:sldMkLst>
          <pc:docMk/>
          <pc:sldMk cId="3449885034" sldId="274"/>
        </pc:sldMkLst>
        <pc:spChg chg="mod">
          <ac:chgData name="Mandrell Perryman" userId="79a0b60c-2d94-4c9a-82b3-ac2d42bd0e46" providerId="ADAL" clId="{8607B3D4-AC39-429E-A4C1-DCBD594A626F}" dt="2019-03-20T11:48:15.425" v="619" actId="115"/>
          <ac:spMkLst>
            <pc:docMk/>
            <pc:sldMk cId="3449885034" sldId="274"/>
            <ac:spMk id="2" creationId="{0CA2E6C6-D2FA-4F4E-B61A-86879EDEA1E7}"/>
          </ac:spMkLst>
        </pc:spChg>
        <pc:picChg chg="add mod">
          <ac:chgData name="Mandrell Perryman" userId="79a0b60c-2d94-4c9a-82b3-ac2d42bd0e46" providerId="ADAL" clId="{8607B3D4-AC39-429E-A4C1-DCBD594A626F}" dt="2019-03-20T11:55:31.279" v="673" actId="14100"/>
          <ac:picMkLst>
            <pc:docMk/>
            <pc:sldMk cId="3449885034" sldId="274"/>
            <ac:picMk id="3" creationId="{E2A72730-A0C0-4627-A45C-B8C5D544623E}"/>
          </ac:picMkLst>
        </pc:picChg>
        <pc:picChg chg="add mod">
          <ac:chgData name="Mandrell Perryman" userId="79a0b60c-2d94-4c9a-82b3-ac2d42bd0e46" providerId="ADAL" clId="{8607B3D4-AC39-429E-A4C1-DCBD594A626F}" dt="2019-03-20T11:55:28.024" v="671" actId="14100"/>
          <ac:picMkLst>
            <pc:docMk/>
            <pc:sldMk cId="3449885034" sldId="274"/>
            <ac:picMk id="4" creationId="{A994846A-9DFE-4803-A41D-DDE1C0D904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8A05-6F87-4366-86E1-577709F5C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Scientific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39094-C5C6-4FBB-A178-813D74DC8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15-17 Century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D0EE0-1482-43CE-9892-BC814C2A6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88"/>
          <a:stretch/>
        </p:blipFill>
        <p:spPr>
          <a:xfrm>
            <a:off x="597774" y="1834713"/>
            <a:ext cx="5847643" cy="3750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Drake God s Plan Official Video Audio CLEAN">
            <a:hlinkClick r:id="" action="ppaction://media"/>
            <a:extLst>
              <a:ext uri="{FF2B5EF4-FFF2-40B4-BE49-F238E27FC236}">
                <a16:creationId xmlns:a16="http://schemas.microsoft.com/office/drawing/2014/main" id="{1EADF8AE-FF3C-4788-BCB1-EFA0701E64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24" end="144110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1722" y="5088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3A43-87BE-4FBD-8820-A63B5C6A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Lasting Impacts of the scientific revolution </a:t>
            </a:r>
          </a:p>
        </p:txBody>
      </p:sp>
      <p:sp>
        <p:nvSpPr>
          <p:cNvPr id="5" name="AutoShape 4" descr="Image result for sir isaac newton">
            <a:extLst>
              <a:ext uri="{FF2B5EF4-FFF2-40B4-BE49-F238E27FC236}">
                <a16:creationId xmlns:a16="http://schemas.microsoft.com/office/drawing/2014/main" id="{47AA16FE-5840-4BD1-AF69-ED653E5BC9A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/>
              <a:t>With the discoveries of these scientists, educated Europeans no longer believed the universe was being held in place &amp; order by God</a:t>
            </a:r>
          </a:p>
          <a:p>
            <a:r>
              <a:rPr lang="en-US" sz="2400" dirty="0"/>
              <a:t>They had to abandon ancient views of the universe &amp; long-standing church doctrine</a:t>
            </a:r>
          </a:p>
          <a:p>
            <a:r>
              <a:rPr lang="en-US" sz="2400" dirty="0"/>
              <a:t> They began to acknowledge the workings of physics &amp; new understandings brought about by the Scientific Revolution</a:t>
            </a:r>
          </a:p>
        </p:txBody>
      </p:sp>
    </p:spTree>
    <p:extLst>
      <p:ext uri="{BB962C8B-B14F-4D97-AF65-F5344CB8AC3E}">
        <p14:creationId xmlns:p14="http://schemas.microsoft.com/office/powerpoint/2010/main" val="343031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F1AB6-1F45-452E-8A75-FE1C47A9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1" y="2345339"/>
            <a:ext cx="6225729" cy="304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D3466F-F40A-49AD-A925-4A509C924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093" y="2007115"/>
            <a:ext cx="7197726" cy="2421464"/>
          </a:xfrm>
        </p:spPr>
        <p:txBody>
          <a:bodyPr>
            <a:normAutofit/>
          </a:bodyPr>
          <a:lstStyle/>
          <a:p>
            <a:r>
              <a:rPr lang="en-US" sz="5400" b="1" dirty="0"/>
              <a:t>The Enlightenment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CF69D-38EC-4696-9231-5EEBBF4B5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B508-7D79-4867-89B2-67120909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47245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Great Thinkers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6413-3B0F-4F1C-AABC-3E14CE1F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139688"/>
            <a:ext cx="11290851" cy="540688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John Locke </a:t>
            </a:r>
          </a:p>
          <a:p>
            <a:pPr lvl="1"/>
            <a:r>
              <a:rPr lang="en-US" sz="2800" dirty="0"/>
              <a:t>Famous work - </a:t>
            </a:r>
            <a:r>
              <a:rPr lang="en-US" sz="2800" i="1" dirty="0"/>
              <a:t>Two Treaties of Government</a:t>
            </a:r>
          </a:p>
          <a:p>
            <a:pPr lvl="1"/>
            <a:r>
              <a:rPr lang="en-US" sz="2400" dirty="0"/>
              <a:t>English philosopher </a:t>
            </a:r>
          </a:p>
          <a:p>
            <a:pPr lvl="1"/>
            <a:r>
              <a:rPr lang="en-US" sz="2400" dirty="0"/>
              <a:t>lived through the English Civil War</a:t>
            </a:r>
          </a:p>
          <a:p>
            <a:pPr lvl="1"/>
            <a:r>
              <a:rPr lang="en-US" sz="2400" dirty="0"/>
              <a:t>argued that a contract existed between government &amp; people</a:t>
            </a:r>
          </a:p>
          <a:p>
            <a:pPr lvl="1"/>
            <a:r>
              <a:rPr lang="en-US" sz="2400" dirty="0"/>
              <a:t>In this contract:</a:t>
            </a:r>
          </a:p>
          <a:p>
            <a:pPr lvl="2"/>
            <a:r>
              <a:rPr lang="en-US" sz="2400" dirty="0"/>
              <a:t>the people gave up some rights to the government, but kept their “natural rights” of life, liberty, &amp; property</a:t>
            </a:r>
          </a:p>
          <a:p>
            <a:pPr lvl="2"/>
            <a:r>
              <a:rPr lang="en-US" sz="2400" dirty="0"/>
              <a:t>government existed to protect these natural rights, which were superior to all laws &amp; governments. </a:t>
            </a:r>
          </a:p>
          <a:p>
            <a:pPr lvl="1"/>
            <a:r>
              <a:rPr lang="en-US" sz="2400" dirty="0"/>
              <a:t>Locke rejected absolute monarchy</a:t>
            </a:r>
          </a:p>
          <a:p>
            <a:pPr lvl="1"/>
            <a:r>
              <a:rPr lang="en-US" sz="2400" dirty="0"/>
              <a:t>Believed individual rights are foundation of society, argued for private property, &amp; stood against taxation without representation. </a:t>
            </a:r>
          </a:p>
          <a:p>
            <a:pPr lvl="1"/>
            <a:r>
              <a:rPr lang="en-US" sz="2400" dirty="0"/>
              <a:t>Also believed that subjects had the right to overthrow an oppressive government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147B8-4D44-412C-BE09-326322530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974" y="-1"/>
            <a:ext cx="3436973" cy="343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15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B508-7D79-4867-89B2-67120909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b="1" u="sng" dirty="0"/>
              <a:t>Great Thinkers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78C8C-39FB-4E4C-81C7-A2F7265C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004173"/>
            <a:ext cx="3997362" cy="484528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6413-3B0F-4F1C-AABC-3E14CE1F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Voltaire</a:t>
            </a:r>
          </a:p>
          <a:p>
            <a:pPr lvl="1">
              <a:buClr>
                <a:prstClr val="white"/>
              </a:buClr>
            </a:pPr>
            <a:r>
              <a:rPr lang="en-US" sz="2400" dirty="0">
                <a:solidFill>
                  <a:prstClr val="white"/>
                </a:solidFill>
              </a:rPr>
              <a:t>French writer</a:t>
            </a:r>
            <a:endParaRPr lang="en-US" sz="2600" dirty="0"/>
          </a:p>
          <a:p>
            <a:pPr lvl="1"/>
            <a:r>
              <a:rPr lang="en-US" sz="2400" dirty="0"/>
              <a:t>Famous work - </a:t>
            </a:r>
            <a:r>
              <a:rPr lang="en-US" sz="2400" i="1" dirty="0"/>
              <a:t>Candide</a:t>
            </a:r>
          </a:p>
          <a:p>
            <a:pPr lvl="1"/>
            <a:r>
              <a:rPr lang="en-US" sz="2400" dirty="0"/>
              <a:t>Used wit &amp; satire to criticize the French monarchy, nobility, &amp; church control</a:t>
            </a:r>
          </a:p>
          <a:p>
            <a:pPr lvl="1"/>
            <a:r>
              <a:rPr lang="en-US" sz="2400" dirty="0"/>
              <a:t>Wrote against the slave trade, inequality, prejudice, &amp; bigotry</a:t>
            </a:r>
          </a:p>
          <a:p>
            <a:pPr lvl="1"/>
            <a:r>
              <a:rPr lang="en-US" sz="2400" dirty="0"/>
              <a:t>Vigorously defended religious freedom &amp; freedom of speech.</a:t>
            </a:r>
          </a:p>
        </p:txBody>
      </p:sp>
    </p:spTree>
    <p:extLst>
      <p:ext uri="{BB962C8B-B14F-4D97-AF65-F5344CB8AC3E}">
        <p14:creationId xmlns:p14="http://schemas.microsoft.com/office/powerpoint/2010/main" val="423225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3951-9C44-4B1F-A34F-0B7F285A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err="1"/>
              <a:t>Volataire</a:t>
            </a:r>
            <a:r>
              <a:rPr lang="en-US" sz="4000" b="1" u="sng" dirty="0"/>
              <a:t> Quote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0F0577-B539-4597-A83B-2E76AC36B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30" y="2306413"/>
            <a:ext cx="5555103" cy="38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9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B508-7D79-4867-89B2-67120909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b="1" u="sng" dirty="0"/>
              <a:t>Great</a:t>
            </a:r>
            <a:r>
              <a:rPr lang="en-US" sz="3200" b="1" u="sng" dirty="0"/>
              <a:t> </a:t>
            </a:r>
            <a:r>
              <a:rPr lang="en-US" b="1" u="sng" dirty="0"/>
              <a:t>Thinkers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6413-3B0F-4F1C-AABC-3E14CE1F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2142067"/>
            <a:ext cx="7103166" cy="4375509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Jean-Jacques Rousseau </a:t>
            </a:r>
          </a:p>
          <a:p>
            <a:pPr lvl="1"/>
            <a:r>
              <a:rPr lang="en-US" sz="9600" dirty="0"/>
              <a:t>French writer</a:t>
            </a:r>
          </a:p>
          <a:p>
            <a:pPr lvl="1"/>
            <a:r>
              <a:rPr lang="en-US" sz="9600" dirty="0"/>
              <a:t>Famous work – </a:t>
            </a:r>
            <a:r>
              <a:rPr lang="en-US" sz="9600" i="1" dirty="0"/>
              <a:t>The Social Contract</a:t>
            </a:r>
          </a:p>
          <a:p>
            <a:pPr lvl="1"/>
            <a:r>
              <a:rPr lang="en-US" sz="9600" dirty="0"/>
              <a:t>Contrary to other Enlightenment thinkers, he did not trust reason</a:t>
            </a:r>
          </a:p>
          <a:p>
            <a:pPr lvl="1"/>
            <a:r>
              <a:rPr lang="en-US" sz="9600" dirty="0"/>
              <a:t>He did stand against strong governments like the others</a:t>
            </a:r>
          </a:p>
          <a:p>
            <a:pPr lvl="1"/>
            <a:r>
              <a:rPr lang="en-US" sz="9600" dirty="0"/>
              <a:t>Argued that while some government control is necessary, such rule should be kept to a minimum</a:t>
            </a:r>
          </a:p>
          <a:p>
            <a:pPr lvl="1"/>
            <a:r>
              <a:rPr lang="en-US" sz="9600" dirty="0"/>
              <a:t>Moreover, governments should be freely elected, &amp; the good of all should be valued above that of individuals.</a:t>
            </a:r>
          </a:p>
        </p:txBody>
      </p:sp>
      <p:pic>
        <p:nvPicPr>
          <p:cNvPr id="4" name="Picture 3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476CE53D-B992-48A5-8E4D-D51CFAEF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1203145"/>
            <a:ext cx="3445714" cy="437550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1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1176-668A-44AB-9C28-21186706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Rousseau Quote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A0F330-E497-4897-B482-825BF322C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459" y="1956007"/>
            <a:ext cx="8727081" cy="4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2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B508-7D79-4867-89B2-67120909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5650"/>
            <a:ext cx="5219699" cy="1002384"/>
          </a:xfrm>
        </p:spPr>
        <p:txBody>
          <a:bodyPr>
            <a:normAutofit/>
          </a:bodyPr>
          <a:lstStyle/>
          <a:p>
            <a:r>
              <a:rPr lang="en-US" b="1" u="sng" dirty="0"/>
              <a:t>Great Thinkers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6413-3B0F-4F1C-AABC-3E14CE1F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9" y="1282046"/>
            <a:ext cx="6363092" cy="538270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Cesare Beccaria </a:t>
            </a:r>
          </a:p>
          <a:p>
            <a:pPr lvl="1"/>
            <a:r>
              <a:rPr lang="en-US" sz="2400" dirty="0"/>
              <a:t>Italian criminologist &amp; economist</a:t>
            </a:r>
          </a:p>
          <a:p>
            <a:pPr lvl="1"/>
            <a:r>
              <a:rPr lang="en-US" sz="2400" dirty="0"/>
              <a:t>Famous work – </a:t>
            </a:r>
            <a:r>
              <a:rPr lang="en-US" sz="2400" i="1" dirty="0"/>
              <a:t>On Crime &amp; Punishments</a:t>
            </a:r>
          </a:p>
          <a:p>
            <a:pPr lvl="1"/>
            <a:r>
              <a:rPr lang="en-US" sz="2400" dirty="0"/>
              <a:t>Well known for his ideas on criminal justice &amp; prison reform</a:t>
            </a:r>
          </a:p>
          <a:p>
            <a:pPr lvl="1"/>
            <a:r>
              <a:rPr lang="en-US" sz="2400" dirty="0"/>
              <a:t>His ideas were very influential in the drafting of the Bill of Rights	</a:t>
            </a:r>
          </a:p>
          <a:p>
            <a:pPr lvl="2"/>
            <a:r>
              <a:rPr lang="en-US" sz="2200" dirty="0"/>
              <a:t>7</a:t>
            </a:r>
            <a:r>
              <a:rPr lang="en-US" sz="2200" baseline="30000" dirty="0"/>
              <a:t>th</a:t>
            </a:r>
            <a:r>
              <a:rPr lang="en-US" sz="2200" dirty="0"/>
              <a:t> &amp; 8</a:t>
            </a:r>
            <a:r>
              <a:rPr lang="en-US" sz="2200" baseline="30000" dirty="0"/>
              <a:t>th</a:t>
            </a:r>
            <a:r>
              <a:rPr lang="en-US" sz="2200" dirty="0"/>
              <a:t> Amendments </a:t>
            </a:r>
          </a:p>
          <a:p>
            <a:pPr lvl="1"/>
            <a:r>
              <a:rPr lang="en-US" sz="2400" dirty="0"/>
              <a:t>He published his famous work anonymously thinking the government would be against it, but it was well received &amp; he republished using his name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E73D1D23-4DFD-464E-87D1-411066D9A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 r="1" b="20479"/>
          <a:stretch/>
        </p:blipFill>
        <p:spPr>
          <a:xfrm>
            <a:off x="7208154" y="1611984"/>
            <a:ext cx="4437745" cy="427753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12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E6C6-D2FA-4F4E-B61A-86879EDE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Beccaria Quote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72730-A0C0-4627-A45C-B8C5D544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8" y="1882985"/>
            <a:ext cx="5642228" cy="2657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4846A-9DFE-4803-A41D-DDE1C0D90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174" y="3108960"/>
            <a:ext cx="5642228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7DFB-546E-47EB-8D11-EB4EF4B1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>
            <a:normAutofit/>
          </a:bodyPr>
          <a:lstStyle/>
          <a:p>
            <a:r>
              <a:rPr lang="en-US" b="1" u="sng" dirty="0"/>
              <a:t>Lasting Impacts of The Enlightenment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5A609-01B9-4BB8-9E81-9851996EB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2" y="2114672"/>
            <a:ext cx="6212908" cy="2007411"/>
          </a:xfrm>
        </p:spPr>
        <p:txBody>
          <a:bodyPr>
            <a:normAutofit/>
          </a:bodyPr>
          <a:lstStyle/>
          <a:p>
            <a:r>
              <a:rPr lang="en-US" sz="2800" dirty="0"/>
              <a:t>Enlightenment thinkers &amp; ideas heavily influenced revolutionaries around the world, including in America, France, &amp; Haiti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0820A0-B14B-4F1C-8DDA-174AC2B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2" name="Freeform 98">
              <a:extLst>
                <a:ext uri="{FF2B5EF4-FFF2-40B4-BE49-F238E27FC236}">
                  <a16:creationId xmlns:a16="http://schemas.microsoft.com/office/drawing/2014/main" id="{A0B952A8-34E8-46AE-B7EC-D9FB3BF1E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C0821D-1BFC-498C-BEE4-6CE6B6B2C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AE6635-A640-4DF6-8A57-8989A6B7B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16D7B4-883D-4B71-A28E-8BDCD687E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72A9B10-2C9E-4DDF-8C99-874229A49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EF75B38-CC94-4DE1-A968-D9E320A92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E9350D-D958-4D62-8379-58ADFF954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1CA4590-01F5-4F10-A727-F0EE16FD3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D2BBC3-F36B-4D06-BCA7-F71AD66980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9AD5E0B-9B13-4228-A23D-83F17DD0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153321-B19E-4FA5-8A22-05A91F2AC4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CB9B077-591C-4298-888F-32BB6D0AB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FAFF7A-3D2E-40E1-961C-C2875D67D3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AB21FA-AE5F-4714-968F-356DEE791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A657826-1C0D-47DD-9B11-E93A32B64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0DC7092-7C59-441C-9840-7163FAB2D6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56E4341-2683-4149-A265-F498A3B79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2D68886-7F13-46BC-9D15-BAF1B45EC3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17C4A21-61C9-400C-B013-440B0338B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DB85B97-7A10-452C-95EB-4CBC73A72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5A1D773-A4DC-4A3D-BB9D-E056BAC3B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7184E7-1D5B-4687-8ADC-B776C1EFB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32D3DC5-864B-4B44-9E09-2FE1AD048A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0DB5CCD-3BBF-45CE-B561-4579A82BD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1DD1944-44B9-4A99-A105-7C364538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5ACDF35-7550-4E16-9914-613447CC0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BE9C83A-DEB3-4D63-A163-8223B6814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FFC901-4314-4DC8-BCF5-34E1ACC59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ACA1D64-7220-4CB4-9BF1-69B45B4822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565C435-F20D-4ACD-921E-A46F19D671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88848F1-0711-4763-BC8B-76970B5C8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1F2F9F-1FE7-4945-95B9-09731BE95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D030805-517F-4B88-A49B-B0E89A0A9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51D02D9-7DCC-42F6-BBD4-62F841ED4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0B07484-4B4C-4B4E-9841-E455CCF19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183CA18-F3C2-4329-AC85-63B53C6A6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F40AEE3-A69A-4F08-95EC-D4427E2461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92C26C7-E36B-4C29-9C8B-963C7C350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A2AB60F-895F-49A6-A514-5EDE49E67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A53213F-862F-474E-9DE6-F06F3F344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D556880-E892-4297-B930-959E868A1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786BA14-25A0-4244-92EE-40B324E323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4A8FE26-68CA-4ED2-AC18-175CCD3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02032B0-7225-492F-A909-4A5FA8B1C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AA3885E-E420-40C5-8B05-E5167027D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A973D3B-A048-46C9-8DA7-6792F2F94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AEE237-4C03-4C0B-9951-EB14A5362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E1D87A6-7BC8-4BD7-A2B9-B64555B75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17DFB34-0FF3-45E0-86D1-14367FD4E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B72F8F4-90B4-4099-B7E7-4F060A017D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9A58548-CA86-4B09-9534-0B9F46F1C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395729B-8C0E-41B8-B3ED-3E25B3289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3910024-5A98-44CB-96D6-6F18BEE2B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71B185B-BD9C-4F33-A1CA-8053DC4F1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D04AC18-163B-4734-89C3-160679520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08A3168-5207-4A96-AF77-4442A6DD4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103104E-3B79-4584-BC67-161734567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AE2661F-465D-44F7-832A-93816854D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6351CA6-C76B-4C66-9378-C385BBE40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42756B9-0921-4B55-B129-1C794D4FD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37841ED-C77C-4824-BBDB-A4AD5CC4C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4E74C45-8542-46B2-AAA4-974909068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B975665-5AAD-40D4-AC00-1047ED6593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046CFA9-FF2B-4D62-8063-8D68FF480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50C0FC6-86F2-4AAC-9174-25FB83DA6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8652921-868F-4CCF-B70C-034DAD2E7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2A55E7D-1C8A-4438-A99F-3ACAC87A7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3610C07-2EF7-4475-AF6C-9CA4C0645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17D69AF-D03D-4514-A534-475B17591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70FDC14-72EE-470D-876E-651741365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BEAC2A8-991D-4B96-ABE3-9A32625B22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4FDD02D-2AD2-4A6C-BBC9-15591F457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6844DDA-5D96-4DEA-A208-28BBA3590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96F2E86-56F4-4B0C-8D83-55D2865C87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193D075-DE33-4AD6-937B-FC2912872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59EA056-638E-430D-AE76-796F1ED38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D75FB12-06AB-46A1-BFE4-D16F35625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1D4855-B924-45D6-A884-31A6BC963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397D34C-609D-44DB-AFF8-75858A4F31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EA17769-C4B1-4138-875F-A58D5D8497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B02E948-8CD2-4C3C-9E5D-262DAC3C9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F8E025EC-8201-4DC5-B858-C2EEA8121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D00349E-7825-4D5D-81A3-6A5FB2D95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B0493F4-7EE3-40BC-9693-4C301169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5D627BB-BD2B-4E33-837E-94DABD948C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948FD7F-4A95-419F-9592-F1AE43EB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6D13955-7897-45BF-AE8D-F635DE729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D38C1DF-38DA-4D6D-AEDD-F23C531045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618B3C8-757B-4262-8325-56E79801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BC63D8C-C95A-4588-AEC8-83438699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1EBAFC9-1157-4512-A58B-E8DBDCB0E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5C42AD4-0C0A-44F8-BEF5-76D798BB14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A2FDF3F-1D8B-4D7F-9713-D2785051C4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E5C02B7-5014-410B-A59B-ABA9017C9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A738C92-C3B6-43D5-A718-230FE5A78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7FDBFA0-A00A-4C49-A38C-5197E28B1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62F2930-B81B-47BF-BAB6-6CD862E0AC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DB0E661-1786-4C8B-B4AA-1C46DBB09F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AE039B6-9B91-4DF7-B2E1-BEC620E8A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09B3898-68D4-4032-973C-3297FA2A0B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6FDF469-A729-4C34-9A4E-FC7F50FB6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42661BA-C51F-493E-BA84-7E8E02647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CA6BFC1-5596-4F25-8834-B82EC76C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DC0C4EA-8B26-488D-842A-8492C28EF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365199F-3DA2-4ECE-8AA0-B37E7E3AF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F8EAD3C-6628-48E5-A004-B34EFF17E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627E51D-F7F3-432F-B018-3390B0A3E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0A796D9-B9B7-497E-91F4-257D2CCAA2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4E17776-2D77-4801-AFE4-553D807E01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F653420-3C79-432A-9CAB-6A4AEC545B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B4F431F-451E-4136-B596-17B639632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5E18572-BE7A-4234-B454-FD38ABFAE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EB9F985-7C1A-4BFE-A4DC-F35AA0D04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00648B4-39E6-409B-A151-2A6CC6D3C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13A2463-A9F5-45B4-804E-5595FAE42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BF3193A-025E-4BE6-9AD5-D3106F9D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2832A9B-55E5-494A-A717-3617EDD1F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C0DA7BF-4BD6-46F6-91A1-E38E259FC7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7B5F7E4-8A2A-468D-8EF3-6D7171EBC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6A8F3CE-3B42-4770-8933-7C9BCA91B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224EF38-8522-4A6A-BA96-BAAB1A136C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2B702F4-3A4F-475E-A874-62BA9C76A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BF12728-61DB-4CA7-BFEA-C67E21001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A114F6C-B377-4620-9C72-92D0FA50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85FB219-37DC-4CBB-BDEF-43EF98EB0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60F2EE-256C-4A23-A980-9C317EA5F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2F37857-F893-4D54-B377-60870C91BC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5DEA293-2202-41FF-B5FE-71F06BAA6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9C59CAC-07BD-4C27-8926-C55E46BD10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80FA13A-0B04-4946-9A24-2701584E2D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88CE1CC-C8B3-470F-9512-B590AF9DE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C1809CD-B912-4E69-A5A5-94EA27B28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B9E3C6C-40C8-4A98-B0AF-C45C414845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BE61EAD-B3F8-4E77-B3B6-0A3374C0F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303657B-9569-4CB6-A870-F7D678DE6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95E1DFB-B252-4CBC-95A8-D1DC68A18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D7B24AC-E1C7-4A27-BACA-0AE3C159FD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7ECB039-4BBD-4991-8C57-7D90D4A22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517C97-1250-4775-B725-2CBD677C3F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9679D68-007E-47A6-A882-07A8088B5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67BAF92-FB48-468A-B633-46749349E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875629C-FBE1-4E58-82B5-53DBC3ABD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C29FC6C-B918-40F3-AAAA-1A4F1DFBE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D55E2D8-4D39-4F44-AAE7-B3B2DDDB5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EF38C89-9B35-40D5-A2EC-AE4FFF171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5C842FE-0918-4A9A-B4F3-F69C539B3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C5A2FDBE-9CE6-41C7-A149-1FC75441C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E76B3FC-2648-4EF2-A363-8AED916B45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7AD43BF-C5AB-4324-B39E-5E3AFC887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D7FC0CC-E465-4316-A7B6-42441D27D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EF568F1-4905-4D65-8510-683A87097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0779A11-5E9E-4455-8DB7-6BF1F0BA4E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B884067-174C-4C5C-955E-462157D0F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E5F0FA8-85D6-4B51-B2A8-027AC28D8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76C2522-4938-48D4-9ACE-F61BC4527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119966D-0585-4354-991F-856ADF670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931C16B-534C-413B-A404-870528429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888EA28D-0FC2-4BEA-B3EB-D9DEB3C4F7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F2052B6-705D-484A-9856-BCC35D311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357007E-5B0B-4BC1-96BB-2F9A55E28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44B8928-2E44-471E-818A-AC5F8B9B1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F906D0-CE7C-484D-8C11-5011F768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520984" y="3122486"/>
            <a:ext cx="2928062" cy="2544637"/>
            <a:chOff x="5281603" y="104899"/>
            <a:chExt cx="6910397" cy="6005491"/>
          </a:xfrm>
        </p:grpSpPr>
        <p:sp>
          <p:nvSpPr>
            <p:cNvPr id="176" name="Freeform 183">
              <a:extLst>
                <a:ext uri="{FF2B5EF4-FFF2-40B4-BE49-F238E27FC236}">
                  <a16:creationId xmlns:a16="http://schemas.microsoft.com/office/drawing/2014/main" id="{0FE191C3-385B-4E2B-ADE9-0FA9E09CA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F236ECF-9469-429F-B950-E6274E93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CFB9B6B-3B4B-406C-A9C4-9E15E8EDA9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185F607-E801-4999-8E05-0C8486DAA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2AE80DE6-1860-413C-83A4-3D16C772F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CA67FE0-1324-427A-A3EB-EC0E27E8D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426A4D5-E148-458E-81B7-A67551CC5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AE534E1-BFC4-4B6F-B4A6-D0331A128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6D2BC14-55E1-4250-A703-26EAE5BEB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28FA0B2-4451-4A40-A6A8-B5B2BFFD2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95551A0-FD49-4C51-9936-31AADCF8F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1AA33D7-B8C3-4A4C-B04C-90496559F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EC11C7CB-C8A3-4FA2-8919-4BDE08B8C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4122C9F-7650-4E2A-BBDD-5ED179429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2331B0F-4B2B-49FF-B210-A548BEE14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E66A3B2-EAB9-4D0F-8CC6-133C4B8D2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5D255CC-F767-47F3-9B04-0F597091D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E6FFD6E-D10A-4E69-B92A-1C3D4AD900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BAE1242-2228-4493-81B5-F7807B8DA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7A6A8552-686E-44B0-AA9A-9488BB77F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C45C190-42DB-4A86-A102-D04A25E1E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C2E5DE9-3511-45AE-9F95-710C8211A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53F3C6F6-47A6-4265-878C-5092E93280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2B1F3E7-F618-4E13-9E16-7118C45C7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5E7DF9B-A62B-4C53-A661-B401D7195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EEE4847E-481F-4419-AE1F-90DED5344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13E9C09-74A8-40D0-BC37-74CA31F5D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B0009143-1101-4DF3-B01E-766F9BE63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95E8D24-3C05-4242-92BA-731FDA5AE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40A7CC8-D93E-41C0-8322-8EF549E1A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B91F070-941B-4307-9931-156C868BF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F90A755-20A8-4274-A4F7-BD624FECF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D87C615-9E34-495E-8406-FAEFC2F845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1A383A9-4CA6-4FAB-9F61-C5E53DBF8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D7B6069C-3205-4BBB-ADDF-D85A07E55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8083F5B-DC24-40B3-92D2-BF90631145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1AEA55FF-DDBB-4AA2-ACBD-9A4D56FFC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E00B1FB-F492-483C-B4D3-893BE48D2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576CFD40-49E1-465A-9B23-F9D980D9A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D63EDB7-C852-43C0-9954-6F2196FAB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16E726A-0F37-45E3-9BDF-42ECAA68F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9E8E54E-8FB5-4650-AD2D-C65F3F53A9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3018142-C705-4D1B-8C27-83842B8D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B029D1D-41B1-45D6-8FC5-9EBEEEBD5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238CE0A4-BE74-4418-8DB6-FC0A39102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C5DC5DB6-FAE4-45E0-A0E5-E613B8D7E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3FBB2B3B-650C-4D6B-BA13-A71D6CB8C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AA61A363-0BE0-4381-9635-02A60AE9C1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363EFF4-A1A6-4E57-8128-D13002EAD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44B3004-D3A0-4C95-8618-02CD578CC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48511694-389A-4FA7-950D-D0B63A422C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3CF007D-1A35-4653-994F-C5DC685C4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268873C-3BA1-4848-8A1E-55D441695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F28B5E8-5EF7-40C6-8012-75E3ADCB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4DD4F11-6920-4398-88A7-0C571FA3F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87C9D72-9386-43D4-9C27-2B0A676624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903FC60-7B4A-4E8D-B64E-A6570168D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1565646A-F4D1-434F-ACCE-BC14E5D049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B5384FB-B917-47C4-9BEF-B81DFEE8C2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03934C7C-17F3-44A9-96A6-AC1E3AFE0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8AF32D4-0DB1-4F6F-8B2B-27519AB90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8FB5CFF-2F83-4320-9CD0-CCD78775E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C85CC5D7-8944-4B99-92D2-D827AB9C4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F55CCF6E-2B52-4B36-872D-542D0CDD7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2D2E4E5-D86C-41AF-B664-F7E077398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B38EA97-5B13-4977-B58D-0B28E2D8B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CC35DD3-5BF6-4C99-93A1-C0F5ACAB7A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69C8543-88BB-4CDA-8EF5-285068521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091AE30-82E9-4674-9E65-5042AB251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9A3D2800-7BCF-4C76-9CCD-6962D5E5E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2AD91264-05B7-4454-AE8C-BAC45B33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2047D64C-CE38-4EDA-8EA5-8A805D525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3C33408-5D0E-4DE4-8945-9001979D3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E1AE14B5-3844-4A66-A8BC-CD8538C56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5F78B15A-17F2-474B-A6B5-34B225EBA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114C9FE9-2E7D-466C-978D-713D0A662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882ACEF4-C446-4969-92B5-8649558C27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DDA39D67-86FF-418E-9876-AB14AFD793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2D3BF31F-EEDE-4027-BAE2-CD14B138C5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F37BBBCA-15AD-4E11-813C-E58EE564F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A group of people standing in front of a crowd&#10;&#10;Description generated with high confidence">
            <a:extLst>
              <a:ext uri="{FF2B5EF4-FFF2-40B4-BE49-F238E27FC236}">
                <a16:creationId xmlns:a16="http://schemas.microsoft.com/office/drawing/2014/main" id="{D9F733F0-453C-42AC-8CA7-5836BD706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8" r="617" b="6"/>
          <a:stretch/>
        </p:blipFill>
        <p:spPr>
          <a:xfrm>
            <a:off x="5959325" y="2806240"/>
            <a:ext cx="2902538" cy="2902537"/>
          </a:xfrm>
          <a:custGeom>
            <a:avLst/>
            <a:gdLst>
              <a:gd name="connsiteX0" fmla="*/ 1425981 w 2851962"/>
              <a:gd name="connsiteY0" fmla="*/ 0 h 2851962"/>
              <a:gd name="connsiteX1" fmla="*/ 2851962 w 2851962"/>
              <a:gd name="connsiteY1" fmla="*/ 1425981 h 2851962"/>
              <a:gd name="connsiteX2" fmla="*/ 1425981 w 2851962"/>
              <a:gd name="connsiteY2" fmla="*/ 2851962 h 2851962"/>
              <a:gd name="connsiteX3" fmla="*/ 0 w 2851962"/>
              <a:gd name="connsiteY3" fmla="*/ 1425981 h 2851962"/>
              <a:gd name="connsiteX4" fmla="*/ 1425981 w 2851962"/>
              <a:gd name="connsiteY4" fmla="*/ 0 h 28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4" name="Picture 3" descr="A group of people in a desert&#10;&#10;Description generated with high confidence">
            <a:extLst>
              <a:ext uri="{FF2B5EF4-FFF2-40B4-BE49-F238E27FC236}">
                <a16:creationId xmlns:a16="http://schemas.microsoft.com/office/drawing/2014/main" id="{D1DC7826-D9EA-4668-BE39-39D521170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55" r="15484" b="-2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6" name="Picture 5" descr="A group of people posing for a photo&#10;&#10;Description generated with high confidence">
            <a:extLst>
              <a:ext uri="{FF2B5EF4-FFF2-40B4-BE49-F238E27FC236}">
                <a16:creationId xmlns:a16="http://schemas.microsoft.com/office/drawing/2014/main" id="{00ADE577-97FB-4838-AAD4-581654C3C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5" r="24171" b="-4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569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C5E1-4055-4FB2-A73D-47B62693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2F08-E87D-4CA6-8636-F3E6C32E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4380"/>
            <a:ext cx="10131425" cy="44840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Students will be able to: </a:t>
            </a:r>
          </a:p>
          <a:p>
            <a:pPr lvl="1"/>
            <a:r>
              <a:rPr lang="en-US" sz="2200" dirty="0"/>
              <a:t>Explain how &amp; why Europe experienced an intellectual awakening in the 16th century that led to a scientific revolution</a:t>
            </a:r>
          </a:p>
          <a:p>
            <a:pPr lvl="1"/>
            <a:r>
              <a:rPr lang="en-US" sz="2200" dirty="0"/>
              <a:t>Explain how the scientific revolution led to the decline of superstition &amp; the rise of reason in Europe</a:t>
            </a:r>
          </a:p>
          <a:p>
            <a:pPr lvl="1"/>
            <a:r>
              <a:rPr lang="en-US" sz="2200" dirty="0"/>
              <a:t>Explain how this contributed to modern scientific processes. Further, students are expected</a:t>
            </a:r>
          </a:p>
          <a:p>
            <a:pPr lvl="1"/>
            <a:r>
              <a:rPr lang="en-US" sz="2200" dirty="0"/>
              <a:t>link these scientific advances to the rise of Enlightenment philosophies on the proper role of government in people’s lives</a:t>
            </a:r>
          </a:p>
          <a:p>
            <a:pPr lvl="1"/>
            <a:r>
              <a:rPr lang="en-US" sz="2200" dirty="0"/>
              <a:t>explain how the ideas of Enlightenment philosophers were a radical change from traditional 17th &amp; 18th century political theory &amp; how it laid the groundwork for modern republican, federal, &amp; democratic forms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306846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F7C5-7D62-4BB4-ADD6-A289FC6B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Great Minds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066B-F415-4268-9D99-CCC061EF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961322"/>
            <a:ext cx="7765775" cy="4492487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Nicolaus Copernicus</a:t>
            </a:r>
          </a:p>
          <a:p>
            <a:pPr lvl="1"/>
            <a:r>
              <a:rPr lang="en-US" sz="2800" dirty="0"/>
              <a:t>Polish scientist</a:t>
            </a:r>
          </a:p>
          <a:p>
            <a:pPr lvl="1"/>
            <a:r>
              <a:rPr lang="en-US" sz="2800" u="sng" dirty="0"/>
              <a:t>1543 </a:t>
            </a:r>
            <a:r>
              <a:rPr lang="en-US" sz="2800" dirty="0"/>
              <a:t>- published his argument for a helio- or sun-centered universe Although his work received little notice</a:t>
            </a:r>
          </a:p>
          <a:p>
            <a:pPr lvl="1"/>
            <a:r>
              <a:rPr lang="en-US" sz="2800" dirty="0"/>
              <a:t>Abandoned Ptolemy’s geo- or earth-centered universe which had been the accepted science since the 100s AD</a:t>
            </a:r>
          </a:p>
          <a:p>
            <a:pPr lvl="1"/>
            <a:r>
              <a:rPr lang="en-US" sz="2800" dirty="0"/>
              <a:t>A sun-centered universe was hard to accept at first because one could see the sun moving around the earth but could not feel the Earth moving</a:t>
            </a:r>
          </a:p>
        </p:txBody>
      </p:sp>
      <p:pic>
        <p:nvPicPr>
          <p:cNvPr id="4" name="Picture 3" descr="A person wearing a red and black hair&#10;&#10;Description generated with high confidence">
            <a:extLst>
              <a:ext uri="{FF2B5EF4-FFF2-40B4-BE49-F238E27FC236}">
                <a16:creationId xmlns:a16="http://schemas.microsoft.com/office/drawing/2014/main" id="{2A67547B-BCAA-4C5A-AFA9-DE48CD34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788" y="1706143"/>
            <a:ext cx="3445714" cy="344571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52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8F61-E8FB-484D-80F9-AD01060B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8" y="238539"/>
            <a:ext cx="10131425" cy="1456267"/>
          </a:xfrm>
        </p:spPr>
        <p:txBody>
          <a:bodyPr/>
          <a:lstStyle/>
          <a:p>
            <a:pPr algn="ctr"/>
            <a:r>
              <a:rPr lang="en-US" b="1" u="sng" dirty="0"/>
              <a:t>Ptolemy vs Copernicus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9C33D-6B8D-461E-ADE6-707BBF736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26" y="1944343"/>
            <a:ext cx="5715000" cy="44005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27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F7C5-7D62-4BB4-ADD6-A289FC6B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823" y="298174"/>
            <a:ext cx="6593075" cy="161249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Great Minds </a:t>
            </a:r>
          </a:p>
        </p:txBody>
      </p:sp>
      <p:pic>
        <p:nvPicPr>
          <p:cNvPr id="4" name="Picture 3" descr="A person smiling for the camera&#10;&#10;Description generated with high confidence">
            <a:extLst>
              <a:ext uri="{FF2B5EF4-FFF2-40B4-BE49-F238E27FC236}">
                <a16:creationId xmlns:a16="http://schemas.microsoft.com/office/drawing/2014/main" id="{EB678E5E-1A70-41BF-B1E0-27399D8F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8"/>
          <a:stretch/>
        </p:blipFill>
        <p:spPr>
          <a:xfrm>
            <a:off x="503603" y="1192695"/>
            <a:ext cx="3474074" cy="513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066B-F415-4268-9D99-CCC061EF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823" y="1709222"/>
            <a:ext cx="7673864" cy="4622658"/>
          </a:xfrm>
        </p:spPr>
        <p:txBody>
          <a:bodyPr>
            <a:normAutofit/>
          </a:bodyPr>
          <a:lstStyle/>
          <a:p>
            <a:r>
              <a:rPr lang="en-US" sz="2800" dirty="0"/>
              <a:t>Johannes Kepler</a:t>
            </a:r>
          </a:p>
          <a:p>
            <a:pPr lvl="1"/>
            <a:r>
              <a:rPr lang="en-US" sz="2400" dirty="0"/>
              <a:t>Danish mathematician </a:t>
            </a:r>
          </a:p>
          <a:p>
            <a:pPr lvl="1"/>
            <a:r>
              <a:rPr lang="en-US" sz="2400" dirty="0"/>
              <a:t>About 60 years later, Kepler tested &amp; proved Copernicus’ idea using models &amp; mathematics</a:t>
            </a:r>
          </a:p>
          <a:p>
            <a:pPr lvl="1"/>
            <a:r>
              <a:rPr lang="en-US" sz="2400" dirty="0"/>
              <a:t>Also discovered that planets orbit the sun, not in a circle, but in an oval-shaped ellipse.</a:t>
            </a:r>
          </a:p>
        </p:txBody>
      </p:sp>
    </p:spTree>
    <p:extLst>
      <p:ext uri="{BB962C8B-B14F-4D97-AF65-F5344CB8AC3E}">
        <p14:creationId xmlns:p14="http://schemas.microsoft.com/office/powerpoint/2010/main" val="325590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198B-68D5-45B3-BBC2-5BD0B490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AF6644-0CC3-4CA2-AFA9-ED7CC5050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447" y="1172302"/>
            <a:ext cx="6768131" cy="5076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343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F7C5-7D62-4BB4-ADD6-A289FC6B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b="1" u="sng"/>
              <a:t>Great Minds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066B-F415-4268-9D99-CCC061EF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142067"/>
            <a:ext cx="7222434" cy="440450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Galileo Galilei </a:t>
            </a:r>
          </a:p>
          <a:p>
            <a:pPr lvl="1"/>
            <a:r>
              <a:rPr lang="en-US" sz="2600" dirty="0"/>
              <a:t>Italian astronomer</a:t>
            </a:r>
          </a:p>
          <a:p>
            <a:pPr lvl="1"/>
            <a:r>
              <a:rPr lang="en-US" sz="2600" dirty="0"/>
              <a:t>Using a telescope, saw mountains &amp; valleys on the moon, spots on the sun, rings around Saturn, &amp; moons orbiting Jupiter</a:t>
            </a:r>
          </a:p>
          <a:p>
            <a:pPr lvl="1"/>
            <a:r>
              <a:rPr lang="en-US" sz="2600" dirty="0"/>
              <a:t>Provided more proof that Earth was not the center of the universe</a:t>
            </a:r>
          </a:p>
          <a:p>
            <a:pPr lvl="1"/>
            <a:r>
              <a:rPr lang="en-US" sz="2600" dirty="0"/>
              <a:t>Also disproved Aristotle by demonstrating that all objects fall at the same rate.</a:t>
            </a:r>
          </a:p>
          <a:p>
            <a:pPr lvl="1"/>
            <a:r>
              <a:rPr lang="en-US" sz="2600" dirty="0"/>
              <a:t>Forced to stand before an Inquisition &amp; recant his findings due to controversy with the church</a:t>
            </a:r>
          </a:p>
        </p:txBody>
      </p:sp>
      <p:pic>
        <p:nvPicPr>
          <p:cNvPr id="5" name="Picture 4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11D40E0F-D99C-465C-80D7-1124D1FE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1263916"/>
            <a:ext cx="3445714" cy="425396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07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F7C5-7D62-4BB4-ADD6-A289FC6B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b="1" u="sng" dirty="0"/>
              <a:t>Great Minds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64B60-237E-4AEE-AE9B-D7A6ADC1D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8"/>
          <a:stretch/>
        </p:blipFill>
        <p:spPr>
          <a:xfrm>
            <a:off x="337645" y="379340"/>
            <a:ext cx="4123123" cy="6099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066B-F415-4268-9D99-CCC061EF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6"/>
            <a:ext cx="6593075" cy="4227073"/>
          </a:xfrm>
        </p:spPr>
        <p:txBody>
          <a:bodyPr>
            <a:normAutofit/>
          </a:bodyPr>
          <a:lstStyle/>
          <a:p>
            <a:r>
              <a:rPr lang="en-US" sz="2800" dirty="0"/>
              <a:t>Sir Isaac Newton </a:t>
            </a:r>
            <a:endParaRPr lang="en-US" dirty="0"/>
          </a:p>
          <a:p>
            <a:pPr lvl="1"/>
            <a:r>
              <a:rPr lang="en-US" sz="2400" dirty="0"/>
              <a:t>English scientist</a:t>
            </a:r>
          </a:p>
          <a:p>
            <a:pPr lvl="1"/>
            <a:r>
              <a:rPr lang="en-US" sz="2400" dirty="0"/>
              <a:t>Built on the work of Copernicus, Kepler, &amp; Galileo in the 1680s</a:t>
            </a:r>
          </a:p>
          <a:p>
            <a:pPr lvl="1"/>
            <a:r>
              <a:rPr lang="en-US" sz="2400" dirty="0"/>
              <a:t>Realized that the same force, gravity, that made objects fall to the earth also kept the planets in their orbits around the sun</a:t>
            </a:r>
          </a:p>
          <a:p>
            <a:pPr lvl="1"/>
            <a:r>
              <a:rPr lang="en-US" sz="2400" dirty="0"/>
              <a:t>Explained the laws of motion &amp; developed mathematics to measure motion</a:t>
            </a:r>
          </a:p>
        </p:txBody>
      </p:sp>
    </p:spTree>
    <p:extLst>
      <p:ext uri="{BB962C8B-B14F-4D97-AF65-F5344CB8AC3E}">
        <p14:creationId xmlns:p14="http://schemas.microsoft.com/office/powerpoint/2010/main" val="13624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6EFB-3EF2-4EF9-B54F-5AF75E8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58900"/>
            <a:ext cx="3771899" cy="1651000"/>
          </a:xfrm>
        </p:spPr>
        <p:txBody>
          <a:bodyPr anchor="b">
            <a:normAutofit/>
          </a:bodyPr>
          <a:lstStyle/>
          <a:p>
            <a:endParaRPr lang="en-US" sz="2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292556-7C49-4A95-90AF-275B6A60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009900"/>
            <a:ext cx="3771899" cy="2781300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60C83-BC92-423F-B873-D0E62491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46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129</TotalTime>
  <Words>711</Words>
  <Application>Microsoft Office PowerPoint</Application>
  <PresentationFormat>Widescreen</PresentationFormat>
  <Paragraphs>79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Scientific Revolution</vt:lpstr>
      <vt:lpstr>Objectives</vt:lpstr>
      <vt:lpstr>Great Minds </vt:lpstr>
      <vt:lpstr>Ptolemy vs Copernicus </vt:lpstr>
      <vt:lpstr>Great Minds </vt:lpstr>
      <vt:lpstr>PowerPoint Presentation</vt:lpstr>
      <vt:lpstr>Great Minds </vt:lpstr>
      <vt:lpstr>Great Minds </vt:lpstr>
      <vt:lpstr>PowerPoint Presentation</vt:lpstr>
      <vt:lpstr>Lasting Impacts of the scientific revolution </vt:lpstr>
      <vt:lpstr>The Enlightenment</vt:lpstr>
      <vt:lpstr>Great Thinkers</vt:lpstr>
      <vt:lpstr>Great Thinkers</vt:lpstr>
      <vt:lpstr>Volataire Quote </vt:lpstr>
      <vt:lpstr>Great Thinkers</vt:lpstr>
      <vt:lpstr>Rousseau Quote</vt:lpstr>
      <vt:lpstr>Great Thinkers</vt:lpstr>
      <vt:lpstr>Beccaria Quote </vt:lpstr>
      <vt:lpstr>Lasting Impacts of The Enlightenment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Discovery</dc:title>
  <dc:creator>Mandrell Perryman</dc:creator>
  <cp:lastModifiedBy>Mandrell Perryman</cp:lastModifiedBy>
  <cp:revision>17</cp:revision>
  <dcterms:created xsi:type="dcterms:W3CDTF">2018-10-23T23:45:09Z</dcterms:created>
  <dcterms:modified xsi:type="dcterms:W3CDTF">2019-03-20T11:55:35Z</dcterms:modified>
</cp:coreProperties>
</file>