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9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C8E51-11F4-4E8B-8E17-B5ED6C55B40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495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AFC7B-7EF0-4BCB-B1EA-152D869FCA5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40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F5C35-08D0-4815-8886-D750DBB4F5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678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1981200"/>
            <a:ext cx="3695700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07F2B-1F13-41AC-8F29-A42EE989B1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549664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F3B75-B0CD-418D-A09C-AB1545AA561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49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9A8E2-9652-4D49-803B-9B09A0E9E3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991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E36A2-38BA-430C-8DD2-C2827964CB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356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3C579-E33C-430A-B580-E73F693D9C6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766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2847F-C157-4522-95C1-E53A25C6C9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40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BF587-8E78-4747-AB9B-4405D0201D1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98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261FF-E3B1-4A05-B4B7-99310911CB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99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AB8E2-51C5-452B-8F0D-7ACEA4944A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226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FB8D0-BD47-4C08-9237-75560D7944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205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8A2C8-A573-44A9-88FB-07461629E8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95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7EA09-8439-4E18-B9C9-933304B88A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55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7A9FB-9049-449C-A009-CDDA32E60C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6019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E7D9B-7CEC-4B91-8A7B-AAADBABF21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95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5561B-9E64-459E-937A-357EA3BB5B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76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31513-C7B7-4690-B571-59B9BE2133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7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F3870-AD9B-42BF-935B-16152E720E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923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07E48-2080-467E-B8B7-F0C12FE7FE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452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CC89F-257B-4D2C-9964-C9517D09C4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81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2C0D8-7851-4A76-8E97-96CC612F9D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929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19383-C7C3-40DE-984B-5DA571A18EC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4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AA7D0D-00D4-442D-8B32-153E6F8104C6}" type="slidenum">
              <a:rPr lang="en-US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57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FC34BA-0B07-4936-9C3D-45BC5DCA73E3}" type="slidenum">
              <a:rPr lang="en-US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76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Revolutions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Standard</a:t>
            </a:r>
            <a:r>
              <a:rPr lang="en-US" dirty="0"/>
              <a:t>: Analyze the Age of Revolutions and Rebellions.</a:t>
            </a:r>
          </a:p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Element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/>
              <a:t> Identify the causes and results of the revolutions in England (1689), United States (1776), France (1789), Haiti (1791), and Latin America (1808-1825)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780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236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Declaration of Independence</a:t>
            </a:r>
          </a:p>
        </p:txBody>
      </p:sp>
      <p:pic>
        <p:nvPicPr>
          <p:cNvPr id="54275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1447800"/>
            <a:ext cx="5486400" cy="4129088"/>
          </a:xfr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32004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u="sng" dirty="0"/>
              <a:t>Description</a:t>
            </a:r>
            <a:r>
              <a:rPr lang="en-US" dirty="0"/>
              <a:t>:</a:t>
            </a:r>
          </a:p>
          <a:p>
            <a:pPr>
              <a:defRPr/>
            </a:pPr>
            <a:r>
              <a:rPr lang="en-US" dirty="0"/>
              <a:t>July 1776</a:t>
            </a:r>
          </a:p>
          <a:p>
            <a:pPr>
              <a:defRPr/>
            </a:pPr>
            <a:r>
              <a:rPr lang="en-US" dirty="0"/>
              <a:t>launched what came to be known as the </a:t>
            </a:r>
            <a:r>
              <a:rPr lang="en-US" b="1" dirty="0"/>
              <a:t>American Revolution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87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Declaration of Independence</a:t>
            </a:r>
          </a:p>
        </p:txBody>
      </p:sp>
      <p:pic>
        <p:nvPicPr>
          <p:cNvPr id="55299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3184525"/>
            <a:ext cx="2576513" cy="33543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u="sng" dirty="0"/>
              <a:t>Intellectual Sources</a:t>
            </a:r>
            <a:r>
              <a:rPr lang="en-US" dirty="0"/>
              <a:t>:</a:t>
            </a:r>
          </a:p>
          <a:p>
            <a:pPr>
              <a:defRPr/>
            </a:pPr>
            <a:r>
              <a:rPr lang="en-US" dirty="0"/>
              <a:t>Thomas Paine’s pamphlet, “Common Sense” published in January of 1776</a:t>
            </a:r>
          </a:p>
          <a:p>
            <a:pPr>
              <a:defRPr/>
            </a:pPr>
            <a:r>
              <a:rPr lang="en-US" dirty="0"/>
              <a:t>John Locke’s writing, “Second Treatise on Government”</a:t>
            </a:r>
          </a:p>
        </p:txBody>
      </p:sp>
      <p:pic>
        <p:nvPicPr>
          <p:cNvPr id="5530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68425"/>
            <a:ext cx="25146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540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/>
              <a:t>Enlightenment Ideas</a:t>
            </a:r>
          </a:p>
        </p:txBody>
      </p:sp>
      <p:sp>
        <p:nvSpPr>
          <p:cNvPr id="56323" name="Content Placeholder 5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257800"/>
          </a:xfrm>
        </p:spPr>
        <p:txBody>
          <a:bodyPr/>
          <a:lstStyle/>
          <a:p>
            <a:r>
              <a:rPr lang="en-US"/>
              <a:t>the notion of natural rights (</a:t>
            </a:r>
            <a:r>
              <a:rPr lang="en-US" b="1"/>
              <a:t>inalienable rights</a:t>
            </a:r>
            <a:r>
              <a:rPr lang="en-US"/>
              <a:t>)</a:t>
            </a:r>
          </a:p>
          <a:p>
            <a:pPr lvl="1"/>
            <a:r>
              <a:rPr lang="en-US"/>
              <a:t>life, liberty and the pursuit of happiness</a:t>
            </a:r>
          </a:p>
          <a:p>
            <a:r>
              <a:rPr lang="en-US" b="1"/>
              <a:t>egalitarianism</a:t>
            </a:r>
            <a:r>
              <a:rPr lang="en-US"/>
              <a:t> – all men are created equal</a:t>
            </a:r>
          </a:p>
          <a:p>
            <a:r>
              <a:rPr lang="en-US"/>
              <a:t>government obtained it’s right to rule from the </a:t>
            </a:r>
            <a:r>
              <a:rPr lang="en-US" b="1"/>
              <a:t>free consent of the people </a:t>
            </a:r>
            <a:r>
              <a:rPr lang="en-US"/>
              <a:t>and not from God</a:t>
            </a:r>
          </a:p>
          <a:p>
            <a:pPr lvl="1"/>
            <a:r>
              <a:rPr lang="en-US"/>
              <a:t>opposed divine right</a:t>
            </a:r>
          </a:p>
          <a:p>
            <a:pPr lvl="1"/>
            <a:r>
              <a:rPr lang="en-US"/>
              <a:t>new thought on the flow of power first comes from god then to the people and finally the ruler</a:t>
            </a:r>
          </a:p>
          <a:p>
            <a:r>
              <a:rPr lang="en-US"/>
              <a:t>the idea that a </a:t>
            </a:r>
            <a:r>
              <a:rPr lang="en-US" b="1"/>
              <a:t>social contract </a:t>
            </a:r>
            <a:r>
              <a:rPr lang="en-US"/>
              <a:t>exists between governments and citizens</a:t>
            </a:r>
          </a:p>
        </p:txBody>
      </p:sp>
    </p:spTree>
    <p:extLst>
      <p:ext uri="{BB962C8B-B14F-4D97-AF65-F5344CB8AC3E}">
        <p14:creationId xmlns:p14="http://schemas.microsoft.com/office/powerpoint/2010/main" val="3321788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1143000"/>
          </a:xfrm>
        </p:spPr>
        <p:txBody>
          <a:bodyPr/>
          <a:lstStyle/>
          <a:p>
            <a:r>
              <a:rPr lang="en-US"/>
              <a:t>Language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534400" cy="4724400"/>
          </a:xfrm>
        </p:spPr>
        <p:txBody>
          <a:bodyPr/>
          <a:lstStyle/>
          <a:p>
            <a:r>
              <a:rPr lang="en-US"/>
              <a:t>the Founding Fathers asserted that such </a:t>
            </a:r>
            <a:r>
              <a:rPr lang="en-US" b="1"/>
              <a:t>natural rights existed</a:t>
            </a:r>
            <a:r>
              <a:rPr lang="en-US"/>
              <a:t> </a:t>
            </a:r>
          </a:p>
          <a:p>
            <a:r>
              <a:rPr lang="en-US"/>
              <a:t>the British government had </a:t>
            </a:r>
            <a:r>
              <a:rPr lang="en-US" b="1"/>
              <a:t>violated its social contract with the colonies</a:t>
            </a:r>
          </a:p>
          <a:p>
            <a:r>
              <a:rPr lang="en-US"/>
              <a:t>just as Parliament had accused the king of assuming too much power to </a:t>
            </a:r>
            <a:r>
              <a:rPr lang="en-US" b="1"/>
              <a:t>justify the English Revolution</a:t>
            </a:r>
            <a:r>
              <a:rPr lang="en-US"/>
              <a:t>, the colonies now claimed that Parliament had assumed too much power by taxing them without representation(..for)</a:t>
            </a:r>
          </a:p>
          <a:p>
            <a:r>
              <a:rPr lang="en-US"/>
              <a:t>claimed King George was </a:t>
            </a:r>
            <a:r>
              <a:rPr lang="en-US" b="1"/>
              <a:t>a despot</a:t>
            </a:r>
            <a:r>
              <a:rPr lang="en-US"/>
              <a:t>(…he has)</a:t>
            </a:r>
          </a:p>
        </p:txBody>
      </p:sp>
    </p:spTree>
    <p:extLst>
      <p:ext uri="{BB962C8B-B14F-4D97-AF65-F5344CB8AC3E}">
        <p14:creationId xmlns:p14="http://schemas.microsoft.com/office/powerpoint/2010/main" val="472531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American Revolution - Results</a:t>
            </a:r>
          </a:p>
        </p:txBody>
      </p:sp>
      <p:sp>
        <p:nvSpPr>
          <p:cNvPr id="58371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8610600" cy="1981200"/>
          </a:xfrm>
        </p:spPr>
        <p:txBody>
          <a:bodyPr/>
          <a:lstStyle/>
          <a:p>
            <a:r>
              <a:rPr lang="en-US"/>
              <a:t>the American Revolution succeeded</a:t>
            </a:r>
          </a:p>
          <a:p>
            <a:r>
              <a:rPr lang="en-US"/>
              <a:t>established the United States’ independence</a:t>
            </a:r>
          </a:p>
          <a:p>
            <a:r>
              <a:rPr lang="en-US"/>
              <a:t>created a new representative government that would serve as a model for future democracies</a:t>
            </a:r>
          </a:p>
        </p:txBody>
      </p:sp>
      <p:pic>
        <p:nvPicPr>
          <p:cNvPr id="58372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3276600"/>
            <a:ext cx="5334000" cy="3516313"/>
          </a:xfrm>
        </p:spPr>
      </p:pic>
    </p:spTree>
    <p:extLst>
      <p:ext uri="{BB962C8B-B14F-4D97-AF65-F5344CB8AC3E}">
        <p14:creationId xmlns:p14="http://schemas.microsoft.com/office/powerpoint/2010/main" val="78104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Haitian Independence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Element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/>
              <a:t> </a:t>
            </a:r>
            <a:r>
              <a:rPr lang="en-US" u="sng" dirty="0"/>
              <a:t>Identify the causes and results of the revolutions in </a:t>
            </a:r>
            <a:r>
              <a:rPr lang="en-US" dirty="0"/>
              <a:t>England (1689), United States (1776), France (1789), </a:t>
            </a:r>
            <a:r>
              <a:rPr lang="en-US" u="sng" dirty="0"/>
              <a:t>Haiti (1791)</a:t>
            </a:r>
            <a:r>
              <a:rPr lang="en-US" dirty="0"/>
              <a:t>, and Latin America (1808-1825)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Vocabulary</a:t>
            </a:r>
            <a:r>
              <a:rPr lang="en-US" dirty="0"/>
              <a:t>: Haitian Independence</a:t>
            </a:r>
          </a:p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Essential Question</a:t>
            </a:r>
            <a:r>
              <a:rPr lang="en-US" dirty="0"/>
              <a:t>: How did revolutions in the Americas impact the world? 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293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>
            <a:stCxn id="4099" idx="1"/>
          </p:cNvCxnSpPr>
          <p:nvPr/>
        </p:nvCxnSpPr>
        <p:spPr>
          <a:xfrm flipH="1">
            <a:off x="6019800" y="3740150"/>
            <a:ext cx="1066800" cy="2984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" name="TextBox 12"/>
          <p:cNvSpPr txBox="1">
            <a:spLocks noChangeArrowheads="1"/>
          </p:cNvSpPr>
          <p:nvPr/>
        </p:nvSpPr>
        <p:spPr bwMode="auto">
          <a:xfrm>
            <a:off x="7086600" y="3549650"/>
            <a:ext cx="175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</a:rPr>
              <a:t>You are Here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781800" y="4724400"/>
            <a:ext cx="3048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TextBox 16"/>
          <p:cNvSpPr txBox="1">
            <a:spLocks noChangeArrowheads="1"/>
          </p:cNvSpPr>
          <p:nvPr/>
        </p:nvSpPr>
        <p:spPr bwMode="auto">
          <a:xfrm>
            <a:off x="6819900" y="4352925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</a:rPr>
              <a:t>Haiti</a:t>
            </a:r>
          </a:p>
        </p:txBody>
      </p:sp>
    </p:spTree>
    <p:extLst>
      <p:ext uri="{BB962C8B-B14F-4D97-AF65-F5344CB8AC3E}">
        <p14:creationId xmlns:p14="http://schemas.microsoft.com/office/powerpoint/2010/main" val="464418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Haitian Independence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u="sng" dirty="0"/>
              <a:t>Cause</a:t>
            </a:r>
            <a:r>
              <a:rPr lang="en-US" dirty="0"/>
              <a:t>:</a:t>
            </a:r>
          </a:p>
          <a:p>
            <a:pPr>
              <a:defRPr/>
            </a:pPr>
            <a:r>
              <a:rPr lang="en-US" dirty="0"/>
              <a:t>the Revolution in France soon spread to some of its colonies</a:t>
            </a:r>
          </a:p>
          <a:p>
            <a:pPr>
              <a:defRPr/>
            </a:pPr>
            <a:r>
              <a:rPr lang="en-US" dirty="0"/>
              <a:t>Saint-Dominique - colony of France</a:t>
            </a:r>
          </a:p>
          <a:p>
            <a:pPr>
              <a:defRPr/>
            </a:pPr>
            <a:r>
              <a:rPr lang="en-US" dirty="0"/>
              <a:t>in 1791</a:t>
            </a:r>
          </a:p>
          <a:p>
            <a:pPr>
              <a:defRPr/>
            </a:pPr>
            <a:r>
              <a:rPr lang="en-US" dirty="0"/>
              <a:t>black slaves rebelled against their white masters after learning of the revolution in Europe</a:t>
            </a:r>
          </a:p>
        </p:txBody>
      </p:sp>
    </p:spTree>
    <p:extLst>
      <p:ext uri="{BB962C8B-B14F-4D97-AF65-F5344CB8AC3E}">
        <p14:creationId xmlns:p14="http://schemas.microsoft.com/office/powerpoint/2010/main" val="1735774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Toussaint L’Ouverture</a:t>
            </a:r>
          </a:p>
        </p:txBody>
      </p:sp>
      <p:pic>
        <p:nvPicPr>
          <p:cNvPr id="614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447800"/>
            <a:ext cx="3733800" cy="5121275"/>
          </a:xfrm>
        </p:spPr>
      </p:pic>
      <p:sp>
        <p:nvSpPr>
          <p:cNvPr id="6148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572000"/>
          </a:xfrm>
        </p:spPr>
        <p:txBody>
          <a:bodyPr/>
          <a:lstStyle/>
          <a:p>
            <a:r>
              <a:rPr lang="en-US"/>
              <a:t>a gifted and educated slave</a:t>
            </a:r>
          </a:p>
          <a:p>
            <a:r>
              <a:rPr lang="en-US"/>
              <a:t>quickly became their leader</a:t>
            </a:r>
          </a:p>
          <a:p>
            <a:r>
              <a:rPr lang="en-US"/>
              <a:t>continually claimed to be a Frenchman acting in the spirit of the revolution</a:t>
            </a:r>
          </a:p>
          <a:p>
            <a:r>
              <a:rPr lang="en-US"/>
              <a:t>proclaimed himself ruler</a:t>
            </a:r>
          </a:p>
          <a:p>
            <a:r>
              <a:rPr lang="en-US"/>
              <a:t>freed all the slaves</a:t>
            </a:r>
          </a:p>
        </p:txBody>
      </p:sp>
    </p:spTree>
    <p:extLst>
      <p:ext uri="{BB962C8B-B14F-4D97-AF65-F5344CB8AC3E}">
        <p14:creationId xmlns:p14="http://schemas.microsoft.com/office/powerpoint/2010/main" val="2781377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American Revolution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Element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/>
              <a:t> </a:t>
            </a:r>
            <a:r>
              <a:rPr lang="en-US" u="sng" dirty="0"/>
              <a:t>Identify the causes and results of the revolutions in </a:t>
            </a:r>
            <a:r>
              <a:rPr lang="en-US" dirty="0"/>
              <a:t>England (1689), </a:t>
            </a:r>
            <a:r>
              <a:rPr lang="en-US" u="sng" dirty="0"/>
              <a:t>United States (1776)</a:t>
            </a:r>
            <a:r>
              <a:rPr lang="en-US" dirty="0"/>
              <a:t>, France (1789), Haiti (1791), and Latin America (1808-1825)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Vocabulary</a:t>
            </a:r>
            <a:r>
              <a:rPr lang="en-US" dirty="0"/>
              <a:t>: American Revolution</a:t>
            </a:r>
          </a:p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Essential Question</a:t>
            </a:r>
            <a:r>
              <a:rPr lang="en-US" dirty="0"/>
              <a:t>: How did revolutions in the Americas impact the world? 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528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Haitian Independence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Results:</a:t>
            </a:r>
          </a:p>
          <a:p>
            <a:pPr>
              <a:defRPr/>
            </a:pPr>
            <a:r>
              <a:rPr lang="en-US" dirty="0"/>
              <a:t>French troops arrived in 1802</a:t>
            </a:r>
          </a:p>
          <a:p>
            <a:pPr>
              <a:defRPr/>
            </a:pPr>
            <a:r>
              <a:rPr lang="en-US" dirty="0"/>
              <a:t>Toussaint was deceived and taken prisoner</a:t>
            </a:r>
          </a:p>
          <a:p>
            <a:pPr lvl="1">
              <a:defRPr/>
            </a:pPr>
            <a:r>
              <a:rPr lang="en-US" dirty="0"/>
              <a:t>died soon after in a French dungeon</a:t>
            </a:r>
          </a:p>
          <a:p>
            <a:pPr lvl="1">
              <a:defRPr/>
            </a:pPr>
            <a:r>
              <a:rPr lang="en-US" dirty="0"/>
              <a:t>his followers did not give up the fight</a:t>
            </a:r>
          </a:p>
          <a:p>
            <a:pPr lvl="1">
              <a:defRPr/>
            </a:pPr>
            <a:r>
              <a:rPr lang="en-US" dirty="0"/>
              <a:t>they successfully turned back the French</a:t>
            </a:r>
          </a:p>
          <a:p>
            <a:pPr>
              <a:defRPr/>
            </a:pPr>
            <a:r>
              <a:rPr lang="en-US" dirty="0"/>
              <a:t>established the new nation of Haiti</a:t>
            </a:r>
          </a:p>
        </p:txBody>
      </p:sp>
    </p:spTree>
    <p:extLst>
      <p:ext uri="{BB962C8B-B14F-4D97-AF65-F5344CB8AC3E}">
        <p14:creationId xmlns:p14="http://schemas.microsoft.com/office/powerpoint/2010/main" val="1386285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Revolutions in Latin America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Element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/>
              <a:t> </a:t>
            </a:r>
            <a:r>
              <a:rPr lang="en-US" u="sng" dirty="0"/>
              <a:t>Identify the causes and results of the revolutions in </a:t>
            </a:r>
            <a:r>
              <a:rPr lang="en-US" dirty="0"/>
              <a:t>England (1689), United States (1776), France (1789), Haiti (1791), and </a:t>
            </a:r>
            <a:r>
              <a:rPr lang="en-US" u="sng" dirty="0"/>
              <a:t>Latin America (1808-1825)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Vocabulary</a:t>
            </a:r>
            <a:r>
              <a:rPr lang="en-US" dirty="0"/>
              <a:t>: Latin American Revolutions</a:t>
            </a:r>
          </a:p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Essential Question</a:t>
            </a:r>
            <a:r>
              <a:rPr lang="en-US" dirty="0"/>
              <a:t>: How did revolutions in the Americas impact the world? 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76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H="1">
            <a:off x="1905000" y="3581400"/>
            <a:ext cx="6858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2667000" y="3429000"/>
            <a:ext cx="137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You are here</a:t>
            </a:r>
          </a:p>
        </p:txBody>
      </p:sp>
      <p:sp>
        <p:nvSpPr>
          <p:cNvPr id="14" name="Left Brace 13"/>
          <p:cNvSpPr/>
          <p:nvPr/>
        </p:nvSpPr>
        <p:spPr>
          <a:xfrm rot="20290819">
            <a:off x="192088" y="3856038"/>
            <a:ext cx="1635125" cy="3192462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221" name="TextBox 14"/>
          <p:cNvSpPr txBox="1">
            <a:spLocks noChangeArrowheads="1"/>
          </p:cNvSpPr>
          <p:nvPr/>
        </p:nvSpPr>
        <p:spPr bwMode="auto">
          <a:xfrm>
            <a:off x="76200" y="5943600"/>
            <a:ext cx="114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Latin America</a:t>
            </a:r>
          </a:p>
        </p:txBody>
      </p:sp>
    </p:spTree>
    <p:extLst>
      <p:ext uri="{BB962C8B-B14F-4D97-AF65-F5344CB8AC3E}">
        <p14:creationId xmlns:p14="http://schemas.microsoft.com/office/powerpoint/2010/main" val="1534226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Revolutions in Latin America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u="sng" dirty="0"/>
              <a:t>Description</a:t>
            </a:r>
            <a:r>
              <a:rPr lang="en-US" dirty="0"/>
              <a:t>:</a:t>
            </a:r>
          </a:p>
          <a:p>
            <a:pPr>
              <a:defRPr/>
            </a:pPr>
            <a:r>
              <a:rPr lang="en-US" dirty="0"/>
              <a:t>a number of successful Latin American Revolutions occurred during the first quarter of the nineteenth century</a:t>
            </a:r>
          </a:p>
        </p:txBody>
      </p:sp>
    </p:spTree>
    <p:extLst>
      <p:ext uri="{BB962C8B-B14F-4D97-AF65-F5344CB8AC3E}">
        <p14:creationId xmlns:p14="http://schemas.microsoft.com/office/powerpoint/2010/main" val="4087846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Revolutions in Latin America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u="sng" dirty="0"/>
              <a:t>Creoles</a:t>
            </a:r>
            <a:r>
              <a:rPr lang="en-US" dirty="0"/>
              <a:t>:</a:t>
            </a:r>
          </a:p>
          <a:p>
            <a:pPr>
              <a:defRPr/>
            </a:pPr>
            <a:r>
              <a:rPr lang="en-US" dirty="0"/>
              <a:t>people of European descent who were born and lived in Latin American colonies</a:t>
            </a:r>
          </a:p>
        </p:txBody>
      </p:sp>
    </p:spTree>
    <p:extLst>
      <p:ext uri="{BB962C8B-B14F-4D97-AF65-F5344CB8AC3E}">
        <p14:creationId xmlns:p14="http://schemas.microsoft.com/office/powerpoint/2010/main" val="1979749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Revolutions in Latin America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u="sng" dirty="0"/>
              <a:t>Causes</a:t>
            </a:r>
            <a:r>
              <a:rPr lang="en-US" dirty="0"/>
              <a:t>:</a:t>
            </a:r>
          </a:p>
          <a:p>
            <a:pPr>
              <a:defRPr/>
            </a:pPr>
            <a:r>
              <a:rPr lang="en-US" dirty="0"/>
              <a:t>during the early 1800s</a:t>
            </a:r>
          </a:p>
          <a:p>
            <a:pPr>
              <a:defRPr/>
            </a:pPr>
            <a:r>
              <a:rPr lang="en-US" dirty="0"/>
              <a:t>Creoles began to feel a great deal of discontent towards Spain and Portugal</a:t>
            </a:r>
          </a:p>
          <a:p>
            <a:pPr>
              <a:defRPr/>
            </a:pPr>
            <a:r>
              <a:rPr lang="en-US" dirty="0"/>
              <a:t>resented what they saw as unfair economic policies</a:t>
            </a:r>
          </a:p>
          <a:p>
            <a:pPr>
              <a:defRPr/>
            </a:pPr>
            <a:r>
              <a:rPr lang="en-US" dirty="0"/>
              <a:t>inspired by the United States’ success</a:t>
            </a:r>
          </a:p>
        </p:txBody>
      </p:sp>
    </p:spTree>
    <p:extLst>
      <p:ext uri="{BB962C8B-B14F-4D97-AF65-F5344CB8AC3E}">
        <p14:creationId xmlns:p14="http://schemas.microsoft.com/office/powerpoint/2010/main" val="1581747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Jose de San Martin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5029200" cy="4830763"/>
          </a:xfrm>
        </p:spPr>
        <p:txBody>
          <a:bodyPr/>
          <a:lstStyle/>
          <a:p>
            <a:r>
              <a:rPr lang="en-US"/>
              <a:t>by 1810</a:t>
            </a:r>
          </a:p>
          <a:p>
            <a:r>
              <a:rPr lang="en-US"/>
              <a:t>led forces that expelled the Spanish from Argentina</a:t>
            </a:r>
          </a:p>
          <a:p>
            <a:r>
              <a:rPr lang="en-US"/>
              <a:t>believed that all of South America must be free of Spain’s rule</a:t>
            </a:r>
          </a:p>
          <a:p>
            <a:r>
              <a:rPr lang="en-US"/>
              <a:t>crossed the Andes Mountains to surprise the Spanish</a:t>
            </a:r>
          </a:p>
          <a:p>
            <a:r>
              <a:rPr lang="en-US"/>
              <a:t>defeated the Spanish at the Battle of Chacabuco in 1817</a:t>
            </a:r>
          </a:p>
        </p:txBody>
      </p:sp>
      <p:pic>
        <p:nvPicPr>
          <p:cNvPr id="1331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4638" y="1447800"/>
            <a:ext cx="3754437" cy="4525963"/>
          </a:xfrm>
        </p:spPr>
      </p:pic>
    </p:spTree>
    <p:extLst>
      <p:ext uri="{BB962C8B-B14F-4D97-AF65-F5344CB8AC3E}">
        <p14:creationId xmlns:p14="http://schemas.microsoft.com/office/powerpoint/2010/main" val="4188977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528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Simon Bolivar</a:t>
            </a:r>
          </a:p>
        </p:txBody>
      </p:sp>
      <p:pic>
        <p:nvPicPr>
          <p:cNvPr id="14339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600200"/>
            <a:ext cx="3886200" cy="3886200"/>
          </a:xfrm>
        </p:spPr>
      </p:pic>
      <p:sp>
        <p:nvSpPr>
          <p:cNvPr id="1434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liberated:</a:t>
            </a:r>
          </a:p>
          <a:p>
            <a:pPr lvl="1"/>
            <a:r>
              <a:rPr lang="en-US"/>
              <a:t>Venezuela</a:t>
            </a:r>
          </a:p>
          <a:p>
            <a:pPr lvl="1"/>
            <a:r>
              <a:rPr lang="en-US"/>
              <a:t>Colombia (then called New Granada)</a:t>
            </a:r>
          </a:p>
          <a:p>
            <a:pPr lvl="1"/>
            <a:r>
              <a:rPr lang="en-US"/>
              <a:t>Ecuador</a:t>
            </a:r>
          </a:p>
          <a:p>
            <a:r>
              <a:rPr lang="en-US"/>
              <a:t>joined forces with Martin to finish driving the Spanish out of South America</a:t>
            </a:r>
          </a:p>
        </p:txBody>
      </p:sp>
    </p:spTree>
    <p:extLst>
      <p:ext uri="{BB962C8B-B14F-4D97-AF65-F5344CB8AC3E}">
        <p14:creationId xmlns:p14="http://schemas.microsoft.com/office/powerpoint/2010/main" val="31986955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18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103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Independence Movements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Mexico declared independence in 1821</a:t>
            </a:r>
          </a:p>
          <a:p>
            <a:r>
              <a:rPr lang="en-US"/>
              <a:t>by 1823, Central America was also free</a:t>
            </a:r>
          </a:p>
          <a:p>
            <a:r>
              <a:rPr lang="en-US"/>
              <a:t>eventually divided into five republics</a:t>
            </a:r>
          </a:p>
          <a:p>
            <a:r>
              <a:rPr lang="en-US"/>
              <a:t>in 1822, Brazil declared independence from Portugal</a:t>
            </a:r>
          </a:p>
        </p:txBody>
      </p:sp>
      <p:pic>
        <p:nvPicPr>
          <p:cNvPr id="15364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295400"/>
            <a:ext cx="4419600" cy="5297488"/>
          </a:xfrm>
        </p:spPr>
      </p:pic>
    </p:spTree>
    <p:extLst>
      <p:ext uri="{BB962C8B-B14F-4D97-AF65-F5344CB8AC3E}">
        <p14:creationId xmlns:p14="http://schemas.microsoft.com/office/powerpoint/2010/main" val="34093135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Revolutions in Latin American</a:t>
            </a:r>
          </a:p>
        </p:txBody>
      </p:sp>
      <p:pic>
        <p:nvPicPr>
          <p:cNvPr id="16387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447800"/>
            <a:ext cx="3581400" cy="4699000"/>
          </a:xfrm>
        </p:spPr>
      </p:pic>
      <p:sp>
        <p:nvSpPr>
          <p:cNvPr id="1638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U.S. President James Monroe</a:t>
            </a:r>
          </a:p>
          <a:p>
            <a:r>
              <a:rPr lang="en-US"/>
              <a:t>issued his doctrine</a:t>
            </a:r>
          </a:p>
          <a:p>
            <a:r>
              <a:rPr lang="en-US"/>
              <a:t>concerned that European nations might act to reinstate their authority</a:t>
            </a:r>
          </a:p>
        </p:txBody>
      </p:sp>
    </p:spTree>
    <p:extLst>
      <p:ext uri="{BB962C8B-B14F-4D97-AF65-F5344CB8AC3E}">
        <p14:creationId xmlns:p14="http://schemas.microsoft.com/office/powerpoint/2010/main" val="24394483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Monroe Doctrine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u="sng" dirty="0"/>
              <a:t>Description</a:t>
            </a:r>
            <a:r>
              <a:rPr lang="en-US" dirty="0"/>
              <a:t>:</a:t>
            </a:r>
          </a:p>
          <a:p>
            <a:pPr>
              <a:defRPr/>
            </a:pPr>
            <a:r>
              <a:rPr lang="en-US" dirty="0"/>
              <a:t>warning to European powers</a:t>
            </a:r>
          </a:p>
          <a:p>
            <a:pPr>
              <a:defRPr/>
            </a:pPr>
            <a:r>
              <a:rPr lang="en-US" dirty="0"/>
              <a:t>no new colonies in America</a:t>
            </a:r>
          </a:p>
          <a:p>
            <a:pPr>
              <a:defRPr/>
            </a:pPr>
            <a:r>
              <a:rPr lang="en-US" dirty="0"/>
              <a:t>U.S. would </a:t>
            </a:r>
            <a:r>
              <a:rPr lang="en-US" b="1" dirty="0"/>
              <a:t>RESPOND</a:t>
            </a:r>
            <a:r>
              <a:rPr lang="en-US" dirty="0"/>
              <a:t> to any European attack</a:t>
            </a:r>
          </a:p>
        </p:txBody>
      </p:sp>
      <p:pic>
        <p:nvPicPr>
          <p:cNvPr id="17412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3738" y="1447800"/>
            <a:ext cx="4368800" cy="4876800"/>
          </a:xfrm>
        </p:spPr>
      </p:pic>
    </p:spTree>
    <p:extLst>
      <p:ext uri="{BB962C8B-B14F-4D97-AF65-F5344CB8AC3E}">
        <p14:creationId xmlns:p14="http://schemas.microsoft.com/office/powerpoint/2010/main" val="26626676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r>
              <a:rPr lang="en-US"/>
              <a:t>Monroe Doctrine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3000" u="sng" dirty="0"/>
              <a:t>Impact</a:t>
            </a:r>
            <a:r>
              <a:rPr lang="en-US" sz="3000" dirty="0"/>
              <a:t>:</a:t>
            </a:r>
          </a:p>
          <a:p>
            <a:pPr>
              <a:defRPr/>
            </a:pPr>
            <a:r>
              <a:rPr lang="en-US" sz="3000" dirty="0"/>
              <a:t>the U.S. was </a:t>
            </a:r>
            <a:r>
              <a:rPr lang="en-US" sz="3000" b="1" dirty="0"/>
              <a:t>not very powerful to deter European action</a:t>
            </a:r>
          </a:p>
          <a:p>
            <a:pPr>
              <a:defRPr/>
            </a:pPr>
            <a:r>
              <a:rPr lang="en-US" sz="3000" dirty="0"/>
              <a:t>Great Britain also wanted Latin American nations free</a:t>
            </a:r>
          </a:p>
          <a:p>
            <a:pPr>
              <a:defRPr/>
            </a:pPr>
            <a:r>
              <a:rPr lang="en-US" sz="3000" dirty="0"/>
              <a:t>so Latin America could engage in trade with England</a:t>
            </a:r>
          </a:p>
          <a:p>
            <a:pPr>
              <a:defRPr/>
            </a:pPr>
            <a:r>
              <a:rPr lang="en-US" sz="3000" b="1" dirty="0"/>
              <a:t>Britain’s navy shielded the new Latin American nations</a:t>
            </a:r>
            <a:r>
              <a:rPr lang="en-US" sz="3000" dirty="0"/>
              <a:t> from the threat of European invasion</a:t>
            </a:r>
          </a:p>
          <a:p>
            <a:pPr>
              <a:defRPr/>
            </a:pPr>
            <a:r>
              <a:rPr lang="en-US" sz="3000" b="1" dirty="0"/>
              <a:t>guaranteed the independence </a:t>
            </a:r>
            <a:r>
              <a:rPr lang="en-US" sz="3000" dirty="0"/>
              <a:t>of the new Latin American nations</a:t>
            </a:r>
          </a:p>
        </p:txBody>
      </p:sp>
    </p:spTree>
    <p:extLst>
      <p:ext uri="{BB962C8B-B14F-4D97-AF65-F5344CB8AC3E}">
        <p14:creationId xmlns:p14="http://schemas.microsoft.com/office/powerpoint/2010/main" val="32471698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000" t="-2000" r="4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542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British North America</a:t>
            </a:r>
          </a:p>
        </p:txBody>
      </p:sp>
      <p:sp>
        <p:nvSpPr>
          <p:cNvPr id="51203" name="Content Placeholder 5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4038600" cy="4525963"/>
          </a:xfrm>
        </p:spPr>
        <p:txBody>
          <a:bodyPr/>
          <a:lstStyle/>
          <a:p>
            <a:r>
              <a:rPr lang="en-US"/>
              <a:t>thirteen colonies established by Great Britain</a:t>
            </a:r>
          </a:p>
          <a:p>
            <a:r>
              <a:rPr lang="en-US"/>
              <a:t>located in the eastern portion of North America along the Atlantic coast</a:t>
            </a:r>
          </a:p>
        </p:txBody>
      </p:sp>
      <p:pic>
        <p:nvPicPr>
          <p:cNvPr id="51204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524000"/>
            <a:ext cx="4770438" cy="4343400"/>
          </a:xfrm>
        </p:spPr>
      </p:pic>
    </p:spTree>
    <p:extLst>
      <p:ext uri="{BB962C8B-B14F-4D97-AF65-F5344CB8AC3E}">
        <p14:creationId xmlns:p14="http://schemas.microsoft.com/office/powerpoint/2010/main" val="433715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French and Indian War</a:t>
            </a:r>
          </a:p>
        </p:txBody>
      </p:sp>
      <p:sp>
        <p:nvSpPr>
          <p:cNvPr id="52227" name="Content Placeholder 10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4495800" cy="4953000"/>
          </a:xfrm>
        </p:spPr>
        <p:txBody>
          <a:bodyPr/>
          <a:lstStyle/>
          <a:p>
            <a:r>
              <a:rPr lang="en-US"/>
              <a:t>Britain and her allies against France and her allies</a:t>
            </a:r>
          </a:p>
          <a:p>
            <a:r>
              <a:rPr lang="en-US"/>
              <a:t>Britain defeated the French</a:t>
            </a:r>
          </a:p>
          <a:p>
            <a:r>
              <a:rPr lang="en-US"/>
              <a:t>established the British as the dominant power in colonial America</a:t>
            </a:r>
          </a:p>
          <a:p>
            <a:r>
              <a:rPr lang="en-US"/>
              <a:t>all territory from the Atlantic Ocean to the Mississippi river became  under the control of the British</a:t>
            </a:r>
          </a:p>
        </p:txBody>
      </p:sp>
      <p:pic>
        <p:nvPicPr>
          <p:cNvPr id="52228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219200"/>
            <a:ext cx="4191000" cy="4764088"/>
          </a:xfrm>
        </p:spPr>
      </p:pic>
    </p:spTree>
    <p:extLst>
      <p:ext uri="{BB962C8B-B14F-4D97-AF65-F5344CB8AC3E}">
        <p14:creationId xmlns:p14="http://schemas.microsoft.com/office/powerpoint/2010/main" val="2568906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8347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Road to Revolution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Pontiac’s Rebellion</a:t>
            </a:r>
          </a:p>
          <a:p>
            <a:r>
              <a:rPr lang="en-US"/>
              <a:t>the Proclamation Line 1763</a:t>
            </a:r>
          </a:p>
          <a:p>
            <a:r>
              <a:rPr lang="en-US"/>
              <a:t>“Taxation without Representation”</a:t>
            </a:r>
          </a:p>
          <a:p>
            <a:r>
              <a:rPr lang="en-US"/>
              <a:t>Sons/Daughters of Liberty</a:t>
            </a:r>
          </a:p>
          <a:p>
            <a:r>
              <a:rPr lang="en-US"/>
              <a:t>Boston Massacre</a:t>
            </a:r>
          </a:p>
          <a:p>
            <a:r>
              <a:rPr lang="en-US"/>
              <a:t>Boston Tea Party</a:t>
            </a:r>
          </a:p>
          <a:p>
            <a:r>
              <a:rPr lang="en-US"/>
              <a:t>Intolerable Acts</a:t>
            </a:r>
          </a:p>
          <a:p>
            <a:r>
              <a:rPr lang="en-US"/>
              <a:t>“Shots heard around the world”</a:t>
            </a:r>
          </a:p>
        </p:txBody>
      </p:sp>
    </p:spTree>
    <p:extLst>
      <p:ext uri="{BB962C8B-B14F-4D97-AF65-F5344CB8AC3E}">
        <p14:creationId xmlns:p14="http://schemas.microsoft.com/office/powerpoint/2010/main" val="690854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527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5626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924</Words>
  <Application>Microsoft Office PowerPoint</Application>
  <PresentationFormat>On-screen Show (4:3)</PresentationFormat>
  <Paragraphs>129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Times New Roman</vt:lpstr>
      <vt:lpstr>1_Office Theme</vt:lpstr>
      <vt:lpstr>Office Theme</vt:lpstr>
      <vt:lpstr>Comparative Revolutions </vt:lpstr>
      <vt:lpstr>American Revolution</vt:lpstr>
      <vt:lpstr>PowerPoint Presentation</vt:lpstr>
      <vt:lpstr>British North America</vt:lpstr>
      <vt:lpstr>French and Indian War</vt:lpstr>
      <vt:lpstr>PowerPoint Presentation</vt:lpstr>
      <vt:lpstr>Road to Revolution</vt:lpstr>
      <vt:lpstr>PowerPoint Presentation</vt:lpstr>
      <vt:lpstr>PowerPoint Presentation</vt:lpstr>
      <vt:lpstr>PowerPoint Presentation</vt:lpstr>
      <vt:lpstr>Declaration of Independence</vt:lpstr>
      <vt:lpstr>Declaration of Independence</vt:lpstr>
      <vt:lpstr>Enlightenment Ideas</vt:lpstr>
      <vt:lpstr>Language</vt:lpstr>
      <vt:lpstr>American Revolution - Results</vt:lpstr>
      <vt:lpstr>Haitian Independence</vt:lpstr>
      <vt:lpstr>PowerPoint Presentation</vt:lpstr>
      <vt:lpstr>Haitian Independence</vt:lpstr>
      <vt:lpstr>Toussaint L’Ouverture</vt:lpstr>
      <vt:lpstr>Haitian Independence</vt:lpstr>
      <vt:lpstr>Revolutions in Latin America</vt:lpstr>
      <vt:lpstr>PowerPoint Presentation</vt:lpstr>
      <vt:lpstr>Revolutions in Latin America</vt:lpstr>
      <vt:lpstr>Revolutions in Latin America</vt:lpstr>
      <vt:lpstr>Revolutions in Latin America</vt:lpstr>
      <vt:lpstr>Jose de San Martin</vt:lpstr>
      <vt:lpstr>PowerPoint Presentation</vt:lpstr>
      <vt:lpstr>Simon Bolivar</vt:lpstr>
      <vt:lpstr>PowerPoint Presentation</vt:lpstr>
      <vt:lpstr>Other Independence Movements</vt:lpstr>
      <vt:lpstr>Revolutions in Latin American</vt:lpstr>
      <vt:lpstr>Monroe Doctrine</vt:lpstr>
      <vt:lpstr>Monroe Doctrine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 Revolutions</dc:title>
  <dc:creator>Windows User</dc:creator>
  <cp:lastModifiedBy>CVAShauna.D'Agostino</cp:lastModifiedBy>
  <cp:revision>2</cp:revision>
  <dcterms:created xsi:type="dcterms:W3CDTF">2016-01-11T19:32:06Z</dcterms:created>
  <dcterms:modified xsi:type="dcterms:W3CDTF">2017-05-09T14:26:25Z</dcterms:modified>
</cp:coreProperties>
</file>