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71" r:id="rId13"/>
    <p:sldId id="266" r:id="rId14"/>
    <p:sldId id="272" r:id="rId15"/>
    <p:sldId id="267" r:id="rId16"/>
    <p:sldId id="273" r:id="rId17"/>
    <p:sldId id="268" r:id="rId18"/>
    <p:sldId id="274" r:id="rId19"/>
    <p:sldId id="269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41324-95E1-41B5-B2B5-32A9D4A23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b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7D30D-BBA1-4313-87FA-08A77E28E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Revolutions in Asia &amp;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6493F-C8C6-4B71-BC5C-22B06B97E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178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C4CF80-23CA-42C5-BEB5-35CE4C367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2" b="15617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5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Africa – Kenya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Jomo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Kenyatta led a nonviolent fight for land in Kenya</a:t>
            </a:r>
          </a:p>
          <a:p>
            <a:pPr lvl="1"/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Kenya had a number of white settlers who owned the majority of the colony’s fertile land</a:t>
            </a:r>
          </a:p>
          <a:p>
            <a:pPr lvl="1"/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radicals turned to guerilla fighting</a:t>
            </a:r>
          </a:p>
          <a:p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British labeled these radical fighters the Mau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Mau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</a:t>
            </a:r>
          </a:p>
          <a:p>
            <a:pPr lvl="1"/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Thousands put into concentration camps </a:t>
            </a:r>
          </a:p>
          <a:p>
            <a:pPr lvl="1"/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Thousands more killed thousands</a:t>
            </a:r>
          </a:p>
          <a:p>
            <a:r>
              <a:rPr lang="en-US" sz="2400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1963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– Kenyans achieved independence </a:t>
            </a:r>
          </a:p>
          <a:p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Elected Kenyatta as their first president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05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60CDE-BEC8-4F52-B95C-FBE7BF92E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0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4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Africa – Rhodesia/Zimbabwe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dirty="0"/>
              <a:t>Southern Rhodesia was a self-governing British colony ruled by a small white minority</a:t>
            </a:r>
          </a:p>
          <a:p>
            <a:r>
              <a:rPr lang="en-US" sz="2400" dirty="0"/>
              <a:t>This white minority claimed independence in 1965 in response to British pressure to govern by majority rule. </a:t>
            </a:r>
          </a:p>
          <a:p>
            <a:r>
              <a:rPr lang="en-US" sz="2400" dirty="0"/>
              <a:t>Africans responded with guerilla tactics &amp; successfully opened the government to African majority rule</a:t>
            </a:r>
          </a:p>
          <a:p>
            <a:r>
              <a:rPr lang="en-US" sz="2400" dirty="0"/>
              <a:t>Southern Rhodesia became Zimbabwe</a:t>
            </a:r>
          </a:p>
          <a:p>
            <a:r>
              <a:rPr lang="en-US" sz="2400" dirty="0"/>
              <a:t>Robert Mugabe, the most radical candidate, won the first free election in 1980 </a:t>
            </a:r>
          </a:p>
          <a:p>
            <a:r>
              <a:rPr lang="en-US" sz="2400" dirty="0"/>
              <a:t>Mugabe instituted a one-party system limiting political freedom</a:t>
            </a:r>
          </a:p>
        </p:txBody>
      </p:sp>
    </p:spTree>
    <p:extLst>
      <p:ext uri="{BB962C8B-B14F-4D97-AF65-F5344CB8AC3E}">
        <p14:creationId xmlns:p14="http://schemas.microsoft.com/office/powerpoint/2010/main" val="174150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3DB0EF-33CD-48EC-96CC-4D0F7646F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45" b="76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2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Africa – French Colonies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dirty="0"/>
              <a:t>France anticipated that its colonies would become incorporated into France, but many Africans wanted their independence</a:t>
            </a:r>
          </a:p>
          <a:p>
            <a:r>
              <a:rPr lang="en-US" sz="2400" u="sng" dirty="0"/>
              <a:t>1958</a:t>
            </a:r>
            <a:r>
              <a:rPr lang="en-US" sz="2400" dirty="0"/>
              <a:t> – France struck a deal that colonies like Senegal and Ivory Coast would be members of the French Community &amp; France would remain in charge of foreign policy, but the colonies would have self-rule &amp; would continue to receive French aid</a:t>
            </a:r>
          </a:p>
          <a:p>
            <a:r>
              <a:rPr lang="en-US" sz="2400" u="sng" dirty="0"/>
              <a:t>1960</a:t>
            </a:r>
            <a:r>
              <a:rPr lang="en-US" sz="2400" dirty="0"/>
              <a:t> – French colonies received full independence</a:t>
            </a:r>
          </a:p>
          <a:p>
            <a:r>
              <a:rPr lang="en-US" sz="2400" dirty="0"/>
              <a:t>In Algeria, the National Liberation Front fought using guerrilla warfare from 1954 to 1962, when it finally won its independence from France</a:t>
            </a:r>
          </a:p>
        </p:txBody>
      </p:sp>
    </p:spTree>
    <p:extLst>
      <p:ext uri="{BB962C8B-B14F-4D97-AF65-F5344CB8AC3E}">
        <p14:creationId xmlns:p14="http://schemas.microsoft.com/office/powerpoint/2010/main" val="194027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4C65F-2139-4BC5-A407-6E16008DC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Africa – Congo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dirty="0"/>
              <a:t>Belgium had no intention of letting go of its colonies &amp; did nothing to transition them toward independence</a:t>
            </a:r>
          </a:p>
          <a:p>
            <a:r>
              <a:rPr lang="en-US" sz="2400" dirty="0"/>
              <a:t>As a result, when the Congo was thrust into sudden independence in response to violent protests, civil war ensued</a:t>
            </a:r>
          </a:p>
          <a:p>
            <a:r>
              <a:rPr lang="en-US" sz="2400" u="sng" dirty="0"/>
              <a:t>1965</a:t>
            </a:r>
            <a:r>
              <a:rPr lang="en-US" sz="2400" dirty="0"/>
              <a:t> – army general Mobutu took control and built a brutal dictatorship that lasted over 30 years</a:t>
            </a:r>
          </a:p>
        </p:txBody>
      </p:sp>
    </p:spTree>
    <p:extLst>
      <p:ext uri="{BB962C8B-B14F-4D97-AF65-F5344CB8AC3E}">
        <p14:creationId xmlns:p14="http://schemas.microsoft.com/office/powerpoint/2010/main" val="225962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DFBE7-EB73-4BC4-BA63-05CF010D8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5" y="870127"/>
            <a:ext cx="5136388" cy="5136388"/>
          </a:xfrm>
          <a:prstGeom prst="rect">
            <a:avLst/>
          </a:prstGeom>
        </p:spPr>
      </p:pic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D4C1052-A494-492B-BE03-11B89ECE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1557119"/>
            <a:ext cx="5136388" cy="37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9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Africa – Portuguese Colonies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dirty="0"/>
              <a:t>African nationalists fought long wars against Portugal </a:t>
            </a:r>
          </a:p>
          <a:p>
            <a:r>
              <a:rPr lang="en-US" sz="2400" dirty="0"/>
              <a:t>Portugal held onto their colonies until 1974 when the military took over in Portugal &amp; pulled out of Africa</a:t>
            </a:r>
          </a:p>
          <a:p>
            <a:r>
              <a:rPr lang="en-US" sz="2400" dirty="0"/>
              <a:t>Guinea-Bissau, Angola, &amp; Mozambique were hurled into independence without a good foundation for either their governments or their economies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890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9204-1FA6-4AC3-AE75-BA30099F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SSWH20</a:t>
            </a:r>
            <a:r>
              <a:rPr lang="en-US" sz="3200" b="1" dirty="0"/>
              <a:t> – Demonstrate an understanding of the global social, economic, &amp; political impact of the Cold War &amp; decolonization from 1945 to 1989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F24C-0104-409D-8AD4-E4BE40CB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a. Explain the arms race, include: development of nuclear weapons, &amp; efforts to limit the spread of nuclear weapons</a:t>
            </a:r>
          </a:p>
          <a:p>
            <a:r>
              <a:rPr lang="en-US" sz="2400" dirty="0"/>
              <a:t>b. Describe the formation of the state of Israel &amp; the Arab-Israeli Conflict </a:t>
            </a:r>
          </a:p>
          <a:p>
            <a:r>
              <a:rPr lang="en-US" sz="2400" dirty="0">
                <a:highlight>
                  <a:srgbClr val="FFFF00"/>
                </a:highlight>
              </a:rPr>
              <a:t>c. Analyze the rise of nationalism &amp; the revolutionary movements in Asia (i.e. India and China) &amp; Africa</a:t>
            </a:r>
          </a:p>
          <a:p>
            <a:r>
              <a:rPr lang="en-US" sz="2400" dirty="0">
                <a:highlight>
                  <a:srgbClr val="FFFF00"/>
                </a:highlight>
              </a:rPr>
              <a:t>d. Analyze opposition movements to existing political systems, include: anti-apartheid, Tiananmen Square, &amp; the fall of the Berlin Wall</a:t>
            </a:r>
          </a:p>
        </p:txBody>
      </p:sp>
    </p:spTree>
    <p:extLst>
      <p:ext uri="{BB962C8B-B14F-4D97-AF65-F5344CB8AC3E}">
        <p14:creationId xmlns:p14="http://schemas.microsoft.com/office/powerpoint/2010/main" val="2467980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F92BA-8F48-4C44-86D7-E1C305FC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014" y="187619"/>
            <a:ext cx="6598232" cy="64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Africa – South Africa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u="sng" dirty="0"/>
              <a:t>1910</a:t>
            </a:r>
            <a:r>
              <a:rPr lang="en-US" sz="2400" dirty="0"/>
              <a:t> - South Africa achieved self-rule </a:t>
            </a:r>
          </a:p>
          <a:p>
            <a:pPr lvl="1"/>
            <a:r>
              <a:rPr lang="en-US" sz="2200" dirty="0"/>
              <a:t>white minority held all political &amp; economic power</a:t>
            </a:r>
          </a:p>
          <a:p>
            <a:r>
              <a:rPr lang="en-US" sz="2400" u="sng" dirty="0"/>
              <a:t>1948</a:t>
            </a:r>
            <a:r>
              <a:rPr lang="en-US" sz="2400" dirty="0"/>
              <a:t> – Afrikaner National Party, made up of Dutch descendants, instituted apartheid, a rigid system of racial segregation designed to maintain white power</a:t>
            </a:r>
          </a:p>
          <a:p>
            <a:r>
              <a:rPr lang="en-US" sz="2400" dirty="0"/>
              <a:t>The African National Congress (ANC) organized protests </a:t>
            </a:r>
          </a:p>
          <a:p>
            <a:pPr lvl="1"/>
            <a:r>
              <a:rPr lang="en-US" sz="2200" dirty="0"/>
              <a:t>banned by the government in 1960</a:t>
            </a:r>
          </a:p>
          <a:p>
            <a:r>
              <a:rPr lang="en-US" sz="2400" dirty="0"/>
              <a:t>For the next three decades, South Africa helped white minorities in neighboring countries maintain their power as well</a:t>
            </a:r>
          </a:p>
          <a:p>
            <a:r>
              <a:rPr lang="en-US" sz="2400" u="sng" dirty="0"/>
              <a:t>1989</a:t>
            </a:r>
            <a:r>
              <a:rPr lang="en-US" sz="2400" dirty="0"/>
              <a:t> – President F. W. de Klerk recognized the need for reform</a:t>
            </a:r>
          </a:p>
          <a:p>
            <a:pPr lvl="1"/>
            <a:r>
              <a:rPr lang="en-US" sz="2200" dirty="0"/>
              <a:t>ended apartheid &amp; the ANC ban</a:t>
            </a:r>
          </a:p>
        </p:txBody>
      </p:sp>
    </p:spTree>
    <p:extLst>
      <p:ext uri="{BB962C8B-B14F-4D97-AF65-F5344CB8AC3E}">
        <p14:creationId xmlns:p14="http://schemas.microsoft.com/office/powerpoint/2010/main" val="20186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B658-B908-437F-B0AB-B7E83E5EB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Resistance Movements In Asia &amp; Africa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8C08E-09AB-420F-BEDA-F850B5E65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CE33-7919-42A0-9B59-AA9063C1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Apartheid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A706-3EF1-4335-927E-C0D5D803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1737360"/>
            <a:ext cx="11065565" cy="4131734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1948</a:t>
            </a:r>
            <a:r>
              <a:rPr lang="en-US" sz="2400" dirty="0"/>
              <a:t> - In response to apartheid laws instituted by the white Afrikaner National Party, the African National Congress organized acts of peaceful civil disobedience</a:t>
            </a:r>
          </a:p>
          <a:p>
            <a:pPr lvl="1"/>
            <a:r>
              <a:rPr lang="en-US" sz="2000" dirty="0"/>
              <a:t>The government responded to one such march by shooting &amp; killing more than 60 peaceful demonstrators in Sharpeville</a:t>
            </a:r>
          </a:p>
          <a:p>
            <a:pPr lvl="1"/>
            <a:r>
              <a:rPr lang="en-US" sz="2000" dirty="0"/>
              <a:t>After this, the ANC &amp; Nelson Mandela embarked on a more violent course of action</a:t>
            </a:r>
          </a:p>
          <a:p>
            <a:pPr lvl="1"/>
            <a:r>
              <a:rPr lang="en-US" sz="2000" dirty="0"/>
              <a:t>The government banned the ANC in 1960 &amp; arrested Mandela in 1964, but he remained a popular symbol of protest</a:t>
            </a:r>
          </a:p>
          <a:p>
            <a:r>
              <a:rPr lang="en-US" sz="2400" dirty="0"/>
              <a:t>Archbishop Desmond Tutu &amp; others continued the fight from within &amp; outside of South Africa</a:t>
            </a:r>
          </a:p>
          <a:p>
            <a:r>
              <a:rPr lang="en-US" sz="2400" dirty="0"/>
              <a:t>Many South African whites also joined the movement</a:t>
            </a:r>
          </a:p>
          <a:p>
            <a:r>
              <a:rPr lang="en-US" sz="2400" u="sng" dirty="0"/>
              <a:t>1976</a:t>
            </a:r>
            <a:r>
              <a:rPr lang="en-US" sz="2400" dirty="0"/>
              <a:t> – police shot black school children who were protesting, leading to riots across the country</a:t>
            </a:r>
          </a:p>
        </p:txBody>
      </p:sp>
    </p:spTree>
    <p:extLst>
      <p:ext uri="{BB962C8B-B14F-4D97-AF65-F5344CB8AC3E}">
        <p14:creationId xmlns:p14="http://schemas.microsoft.com/office/powerpoint/2010/main" val="371360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CE33-7919-42A0-9B59-AA9063C1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 Apartheid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A706-3EF1-4335-927E-C0D5D803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1737360"/>
            <a:ext cx="11065565" cy="4131734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</a:pPr>
            <a:r>
              <a:rPr lang="en-US" sz="2400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1980s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– South African government made small concessions, but Black Africans were still excluded from politics &amp; segregated in civil life</a:t>
            </a:r>
          </a:p>
          <a:p>
            <a:pPr lvl="0">
              <a:buClr>
                <a:srgbClr val="E48312"/>
              </a:buClr>
            </a:pPr>
            <a:r>
              <a:rPr lang="en-US" sz="2400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1989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– President F. W. de Klerk instituted reforms that legalized the ANC, ended apartheid, &amp; freed Mandela from prison</a:t>
            </a:r>
          </a:p>
          <a:p>
            <a:pPr lvl="1"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This, however, was not enough to end the violence in the nation</a:t>
            </a:r>
          </a:p>
          <a:p>
            <a:pPr>
              <a:buClr>
                <a:srgbClr val="E48312"/>
              </a:buClr>
            </a:pPr>
            <a:r>
              <a:rPr lang="en-US" sz="2400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1994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– first multi-racial election was held</a:t>
            </a:r>
          </a:p>
          <a:p>
            <a:pPr lvl="1"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South Africans elected antiapartheid leader Nelson Mandela as president</a:t>
            </a:r>
          </a:p>
        </p:txBody>
      </p:sp>
    </p:spTree>
    <p:extLst>
      <p:ext uri="{BB962C8B-B14F-4D97-AF65-F5344CB8AC3E}">
        <p14:creationId xmlns:p14="http://schemas.microsoft.com/office/powerpoint/2010/main" val="238793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2E011-2C09-4CBD-BE40-1D67B50C4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4" y="905933"/>
            <a:ext cx="895951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08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CE33-7919-42A0-9B59-AA9063C1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Tiananmen Square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A706-3EF1-4335-927E-C0D5D803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1737360"/>
            <a:ext cx="11065565" cy="4131734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During the 1980s, when moderates controlled the government following Mao’s death, many Chinese argued for more political freedom and economic reforms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This movement culminated in Tiananmen Square in Beijing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Hundreds of thousands of protesters filled the square for weeks calling for democracy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Students staged a hunger strike, &amp; others built barricades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The government sent in troops &amp; tanks, which finally broke through the barricades &amp; began to fire on the protesters killing or wounding thousands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Many more were arrested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Through this show of force, the government maintained tight control &amp; demonstrated the limits of the reforms it was willing to make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27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67496-2812-4DA9-AFFE-EC5EC9547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0" r="24748" b="2"/>
          <a:stretch/>
        </p:blipFill>
        <p:spPr>
          <a:xfrm>
            <a:off x="842772" y="841248"/>
            <a:ext cx="5092361" cy="51755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1A1A25-F5F7-4691-8F25-6304813AF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8" r="16887" b="2"/>
          <a:stretch/>
        </p:blipFill>
        <p:spPr>
          <a:xfrm>
            <a:off x="6255173" y="841248"/>
            <a:ext cx="509236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9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CE33-7919-42A0-9B59-AA9063C1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Berlin Wall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A706-3EF1-4335-927E-C0D5D803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1737360"/>
            <a:ext cx="11065565" cy="4131734"/>
          </a:xfrm>
        </p:spPr>
        <p:txBody>
          <a:bodyPr>
            <a:normAutofit/>
          </a:bodyPr>
          <a:lstStyle/>
          <a:p>
            <a:pPr marL="0" lvl="0" indent="0">
              <a:buClr>
                <a:srgbClr val="E48312"/>
              </a:buClr>
              <a:buNone/>
            </a:pPr>
            <a:r>
              <a:rPr lang="en-US" sz="2400" u="sng" dirty="0"/>
              <a:t>1961</a:t>
            </a:r>
            <a:r>
              <a:rPr lang="en-US" sz="2400" dirty="0"/>
              <a:t> – Communists built a wall of concrete &amp; barbed wire in East Berlin along its border with West Berlin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They built and patrolled the wall to keep East Germans from escaping to the West, shooting anyone caught trying to cross over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The wall became a symbol of a divided Europe &amp;, in fact, a divided world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dirty="0"/>
              <a:t>As the Soviet system began to fall apart in the late 1980s, protests in East Germany convinced the government, which no longer had Soviet backing, to open the borders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u="sng" dirty="0"/>
              <a:t>1989</a:t>
            </a:r>
            <a:r>
              <a:rPr lang="en-US" sz="2400" dirty="0"/>
              <a:t> - Germans on both sides of the wall, tore down the wall, which has since become a symbol of the collapse of communism. 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5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D1DD97-A400-45CA-AFDD-50D9F3926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59EFF-01E8-4D5B-B43B-525951055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45" r="1" b="1"/>
          <a:stretch/>
        </p:blipFill>
        <p:spPr>
          <a:xfrm>
            <a:off x="6088089" y="3264090"/>
            <a:ext cx="6103911" cy="2957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490667-432A-48D7-B690-6AA060C73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9538"/>
          <a:stretch/>
        </p:blipFill>
        <p:spPr>
          <a:xfrm>
            <a:off x="926036" y="9"/>
            <a:ext cx="727991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4A82B4-1788-4161-90CE-D286F79B1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A2A339-30F2-44AF-A8FD-0812F517F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E22F31-5339-4C0C-9306-1FB2AAE8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04D45-72E3-4F72-8494-4401DA96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903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94434" cy="1450757"/>
          </a:xfrm>
        </p:spPr>
        <p:txBody>
          <a:bodyPr/>
          <a:lstStyle/>
          <a:p>
            <a:r>
              <a:rPr lang="en-US" dirty="0"/>
              <a:t>Revolutions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737360"/>
            <a:ext cx="11118574" cy="4544170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Late 19</a:t>
            </a:r>
            <a:r>
              <a:rPr lang="en-US" sz="2400" u="sng" baseline="30000" dirty="0"/>
              <a:t>th</a:t>
            </a:r>
            <a:r>
              <a:rPr lang="en-US" sz="2400" u="sng" dirty="0"/>
              <a:t> century </a:t>
            </a:r>
            <a:r>
              <a:rPr lang="en-US" sz="2400" dirty="0"/>
              <a:t>– People of India began to push for independence from Britain </a:t>
            </a:r>
          </a:p>
          <a:p>
            <a:pPr lvl="1"/>
            <a:r>
              <a:rPr lang="en-US" sz="2000" dirty="0"/>
              <a:t>demands grew louder following World War I </a:t>
            </a:r>
          </a:p>
          <a:p>
            <a:r>
              <a:rPr lang="en-US" sz="2400" dirty="0"/>
              <a:t>During World War II, Mohandas K. </a:t>
            </a:r>
            <a:r>
              <a:rPr lang="en-US" sz="2400" dirty="0" err="1"/>
              <a:t>Ghandi</a:t>
            </a:r>
            <a:r>
              <a:rPr lang="en-US" sz="2400" dirty="0"/>
              <a:t> &amp; the Indian National Congress started the Quit India movement in an effort to achieve immediate independence from the British </a:t>
            </a:r>
          </a:p>
          <a:p>
            <a:r>
              <a:rPr lang="en-US" sz="2400" dirty="0"/>
              <a:t>The British treated this movement as a rebellion, jailed </a:t>
            </a:r>
            <a:r>
              <a:rPr lang="en-US" sz="2400" dirty="0" err="1"/>
              <a:t>Ghandi</a:t>
            </a:r>
            <a:r>
              <a:rPr lang="en-US" sz="2400" dirty="0"/>
              <a:t> &amp; 60,000 others</a:t>
            </a:r>
          </a:p>
          <a:p>
            <a:r>
              <a:rPr lang="en-US" sz="2400" dirty="0"/>
              <a:t>Meanwhile, the Muslim minority wanted its own state, separate from the Hindus in India</a:t>
            </a:r>
          </a:p>
          <a:p>
            <a:r>
              <a:rPr lang="en-US" sz="2400" u="sng" dirty="0"/>
              <a:t>1947</a:t>
            </a:r>
            <a:r>
              <a:rPr lang="en-US" sz="2400" dirty="0"/>
              <a:t> – British left India after dividing the Indian sub-continent into Hindu India &amp; Muslim Pakistan</a:t>
            </a:r>
            <a:endParaRPr lang="en-US" dirty="0"/>
          </a:p>
          <a:p>
            <a:pPr lvl="1"/>
            <a:r>
              <a:rPr lang="en-US" sz="2000" dirty="0"/>
              <a:t>British division of India was troubled from the start because Hindus &amp; Muslims were often neighbors </a:t>
            </a:r>
          </a:p>
          <a:p>
            <a:r>
              <a:rPr lang="en-US" sz="2400" dirty="0"/>
              <a:t>Following independence Hindus &amp; Muslims turned on one another, the violence resulting in the death of nearly a million Muslims &amp; 10 million more as refugees</a:t>
            </a:r>
          </a:p>
        </p:txBody>
      </p:sp>
    </p:spTree>
    <p:extLst>
      <p:ext uri="{BB962C8B-B14F-4D97-AF65-F5344CB8AC3E}">
        <p14:creationId xmlns:p14="http://schemas.microsoft.com/office/powerpoint/2010/main" val="318762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u="sng" dirty="0"/>
              <a:t>January 1948 </a:t>
            </a:r>
            <a:r>
              <a:rPr lang="en-US" sz="2400" dirty="0"/>
              <a:t>– Hindu extremist assassinated </a:t>
            </a:r>
            <a:r>
              <a:rPr lang="en-US" sz="2400" dirty="0" err="1"/>
              <a:t>Ghandi</a:t>
            </a:r>
            <a:r>
              <a:rPr lang="en-US" sz="2400" dirty="0"/>
              <a:t> for his tolerance of Muslims</a:t>
            </a:r>
          </a:p>
          <a:p>
            <a:r>
              <a:rPr lang="en-US" sz="2400" dirty="0"/>
              <a:t>Border clashes continued for decades in the Kashmir province on the border between India &amp; Pakistan</a:t>
            </a:r>
          </a:p>
          <a:p>
            <a:r>
              <a:rPr lang="en-US" sz="2400" dirty="0"/>
              <a:t>Other nationalist groups also wanted independence from India</a:t>
            </a:r>
          </a:p>
          <a:p>
            <a:pPr lvl="1"/>
            <a:r>
              <a:rPr lang="en-US" sz="2000" dirty="0"/>
              <a:t>In the 1980s, Sikhs in the Punjab province fought for self-rule, a movement that was put down by Prime Minister Indira </a:t>
            </a:r>
            <a:r>
              <a:rPr lang="en-US" sz="2000" dirty="0" err="1"/>
              <a:t>Ghandi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A few years later, the Tamil speaking Hindu minority in Sri Lanka also pushed for their own nation</a:t>
            </a:r>
          </a:p>
          <a:p>
            <a:pPr lvl="1"/>
            <a:r>
              <a:rPr lang="en-US" sz="2000" dirty="0"/>
              <a:t> The Indian government similarly squashed the movement in Sri Lanka</a:t>
            </a:r>
          </a:p>
        </p:txBody>
      </p:sp>
    </p:spTree>
    <p:extLst>
      <p:ext uri="{BB962C8B-B14F-4D97-AF65-F5344CB8AC3E}">
        <p14:creationId xmlns:p14="http://schemas.microsoft.com/office/powerpoint/2010/main" val="30314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FFFBFA-3D02-4714-B431-4C3AC23B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9" y="1328558"/>
            <a:ext cx="5506759" cy="4012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656D-AB97-431C-A636-00BB9A52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26" y="1328558"/>
            <a:ext cx="5506760" cy="40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China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u="sng" dirty="0"/>
              <a:t>1930s</a:t>
            </a:r>
            <a:r>
              <a:rPr lang="en-US" sz="2400" dirty="0"/>
              <a:t> – Civil war erupted in China between the Kuomintang Nationalist government headed by Chiang Kai-shek &amp; the Communists led by Mao Zedong</a:t>
            </a:r>
          </a:p>
          <a:p>
            <a:pPr lvl="1"/>
            <a:r>
              <a:rPr lang="en-US" sz="2000" dirty="0"/>
              <a:t>Both sides paused the civil war to fight together against the Japanese during World War II</a:t>
            </a:r>
          </a:p>
          <a:p>
            <a:r>
              <a:rPr lang="en-US" sz="2400" u="sng" dirty="0"/>
              <a:t>1945</a:t>
            </a:r>
            <a:r>
              <a:rPr lang="en-US" sz="2400" dirty="0"/>
              <a:t> – the civil war resumed</a:t>
            </a:r>
          </a:p>
          <a:p>
            <a:r>
              <a:rPr lang="en-US" sz="2400" u="sng" dirty="0"/>
              <a:t>1949</a:t>
            </a:r>
            <a:r>
              <a:rPr lang="en-US" sz="2400" dirty="0"/>
              <a:t> – The Nationalists’ policies eroded their popular support, leading to Communist victory </a:t>
            </a:r>
          </a:p>
          <a:p>
            <a:pPr lvl="1"/>
            <a:r>
              <a:rPr lang="en-US" sz="2000" dirty="0"/>
              <a:t>Nationalist leaders fled to Taiwan </a:t>
            </a:r>
          </a:p>
          <a:p>
            <a:r>
              <a:rPr lang="en-US" sz="2400" dirty="0"/>
              <a:t>Mao Zedong founded the People’s Republic of China</a:t>
            </a:r>
          </a:p>
        </p:txBody>
      </p:sp>
    </p:spTree>
    <p:extLst>
      <p:ext uri="{BB962C8B-B14F-4D97-AF65-F5344CB8AC3E}">
        <p14:creationId xmlns:p14="http://schemas.microsoft.com/office/powerpoint/2010/main" val="38633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263F3F-9FBA-4127-9F92-F86F77A17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479D4-8221-432D-BD41-BEB44986F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" r="30955" b="1"/>
          <a:stretch/>
        </p:blipFill>
        <p:spPr>
          <a:xfrm>
            <a:off x="20" y="10"/>
            <a:ext cx="7534634" cy="6340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D8440-CDDE-490A-9286-A5FDF959A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359"/>
          <a:stretch/>
        </p:blipFill>
        <p:spPr>
          <a:xfrm>
            <a:off x="7534654" y="10"/>
            <a:ext cx="4657344" cy="63406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D68E7F-659B-44FA-A7DB-573D131D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521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China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u="sng" dirty="0"/>
              <a:t>1953</a:t>
            </a:r>
            <a:r>
              <a:rPr lang="en-US" sz="2400" dirty="0"/>
              <a:t> – Mao began the 1st Five Year Plan </a:t>
            </a:r>
          </a:p>
          <a:p>
            <a:pPr lvl="1"/>
            <a:r>
              <a:rPr lang="en-US" sz="2200" dirty="0"/>
              <a:t>successfully increased agricultural &amp; manufacturing outputs</a:t>
            </a:r>
          </a:p>
          <a:p>
            <a:pPr lvl="1"/>
            <a:r>
              <a:rPr lang="en-US" sz="2200" dirty="0"/>
              <a:t>It was a violent campaign of land reform, however, that killed millions</a:t>
            </a:r>
          </a:p>
          <a:p>
            <a:r>
              <a:rPr lang="en-US" sz="2400" u="sng" dirty="0"/>
              <a:t>1958</a:t>
            </a:r>
            <a:r>
              <a:rPr lang="en-US" sz="2400" dirty="0"/>
              <a:t> – Mao instituted the Great Leap Forward</a:t>
            </a:r>
          </a:p>
          <a:p>
            <a:pPr lvl="1"/>
            <a:r>
              <a:rPr lang="en-US" sz="2200" dirty="0"/>
              <a:t>aimed to build on the first plan’s successes</a:t>
            </a:r>
          </a:p>
          <a:p>
            <a:pPr lvl="1"/>
            <a:r>
              <a:rPr lang="en-US" sz="2200" dirty="0"/>
              <a:t>failed &amp; resulted in millions of people dying of starvation in just a few years</a:t>
            </a:r>
          </a:p>
          <a:p>
            <a:r>
              <a:rPr lang="en-US" sz="2400" u="sng" dirty="0"/>
              <a:t>1966</a:t>
            </a:r>
            <a:r>
              <a:rPr lang="en-US" sz="2400" dirty="0"/>
              <a:t> – Mao pushed forward with the Cultural Revolution </a:t>
            </a:r>
          </a:p>
          <a:p>
            <a:pPr lvl="1"/>
            <a:r>
              <a:rPr lang="en-US" sz="2200" dirty="0"/>
              <a:t>a program of violent social change designed to rid China of anything from the “old way.” </a:t>
            </a:r>
          </a:p>
          <a:p>
            <a:pPr lvl="1"/>
            <a:r>
              <a:rPr lang="en-US" sz="2200" dirty="0"/>
              <a:t>After Mao’s death in 1976, moderates gained power, introduced elements of a market economy &amp; led China to major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32794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A370-F439-4527-A00B-37ED40BD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86603"/>
            <a:ext cx="11767930" cy="1450757"/>
          </a:xfrm>
        </p:spPr>
        <p:txBody>
          <a:bodyPr/>
          <a:lstStyle/>
          <a:p>
            <a:r>
              <a:rPr lang="en-US" dirty="0"/>
              <a:t>Revolutions in Africa – Gold Coast/Ghana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9BF4-5EF6-4FB6-95D6-4D2DD7A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45734"/>
            <a:ext cx="11118574" cy="4435796"/>
          </a:xfrm>
        </p:spPr>
        <p:txBody>
          <a:bodyPr>
            <a:normAutofit/>
          </a:bodyPr>
          <a:lstStyle/>
          <a:p>
            <a:r>
              <a:rPr lang="en-US" sz="2400" dirty="0"/>
              <a:t>Africans in the Gold Coast, a British colony, were the first to gain their independence</a:t>
            </a:r>
          </a:p>
          <a:p>
            <a:r>
              <a:rPr lang="en-US" sz="2400" dirty="0"/>
              <a:t>Independence movement led by Kwame Nkrumah</a:t>
            </a:r>
          </a:p>
          <a:p>
            <a:pPr lvl="1"/>
            <a:r>
              <a:rPr lang="en-US" sz="2200" dirty="0"/>
              <a:t>inspired by U.S. civil rights efforts, Marcus Garvey, &amp; Mohandas </a:t>
            </a:r>
            <a:r>
              <a:rPr lang="en-US" sz="2200" dirty="0" err="1"/>
              <a:t>Ghandi</a:t>
            </a:r>
            <a:endParaRPr lang="en-US" sz="2200" dirty="0"/>
          </a:p>
          <a:p>
            <a:pPr lvl="1"/>
            <a:r>
              <a:rPr lang="en-US" sz="2200" dirty="0"/>
              <a:t>Africans held strikes and boycotts against the colonial power</a:t>
            </a:r>
          </a:p>
          <a:p>
            <a:r>
              <a:rPr lang="en-US" sz="2400" u="sng" dirty="0"/>
              <a:t>1957</a:t>
            </a:r>
            <a:r>
              <a:rPr lang="en-US" sz="2400" dirty="0"/>
              <a:t> – achieved independence </a:t>
            </a:r>
          </a:p>
          <a:p>
            <a:r>
              <a:rPr lang="en-US" sz="2400" dirty="0"/>
              <a:t>Nkrumah elected as the first prime minister </a:t>
            </a:r>
          </a:p>
          <a:p>
            <a:r>
              <a:rPr lang="en-US" sz="2400" dirty="0"/>
              <a:t>Nkrumah changed the country’s name to an ancient African one, Ghana</a:t>
            </a:r>
          </a:p>
          <a:p>
            <a:r>
              <a:rPr lang="en-US" sz="2400" dirty="0"/>
              <a:t>Ghana’s success provided more inspiration to other colonies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62812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</TotalTime>
  <Words>1515</Words>
  <Application>Microsoft Office PowerPoint</Application>
  <PresentationFormat>Widescreen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Retrospect</vt:lpstr>
      <vt:lpstr>Revolutions in Asia &amp; Africa</vt:lpstr>
      <vt:lpstr>SSWH20 – Demonstrate an understanding of the global social, economic, &amp; political impact of the Cold War &amp; decolonization from 1945 to 1989</vt:lpstr>
      <vt:lpstr>Revolutions in India</vt:lpstr>
      <vt:lpstr>Revolutions in India</vt:lpstr>
      <vt:lpstr>PowerPoint Presentation</vt:lpstr>
      <vt:lpstr>Revolutions in China </vt:lpstr>
      <vt:lpstr>PowerPoint Presentation</vt:lpstr>
      <vt:lpstr>Revolutions in China </vt:lpstr>
      <vt:lpstr>Revolutions in Africa – Gold Coast/Ghana </vt:lpstr>
      <vt:lpstr>PowerPoint Presentation</vt:lpstr>
      <vt:lpstr>Revolutions in Africa – Kenya </vt:lpstr>
      <vt:lpstr>PowerPoint Presentation</vt:lpstr>
      <vt:lpstr>Revolutions in Africa – Rhodesia/Zimbabwe  </vt:lpstr>
      <vt:lpstr>PowerPoint Presentation</vt:lpstr>
      <vt:lpstr>Revolutions in Africa – French Colonies </vt:lpstr>
      <vt:lpstr>PowerPoint Presentation</vt:lpstr>
      <vt:lpstr>Revolutions in Africa – Congo </vt:lpstr>
      <vt:lpstr>PowerPoint Presentation</vt:lpstr>
      <vt:lpstr>Revolutions in Africa – Portuguese Colonies  </vt:lpstr>
      <vt:lpstr>PowerPoint Presentation</vt:lpstr>
      <vt:lpstr>Revolutions in Africa – South Africa </vt:lpstr>
      <vt:lpstr>Resistance Movements In Asia &amp; Africa </vt:lpstr>
      <vt:lpstr>Anti Apartheid </vt:lpstr>
      <vt:lpstr>Anti Apartheid </vt:lpstr>
      <vt:lpstr>PowerPoint Presentation</vt:lpstr>
      <vt:lpstr>Tiananmen Square </vt:lpstr>
      <vt:lpstr>PowerPoint Presentation</vt:lpstr>
      <vt:lpstr>Berlin Wall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Revolutions in Asia &amp; Africa</dc:title>
  <dc:creator>Mandrell Perryman</dc:creator>
  <cp:lastModifiedBy>Mandrell Perryman</cp:lastModifiedBy>
  <cp:revision>23</cp:revision>
  <dcterms:created xsi:type="dcterms:W3CDTF">2018-12-11T03:16:00Z</dcterms:created>
  <dcterms:modified xsi:type="dcterms:W3CDTF">2018-12-11T05:28:44Z</dcterms:modified>
</cp:coreProperties>
</file>