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62" r:id="rId8"/>
    <p:sldId id="263" r:id="rId9"/>
    <p:sldId id="264" r:id="rId10"/>
    <p:sldId id="266" r:id="rId11"/>
    <p:sldId id="265" r:id="rId12"/>
    <p:sldId id="267" r:id="rId13"/>
    <p:sldId id="268" r:id="rId14"/>
    <p:sldId id="269" r:id="rId15"/>
    <p:sldId id="270" r:id="rId16"/>
    <p:sldId id="272" r:id="rId17"/>
    <p:sldId id="273" r:id="rId18"/>
    <p:sldId id="276" r:id="rId19"/>
    <p:sldId id="271"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9/30/2018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9/30/2018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9/30/2018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A7A20E-EE3A-4E5A-91D0-7B4CB4CDEA06}"/>
              </a:ext>
            </a:extLst>
          </p:cNvPr>
          <p:cNvPicPr>
            <a:picLocks noChangeAspect="1"/>
          </p:cNvPicPr>
          <p:nvPr/>
        </p:nvPicPr>
        <p:blipFill rotWithShape="1">
          <a:blip r:embed="rId2"/>
          <a:srcRect t="17867" b="10464"/>
          <a:stretch/>
        </p:blipFill>
        <p:spPr>
          <a:xfrm>
            <a:off x="-32" y="10"/>
            <a:ext cx="12192031" cy="4915066"/>
          </a:xfrm>
          <a:prstGeom prst="rect">
            <a:avLst/>
          </a:prstGeom>
        </p:spPr>
      </p:pic>
      <p:sp>
        <p:nvSpPr>
          <p:cNvPr id="10" name="Rectangle 9">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B2C3ED3-80EC-4A0F-91EA-5A34EDAA758A}"/>
              </a:ext>
            </a:extLst>
          </p:cNvPr>
          <p:cNvSpPr>
            <a:spLocks noGrp="1"/>
          </p:cNvSpPr>
          <p:nvPr>
            <p:ph type="ctrTitle"/>
          </p:nvPr>
        </p:nvSpPr>
        <p:spPr>
          <a:xfrm>
            <a:off x="1065197" y="5120640"/>
            <a:ext cx="10058400" cy="822960"/>
          </a:xfrm>
        </p:spPr>
        <p:txBody>
          <a:bodyPr>
            <a:normAutofit/>
          </a:bodyPr>
          <a:lstStyle/>
          <a:p>
            <a:pPr algn="ctr"/>
            <a:r>
              <a:rPr lang="en-US" sz="3600" dirty="0">
                <a:solidFill>
                  <a:srgbClr val="FFFFFF"/>
                </a:solidFill>
              </a:rPr>
              <a:t>A New Schism</a:t>
            </a:r>
          </a:p>
        </p:txBody>
      </p:sp>
      <p:sp>
        <p:nvSpPr>
          <p:cNvPr id="3" name="Subtitle 2">
            <a:extLst>
              <a:ext uri="{FF2B5EF4-FFF2-40B4-BE49-F238E27FC236}">
                <a16:creationId xmlns:a16="http://schemas.microsoft.com/office/drawing/2014/main" id="{E13FD26F-CB3C-4100-8E4F-C5141849BC27}"/>
              </a:ext>
            </a:extLst>
          </p:cNvPr>
          <p:cNvSpPr>
            <a:spLocks noGrp="1"/>
          </p:cNvSpPr>
          <p:nvPr>
            <p:ph type="subTitle" idx="1"/>
          </p:nvPr>
        </p:nvSpPr>
        <p:spPr>
          <a:xfrm>
            <a:off x="1065212" y="5943600"/>
            <a:ext cx="10058400" cy="543513"/>
          </a:xfrm>
        </p:spPr>
        <p:txBody>
          <a:bodyPr>
            <a:normAutofit/>
          </a:bodyPr>
          <a:lstStyle/>
          <a:p>
            <a:endParaRPr lang="en-US" sz="1500" dirty="0">
              <a:solidFill>
                <a:srgbClr val="FFFFFF"/>
              </a:solidFill>
            </a:endParaRPr>
          </a:p>
        </p:txBody>
      </p:sp>
      <p:sp>
        <p:nvSpPr>
          <p:cNvPr id="12" name="Rectangle 11">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851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4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itting in a dark room&#10;&#10;Description generated with high confidence">
            <a:extLst>
              <a:ext uri="{FF2B5EF4-FFF2-40B4-BE49-F238E27FC236}">
                <a16:creationId xmlns:a16="http://schemas.microsoft.com/office/drawing/2014/main" id="{2BDCACCB-86DE-4FE8-BF33-38CEB1E6A21F}"/>
              </a:ext>
            </a:extLst>
          </p:cNvPr>
          <p:cNvPicPr>
            <a:picLocks noChangeAspect="1"/>
          </p:cNvPicPr>
          <p:nvPr/>
        </p:nvPicPr>
        <p:blipFill>
          <a:blip r:embed="rId2"/>
          <a:stretch>
            <a:fillRect/>
          </a:stretch>
        </p:blipFill>
        <p:spPr>
          <a:xfrm>
            <a:off x="3607136" y="480060"/>
            <a:ext cx="4977727" cy="59082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13947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5037D3-9A77-4B36-89C9-E3ECB121C48C}"/>
              </a:ext>
            </a:extLst>
          </p:cNvPr>
          <p:cNvPicPr>
            <a:picLocks noChangeAspect="1"/>
          </p:cNvPicPr>
          <p:nvPr/>
        </p:nvPicPr>
        <p:blipFill rotWithShape="1">
          <a:blip r:embed="rId2"/>
          <a:srcRect l="17357"/>
          <a:stretch/>
        </p:blipFill>
        <p:spPr>
          <a:xfrm>
            <a:off x="16" y="10"/>
            <a:ext cx="7556889" cy="6857990"/>
          </a:xfrm>
          <a:prstGeom prst="rect">
            <a:avLst/>
          </a:prstGeom>
        </p:spPr>
      </p:pic>
      <p:sp>
        <p:nvSpPr>
          <p:cNvPr id="9" name="Rectangle 8">
            <a:extLst>
              <a:ext uri="{FF2B5EF4-FFF2-40B4-BE49-F238E27FC236}">
                <a16:creationId xmlns:a16="http://schemas.microsoft.com/office/drawing/2014/main" id="{E9ED41B5-F9B0-4DE1-8C59-A980468A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30C0CE-4FC7-46A7-9A76-EBD8F76F18C1}"/>
              </a:ext>
            </a:extLst>
          </p:cNvPr>
          <p:cNvSpPr>
            <a:spLocks noGrp="1"/>
          </p:cNvSpPr>
          <p:nvPr>
            <p:ph type="ctrTitle"/>
          </p:nvPr>
        </p:nvSpPr>
        <p:spPr>
          <a:xfrm>
            <a:off x="8096885" y="640080"/>
            <a:ext cx="3659246" cy="2926080"/>
          </a:xfrm>
        </p:spPr>
        <p:txBody>
          <a:bodyPr>
            <a:normAutofit/>
          </a:bodyPr>
          <a:lstStyle/>
          <a:p>
            <a:pPr algn="ctr"/>
            <a:r>
              <a:rPr lang="en-US" sz="4400" dirty="0">
                <a:solidFill>
                  <a:srgbClr val="FFFFFF"/>
                </a:solidFill>
              </a:rPr>
              <a:t>Henry VIII takes on the Catholic Church</a:t>
            </a:r>
          </a:p>
        </p:txBody>
      </p:sp>
      <p:sp>
        <p:nvSpPr>
          <p:cNvPr id="3" name="Subtitle 2">
            <a:extLst>
              <a:ext uri="{FF2B5EF4-FFF2-40B4-BE49-F238E27FC236}">
                <a16:creationId xmlns:a16="http://schemas.microsoft.com/office/drawing/2014/main" id="{EFC3B0FA-2368-402D-912A-9D9D9C18C5B8}"/>
              </a:ext>
            </a:extLst>
          </p:cNvPr>
          <p:cNvSpPr>
            <a:spLocks noGrp="1"/>
          </p:cNvSpPr>
          <p:nvPr>
            <p:ph type="subTitle" idx="1"/>
          </p:nvPr>
        </p:nvSpPr>
        <p:spPr>
          <a:xfrm>
            <a:off x="8096885" y="3578085"/>
            <a:ext cx="3659246" cy="1554480"/>
          </a:xfrm>
        </p:spPr>
        <p:txBody>
          <a:bodyPr>
            <a:normAutofit/>
          </a:bodyPr>
          <a:lstStyle/>
          <a:p>
            <a:endParaRPr lang="en-US" sz="1500" dirty="0">
              <a:solidFill>
                <a:srgbClr val="FFFFFF"/>
              </a:solidFill>
            </a:endParaRPr>
          </a:p>
        </p:txBody>
      </p:sp>
      <p:sp>
        <p:nvSpPr>
          <p:cNvPr id="11" name="Rectangle 10">
            <a:extLst>
              <a:ext uri="{FF2B5EF4-FFF2-40B4-BE49-F238E27FC236}">
                <a16:creationId xmlns:a16="http://schemas.microsoft.com/office/drawing/2014/main" id="{C482A030-873A-4216-B6A6-C3348B9CA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514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660F-50F2-4B95-8236-79F0834FC3C1}"/>
              </a:ext>
            </a:extLst>
          </p:cNvPr>
          <p:cNvSpPr>
            <a:spLocks noGrp="1"/>
          </p:cNvSpPr>
          <p:nvPr>
            <p:ph type="title"/>
          </p:nvPr>
        </p:nvSpPr>
        <p:spPr/>
        <p:txBody>
          <a:bodyPr/>
          <a:lstStyle/>
          <a:p>
            <a:pPr algn="ctr"/>
            <a:r>
              <a:rPr lang="en-US" b="1" dirty="0"/>
              <a:t>The Crown vs The Catholic Church</a:t>
            </a:r>
          </a:p>
        </p:txBody>
      </p:sp>
      <p:sp>
        <p:nvSpPr>
          <p:cNvPr id="3" name="Content Placeholder 2">
            <a:extLst>
              <a:ext uri="{FF2B5EF4-FFF2-40B4-BE49-F238E27FC236}">
                <a16:creationId xmlns:a16="http://schemas.microsoft.com/office/drawing/2014/main" id="{74548DD6-BDFC-48AF-A7C4-D3167B55BE3D}"/>
              </a:ext>
            </a:extLst>
          </p:cNvPr>
          <p:cNvSpPr>
            <a:spLocks noGrp="1"/>
          </p:cNvSpPr>
          <p:nvPr>
            <p:ph idx="1"/>
          </p:nvPr>
        </p:nvSpPr>
        <p:spPr>
          <a:xfrm>
            <a:off x="384313" y="1737359"/>
            <a:ext cx="10771367" cy="4318883"/>
          </a:xfrm>
        </p:spPr>
        <p:txBody>
          <a:bodyPr>
            <a:normAutofit fontScale="92500" lnSpcReduction="20000"/>
          </a:bodyPr>
          <a:lstStyle/>
          <a:p>
            <a:pPr>
              <a:buFont typeface="Wingdings" panose="05000000000000000000" pitchFamily="2" charset="2"/>
              <a:buChar char="q"/>
            </a:pPr>
            <a:r>
              <a:rPr lang="en-US" sz="2800" dirty="0"/>
              <a:t>While Martin Luther &amp; John Calvin abandoned the Catholic Church for spiritual reasons, Henry VIII was more for political &amp; personal reasons</a:t>
            </a:r>
          </a:p>
          <a:p>
            <a:pPr>
              <a:buFont typeface="Wingdings" panose="05000000000000000000" pitchFamily="2" charset="2"/>
              <a:buChar char="q"/>
            </a:pPr>
            <a:r>
              <a:rPr lang="en-US" sz="2800" dirty="0"/>
              <a:t> The Tudor Dynasty of Henry the VIII came to power after a bloody civil war that resulted from the lack of a male heir</a:t>
            </a:r>
          </a:p>
          <a:p>
            <a:pPr>
              <a:buFont typeface="Wingdings" panose="05000000000000000000" pitchFamily="2" charset="2"/>
              <a:buChar char="q"/>
            </a:pPr>
            <a:r>
              <a:rPr lang="en-US" sz="2800" dirty="0"/>
              <a:t>Henry VIII was desperate for a son because of this </a:t>
            </a:r>
          </a:p>
          <a:p>
            <a:pPr marL="0" indent="0">
              <a:buNone/>
            </a:pPr>
            <a:endParaRPr lang="en-US" dirty="0"/>
          </a:p>
          <a:p>
            <a:pPr lvl="1">
              <a:buFont typeface="Wingdings" panose="05000000000000000000" pitchFamily="2" charset="2"/>
              <a:buChar char="q"/>
            </a:pPr>
            <a:r>
              <a:rPr lang="en-US" sz="2400" dirty="0"/>
              <a:t>After 18 years of marriage to Catherine of Aragon he only had one daughter, Mary </a:t>
            </a:r>
          </a:p>
          <a:p>
            <a:pPr marL="201168" lvl="1" indent="0">
              <a:buNone/>
            </a:pPr>
            <a:endParaRPr lang="en-US" sz="2400" dirty="0"/>
          </a:p>
          <a:p>
            <a:pPr lvl="1">
              <a:buFont typeface="Wingdings" panose="05000000000000000000" pitchFamily="2" charset="2"/>
              <a:buChar char="q"/>
            </a:pPr>
            <a:r>
              <a:rPr lang="en-US" sz="2400" dirty="0"/>
              <a:t>Catherine was 42 years old &amp; it was thought that she would bare no more children</a:t>
            </a:r>
          </a:p>
          <a:p>
            <a:pPr marL="201168" lvl="1" indent="0">
              <a:buNone/>
            </a:pPr>
            <a:endParaRPr lang="en-US" sz="2400" dirty="0"/>
          </a:p>
          <a:p>
            <a:pPr lvl="1">
              <a:buFont typeface="Wingdings" panose="05000000000000000000" pitchFamily="2" charset="2"/>
              <a:buChar char="q"/>
            </a:pPr>
            <a:r>
              <a:rPr lang="en-US" sz="2400" dirty="0"/>
              <a:t> Under Catholic law divorce was impossible but Henry could ask the pope to annul the marriage if it was entered into illegally</a:t>
            </a:r>
          </a:p>
        </p:txBody>
      </p:sp>
    </p:spTree>
    <p:extLst>
      <p:ext uri="{BB962C8B-B14F-4D97-AF65-F5344CB8AC3E}">
        <p14:creationId xmlns:p14="http://schemas.microsoft.com/office/powerpoint/2010/main" val="271266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BA5665-9598-4383-8F19-52182CBB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C777A6-9696-47DF-BA90-40895EFCE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05B094-D180-41FA-B209-8388E9F7D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47A334-E1CF-490D-8E0E-384C38D8F2CA}"/>
              </a:ext>
            </a:extLst>
          </p:cNvPr>
          <p:cNvPicPr>
            <a:picLocks noChangeAspect="1"/>
          </p:cNvPicPr>
          <p:nvPr/>
        </p:nvPicPr>
        <p:blipFill>
          <a:blip r:embed="rId2"/>
          <a:stretch>
            <a:fillRect/>
          </a:stretch>
        </p:blipFill>
        <p:spPr>
          <a:xfrm>
            <a:off x="1540558" y="841248"/>
            <a:ext cx="3696788" cy="51755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A close up of a person&#10;&#10;Description generated with very high confidence">
            <a:extLst>
              <a:ext uri="{FF2B5EF4-FFF2-40B4-BE49-F238E27FC236}">
                <a16:creationId xmlns:a16="http://schemas.microsoft.com/office/drawing/2014/main" id="{3F638529-6D32-4E6A-9319-7E85863671A6}"/>
              </a:ext>
            </a:extLst>
          </p:cNvPr>
          <p:cNvPicPr>
            <a:picLocks noChangeAspect="1"/>
          </p:cNvPicPr>
          <p:nvPr/>
        </p:nvPicPr>
        <p:blipFill>
          <a:blip r:embed="rId3"/>
          <a:stretch>
            <a:fillRect/>
          </a:stretch>
        </p:blipFill>
        <p:spPr>
          <a:xfrm>
            <a:off x="6854070" y="841248"/>
            <a:ext cx="3894566" cy="51755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69794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660F-50F2-4B95-8236-79F0834FC3C1}"/>
              </a:ext>
            </a:extLst>
          </p:cNvPr>
          <p:cNvSpPr>
            <a:spLocks noGrp="1"/>
          </p:cNvSpPr>
          <p:nvPr>
            <p:ph type="title"/>
          </p:nvPr>
        </p:nvSpPr>
        <p:spPr/>
        <p:txBody>
          <a:bodyPr/>
          <a:lstStyle/>
          <a:p>
            <a:pPr algn="ctr"/>
            <a:r>
              <a:rPr lang="en-US" b="1" dirty="0"/>
              <a:t>The Crown vs The Catholic Church</a:t>
            </a:r>
          </a:p>
        </p:txBody>
      </p:sp>
      <p:sp>
        <p:nvSpPr>
          <p:cNvPr id="3" name="Content Placeholder 2">
            <a:extLst>
              <a:ext uri="{FF2B5EF4-FFF2-40B4-BE49-F238E27FC236}">
                <a16:creationId xmlns:a16="http://schemas.microsoft.com/office/drawing/2014/main" id="{74548DD6-BDFC-48AF-A7C4-D3167B55BE3D}"/>
              </a:ext>
            </a:extLst>
          </p:cNvPr>
          <p:cNvSpPr>
            <a:spLocks noGrp="1"/>
          </p:cNvSpPr>
          <p:nvPr>
            <p:ph idx="1"/>
          </p:nvPr>
        </p:nvSpPr>
        <p:spPr>
          <a:xfrm>
            <a:off x="384313" y="1737359"/>
            <a:ext cx="10771367" cy="4318883"/>
          </a:xfrm>
        </p:spPr>
        <p:txBody>
          <a:bodyPr>
            <a:normAutofit fontScale="92500" lnSpcReduction="10000"/>
          </a:bodyPr>
          <a:lstStyle/>
          <a:p>
            <a:pPr>
              <a:buFont typeface="Wingdings" panose="05000000000000000000" pitchFamily="2" charset="2"/>
              <a:buChar char="q"/>
            </a:pPr>
            <a:r>
              <a:rPr lang="en-US" sz="2800" dirty="0"/>
              <a:t>In 1527, Henry asked the pope for an annulment based on Catherine’s previous marriage to his brother</a:t>
            </a:r>
          </a:p>
          <a:p>
            <a:pPr>
              <a:buFont typeface="Wingdings" panose="05000000000000000000" pitchFamily="2" charset="2"/>
              <a:buChar char="q"/>
            </a:pPr>
            <a:r>
              <a:rPr lang="en-US" sz="2800" dirty="0"/>
              <a:t>The pope refused in part because of pressure from Catherine’s nephew the Holy Roman Empire, Charles V</a:t>
            </a:r>
          </a:p>
          <a:p>
            <a:pPr>
              <a:buFont typeface="Wingdings" panose="05000000000000000000" pitchFamily="2" charset="2"/>
              <a:buChar char="q"/>
            </a:pPr>
            <a:r>
              <a:rPr lang="en-US" sz="2800" dirty="0"/>
              <a:t>Henry responded by asking the English Parliament to pass legislation ending the pope’s authority in England which would grant Henry the right to divorce Catherine</a:t>
            </a:r>
          </a:p>
          <a:p>
            <a:pPr>
              <a:buFont typeface="Wingdings" panose="05000000000000000000" pitchFamily="2" charset="2"/>
              <a:buChar char="q"/>
            </a:pPr>
            <a:r>
              <a:rPr lang="en-US" sz="2800" dirty="0"/>
              <a:t> In 1533, Henry divorced Catherine &amp; married Anne Boleyn</a:t>
            </a:r>
          </a:p>
          <a:p>
            <a:pPr>
              <a:buFont typeface="Wingdings" panose="05000000000000000000" pitchFamily="2" charset="2"/>
              <a:buChar char="q"/>
            </a:pPr>
            <a:r>
              <a:rPr lang="en-US" sz="2800" dirty="0"/>
              <a:t> A year later the English Parliament passed </a:t>
            </a:r>
            <a:r>
              <a:rPr lang="en-US" sz="2800" b="1" dirty="0"/>
              <a:t>the Act of Supremacy, </a:t>
            </a:r>
            <a:r>
              <a:rPr lang="en-US" sz="2800" dirty="0"/>
              <a:t>officially making Henry VIII the head of the church of England &amp; ending England’s association with the Catholic Church</a:t>
            </a:r>
          </a:p>
        </p:txBody>
      </p:sp>
    </p:spTree>
    <p:extLst>
      <p:ext uri="{BB962C8B-B14F-4D97-AF65-F5344CB8AC3E}">
        <p14:creationId xmlns:p14="http://schemas.microsoft.com/office/powerpoint/2010/main" val="3933780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9CF6370-4F27-4A8A-AB30-603FB882E27A}"/>
              </a:ext>
            </a:extLst>
          </p:cNvPr>
          <p:cNvSpPr>
            <a:spLocks noGrp="1"/>
          </p:cNvSpPr>
          <p:nvPr>
            <p:ph type="title"/>
          </p:nvPr>
        </p:nvSpPr>
        <p:spPr>
          <a:xfrm>
            <a:off x="492370" y="516835"/>
            <a:ext cx="3084844" cy="2103875"/>
          </a:xfrm>
        </p:spPr>
        <p:txBody>
          <a:bodyPr>
            <a:normAutofit/>
          </a:bodyPr>
          <a:lstStyle/>
          <a:p>
            <a:r>
              <a:rPr lang="en-US" sz="3600" b="1">
                <a:solidFill>
                  <a:srgbClr val="FFFFFF"/>
                </a:solidFill>
              </a:rPr>
              <a:t>King Henry VIII’s Wives</a:t>
            </a:r>
          </a:p>
        </p:txBody>
      </p:sp>
      <p:sp>
        <p:nvSpPr>
          <p:cNvPr id="9" name="Content Placeholder 8">
            <a:extLst>
              <a:ext uri="{FF2B5EF4-FFF2-40B4-BE49-F238E27FC236}">
                <a16:creationId xmlns:a16="http://schemas.microsoft.com/office/drawing/2014/main" id="{8DA09D45-749D-47BC-88EB-F356614AC0BF}"/>
              </a:ext>
            </a:extLst>
          </p:cNvPr>
          <p:cNvSpPr>
            <a:spLocks noGrp="1"/>
          </p:cNvSpPr>
          <p:nvPr>
            <p:ph idx="1"/>
          </p:nvPr>
        </p:nvSpPr>
        <p:spPr>
          <a:xfrm>
            <a:off x="492371" y="2653800"/>
            <a:ext cx="3084844" cy="3335519"/>
          </a:xfrm>
        </p:spPr>
        <p:txBody>
          <a:bodyPr>
            <a:normAutofit/>
          </a:bodyPr>
          <a:lstStyle/>
          <a:p>
            <a:endParaRPr lang="en-US" sz="1500">
              <a:solidFill>
                <a:srgbClr val="FFFFFF"/>
              </a:solidFill>
            </a:endParaRPr>
          </a:p>
        </p:txBody>
      </p:sp>
      <p:pic>
        <p:nvPicPr>
          <p:cNvPr id="7" name="Content Placeholder 3" descr="A group of people posing for a photo&#10;&#10;Description generated with very high confidence">
            <a:extLst>
              <a:ext uri="{FF2B5EF4-FFF2-40B4-BE49-F238E27FC236}">
                <a16:creationId xmlns:a16="http://schemas.microsoft.com/office/drawing/2014/main" id="{693DE88A-6D22-4D07-B147-B36CC2B63AD0}"/>
              </a:ext>
            </a:extLst>
          </p:cNvPr>
          <p:cNvPicPr>
            <a:picLocks noChangeAspect="1"/>
          </p:cNvPicPr>
          <p:nvPr/>
        </p:nvPicPr>
        <p:blipFill rotWithShape="1">
          <a:blip r:embed="rId2"/>
          <a:srcRect t="164" r="-1" b="15287"/>
          <a:stretch/>
        </p:blipFill>
        <p:spPr>
          <a:xfrm>
            <a:off x="4075043" y="10"/>
            <a:ext cx="8111272" cy="6857990"/>
          </a:xfrm>
          <a:prstGeom prst="rect">
            <a:avLst/>
          </a:prstGeom>
        </p:spPr>
      </p:pic>
      <p:sp>
        <p:nvSpPr>
          <p:cNvPr id="16" name="Rectangle 15">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6123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660F-50F2-4B95-8236-79F0834FC3C1}"/>
              </a:ext>
            </a:extLst>
          </p:cNvPr>
          <p:cNvSpPr>
            <a:spLocks noGrp="1"/>
          </p:cNvSpPr>
          <p:nvPr>
            <p:ph type="title"/>
          </p:nvPr>
        </p:nvSpPr>
        <p:spPr/>
        <p:txBody>
          <a:bodyPr/>
          <a:lstStyle/>
          <a:p>
            <a:pPr algn="ctr"/>
            <a:r>
              <a:rPr lang="en-US" b="1" dirty="0"/>
              <a:t>The Crown vs The Catholic Church</a:t>
            </a:r>
          </a:p>
        </p:txBody>
      </p:sp>
      <p:sp>
        <p:nvSpPr>
          <p:cNvPr id="3" name="Content Placeholder 2">
            <a:extLst>
              <a:ext uri="{FF2B5EF4-FFF2-40B4-BE49-F238E27FC236}">
                <a16:creationId xmlns:a16="http://schemas.microsoft.com/office/drawing/2014/main" id="{74548DD6-BDFC-48AF-A7C4-D3167B55BE3D}"/>
              </a:ext>
            </a:extLst>
          </p:cNvPr>
          <p:cNvSpPr>
            <a:spLocks noGrp="1"/>
          </p:cNvSpPr>
          <p:nvPr>
            <p:ph idx="1"/>
          </p:nvPr>
        </p:nvSpPr>
        <p:spPr>
          <a:xfrm>
            <a:off x="384313" y="1737359"/>
            <a:ext cx="10771367" cy="4318883"/>
          </a:xfrm>
        </p:spPr>
        <p:txBody>
          <a:bodyPr>
            <a:normAutofit/>
          </a:bodyPr>
          <a:lstStyle/>
          <a:p>
            <a:pPr>
              <a:buFont typeface="Wingdings" panose="05000000000000000000" pitchFamily="2" charset="2"/>
              <a:buChar char="q"/>
            </a:pPr>
            <a:r>
              <a:rPr lang="en-US" sz="2800" dirty="0"/>
              <a:t>Anne Boleyn gave birth to a daughter, Elizabeth, &amp; fell out of favor with the king</a:t>
            </a:r>
            <a:endParaRPr lang="en-US" sz="2400" dirty="0"/>
          </a:p>
          <a:p>
            <a:pPr lvl="1">
              <a:buFont typeface="Wingdings" panose="05000000000000000000" pitchFamily="2" charset="2"/>
              <a:buChar char="q"/>
            </a:pPr>
            <a:r>
              <a:rPr lang="en-US" sz="2200" dirty="0"/>
              <a:t>She was found guilty of treason &amp; beheaded in 1536</a:t>
            </a:r>
          </a:p>
          <a:p>
            <a:pPr>
              <a:buFont typeface="Wingdings" panose="05000000000000000000" pitchFamily="2" charset="2"/>
              <a:buChar char="q"/>
            </a:pPr>
            <a:r>
              <a:rPr lang="en-US" sz="2800" dirty="0"/>
              <a:t>Henry immediately married Jane Seymour who gave birth to a son, Edward, in 1537</a:t>
            </a:r>
          </a:p>
          <a:p>
            <a:pPr lvl="1">
              <a:buFont typeface="Wingdings" panose="05000000000000000000" pitchFamily="2" charset="2"/>
              <a:buChar char="q"/>
            </a:pPr>
            <a:r>
              <a:rPr lang="en-US" sz="2200" dirty="0"/>
              <a:t> Seymour died from complications during the birth of Edward </a:t>
            </a:r>
          </a:p>
          <a:p>
            <a:pPr>
              <a:buFont typeface="Wingdings" panose="05000000000000000000" pitchFamily="2" charset="2"/>
              <a:buChar char="q"/>
            </a:pPr>
            <a:r>
              <a:rPr lang="en-US" sz="2400" dirty="0"/>
              <a:t> </a:t>
            </a:r>
            <a:r>
              <a:rPr lang="en-US" sz="2800" dirty="0"/>
              <a:t>Henry went on to marry three more women but none of these marriages resulted in children</a:t>
            </a:r>
          </a:p>
          <a:p>
            <a:pPr>
              <a:buFont typeface="Wingdings" panose="05000000000000000000" pitchFamily="2" charset="2"/>
              <a:buChar char="q"/>
            </a:pPr>
            <a:endParaRPr lang="en-US" sz="2400" dirty="0"/>
          </a:p>
        </p:txBody>
      </p:sp>
    </p:spTree>
    <p:extLst>
      <p:ext uri="{BB962C8B-B14F-4D97-AF65-F5344CB8AC3E}">
        <p14:creationId xmlns:p14="http://schemas.microsoft.com/office/powerpoint/2010/main" val="2812304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660F-50F2-4B95-8236-79F0834FC3C1}"/>
              </a:ext>
            </a:extLst>
          </p:cNvPr>
          <p:cNvSpPr>
            <a:spLocks noGrp="1"/>
          </p:cNvSpPr>
          <p:nvPr>
            <p:ph type="title"/>
          </p:nvPr>
        </p:nvSpPr>
        <p:spPr/>
        <p:txBody>
          <a:bodyPr/>
          <a:lstStyle/>
          <a:p>
            <a:pPr algn="ctr"/>
            <a:r>
              <a:rPr lang="en-US" b="1" dirty="0"/>
              <a:t>The Crown vs The Catholic Church</a:t>
            </a:r>
          </a:p>
        </p:txBody>
      </p:sp>
      <p:sp>
        <p:nvSpPr>
          <p:cNvPr id="3" name="Content Placeholder 2">
            <a:extLst>
              <a:ext uri="{FF2B5EF4-FFF2-40B4-BE49-F238E27FC236}">
                <a16:creationId xmlns:a16="http://schemas.microsoft.com/office/drawing/2014/main" id="{74548DD6-BDFC-48AF-A7C4-D3167B55BE3D}"/>
              </a:ext>
            </a:extLst>
          </p:cNvPr>
          <p:cNvSpPr>
            <a:spLocks noGrp="1"/>
          </p:cNvSpPr>
          <p:nvPr>
            <p:ph idx="1"/>
          </p:nvPr>
        </p:nvSpPr>
        <p:spPr>
          <a:xfrm>
            <a:off x="182880" y="1737359"/>
            <a:ext cx="11577711" cy="4635306"/>
          </a:xfrm>
        </p:spPr>
        <p:txBody>
          <a:bodyPr>
            <a:normAutofit fontScale="92500" lnSpcReduction="10000"/>
          </a:bodyPr>
          <a:lstStyle/>
          <a:p>
            <a:pPr>
              <a:buFont typeface="Wingdings" panose="05000000000000000000" pitchFamily="2" charset="2"/>
              <a:buChar char="q"/>
            </a:pPr>
            <a:r>
              <a:rPr lang="en-US" sz="2800" dirty="0"/>
              <a:t>Henry VIII died in 1547 &amp; Edward became king at 9 years old </a:t>
            </a:r>
          </a:p>
          <a:p>
            <a:pPr lvl="1">
              <a:buFont typeface="Wingdings" panose="05000000000000000000" pitchFamily="2" charset="2"/>
              <a:buChar char="q"/>
            </a:pPr>
            <a:r>
              <a:rPr lang="en-US" sz="2600" dirty="0"/>
              <a:t>Edward very sickly</a:t>
            </a:r>
          </a:p>
          <a:p>
            <a:pPr>
              <a:buFont typeface="Wingdings" panose="05000000000000000000" pitchFamily="2" charset="2"/>
              <a:buChar char="q"/>
            </a:pPr>
            <a:r>
              <a:rPr lang="en-US" sz="2800" dirty="0"/>
              <a:t> Edward died 6 years later leaving the throne to his oldest sister Mary</a:t>
            </a:r>
          </a:p>
          <a:p>
            <a:pPr lvl="1">
              <a:buFont typeface="Wingdings" panose="05000000000000000000" pitchFamily="2" charset="2"/>
              <a:buChar char="q"/>
            </a:pPr>
            <a:r>
              <a:rPr lang="en-US" sz="2600" dirty="0"/>
              <a:t> Mary was a Catholic &amp; attempted to restore Catholicism to England, while she was partially successful her reign ended with her unexpected death in 1558</a:t>
            </a:r>
          </a:p>
          <a:p>
            <a:pPr>
              <a:buFont typeface="Wingdings" panose="05000000000000000000" pitchFamily="2" charset="2"/>
              <a:buChar char="q"/>
            </a:pPr>
            <a:r>
              <a:rPr lang="en-US" sz="2800" dirty="0"/>
              <a:t> Elizabeth, a protestant, assumed the throne &amp; permanently established the monarch of England as the head of the English Church.</a:t>
            </a:r>
          </a:p>
          <a:p>
            <a:pPr lvl="1">
              <a:buFont typeface="Wingdings" panose="05000000000000000000" pitchFamily="2" charset="2"/>
              <a:buChar char="q"/>
            </a:pPr>
            <a:r>
              <a:rPr lang="en-US" sz="2600" dirty="0"/>
              <a:t>Elizabeth worked to establish a church for England that would serve as a compromise between the Catholics and Protestants. </a:t>
            </a:r>
          </a:p>
          <a:p>
            <a:pPr lvl="1">
              <a:buFont typeface="Wingdings" panose="05000000000000000000" pitchFamily="2" charset="2"/>
              <a:buChar char="q"/>
            </a:pPr>
            <a:r>
              <a:rPr lang="en-US" sz="2600" dirty="0"/>
              <a:t>The Anglican Church, as it came to be called, included many of the rituals and trappings of Catholicism but services were delivered in English and the Bible was translated into English, something very important to Protestants. This compromise secured Protestantism in England</a:t>
            </a:r>
            <a:endParaRPr lang="en-US" sz="2200" dirty="0"/>
          </a:p>
        </p:txBody>
      </p:sp>
    </p:spTree>
    <p:extLst>
      <p:ext uri="{BB962C8B-B14F-4D97-AF65-F5344CB8AC3E}">
        <p14:creationId xmlns:p14="http://schemas.microsoft.com/office/powerpoint/2010/main" val="169605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DA9226-7A2C-4B2F-B61B-1AC31669CA73}"/>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400" b="1">
                <a:solidFill>
                  <a:srgbClr val="FFFFFF"/>
                </a:solidFill>
              </a:rPr>
              <a:t>The Counter Reformation </a:t>
            </a:r>
          </a:p>
        </p:txBody>
      </p:sp>
      <p:pic>
        <p:nvPicPr>
          <p:cNvPr id="3" name="Picture 2" descr="A picture containing indoor, building, table&#10;&#10;Description generated with very high confidence">
            <a:extLst>
              <a:ext uri="{FF2B5EF4-FFF2-40B4-BE49-F238E27FC236}">
                <a16:creationId xmlns:a16="http://schemas.microsoft.com/office/drawing/2014/main" id="{3590296C-0FF7-4E80-9959-FA9EB9BF6435}"/>
              </a:ext>
            </a:extLst>
          </p:cNvPr>
          <p:cNvPicPr>
            <a:picLocks noChangeAspect="1"/>
          </p:cNvPicPr>
          <p:nvPr/>
        </p:nvPicPr>
        <p:blipFill rotWithShape="1">
          <a:blip r:embed="rId2"/>
          <a:srcRect l="18722" r="10798"/>
          <a:stretch/>
        </p:blipFill>
        <p:spPr>
          <a:xfrm>
            <a:off x="4639733" y="10"/>
            <a:ext cx="7552266" cy="6857990"/>
          </a:xfrm>
          <a:prstGeom prst="rect">
            <a:avLst/>
          </a:prstGeom>
        </p:spPr>
      </p:pic>
      <p:sp>
        <p:nvSpPr>
          <p:cNvPr id="16" name="Rectangle 15">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828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CD56-9981-48F0-8420-93C57A84D655}"/>
              </a:ext>
            </a:extLst>
          </p:cNvPr>
          <p:cNvSpPr>
            <a:spLocks noGrp="1"/>
          </p:cNvSpPr>
          <p:nvPr>
            <p:ph type="title"/>
          </p:nvPr>
        </p:nvSpPr>
        <p:spPr/>
        <p:txBody>
          <a:bodyPr/>
          <a:lstStyle/>
          <a:p>
            <a:pPr algn="ctr"/>
            <a:r>
              <a:rPr lang="en-US" b="1" dirty="0"/>
              <a:t>The Counter-Reformation</a:t>
            </a:r>
          </a:p>
        </p:txBody>
      </p:sp>
      <p:sp>
        <p:nvSpPr>
          <p:cNvPr id="3" name="Content Placeholder 2">
            <a:extLst>
              <a:ext uri="{FF2B5EF4-FFF2-40B4-BE49-F238E27FC236}">
                <a16:creationId xmlns:a16="http://schemas.microsoft.com/office/drawing/2014/main" id="{CC7D85F1-6CA7-4BDE-8EAC-8695B805B91A}"/>
              </a:ext>
            </a:extLst>
          </p:cNvPr>
          <p:cNvSpPr>
            <a:spLocks noGrp="1"/>
          </p:cNvSpPr>
          <p:nvPr>
            <p:ph idx="1"/>
          </p:nvPr>
        </p:nvSpPr>
        <p:spPr>
          <a:xfrm>
            <a:off x="159026" y="1737361"/>
            <a:ext cx="11622157" cy="4570674"/>
          </a:xfrm>
        </p:spPr>
        <p:txBody>
          <a:bodyPr>
            <a:normAutofit/>
          </a:bodyPr>
          <a:lstStyle/>
          <a:p>
            <a:pPr>
              <a:buFont typeface="Wingdings" panose="05000000000000000000" pitchFamily="2" charset="2"/>
              <a:buChar char="q"/>
            </a:pPr>
            <a:r>
              <a:rPr lang="en-US" sz="2800" dirty="0"/>
              <a:t>After losing much of Northern Europe to Protestant faiths, the Catholic Church responded with the Counter Reformation</a:t>
            </a:r>
          </a:p>
          <a:p>
            <a:pPr>
              <a:buFont typeface="Wingdings" panose="05000000000000000000" pitchFamily="2" charset="2"/>
              <a:buChar char="q"/>
            </a:pPr>
            <a:r>
              <a:rPr lang="en-US" sz="2800" dirty="0"/>
              <a:t>The Counter Reformation was a movement orchestrated by top clergy to clarify church doctrine, increase membership &amp; curb corruption</a:t>
            </a:r>
          </a:p>
          <a:p>
            <a:pPr>
              <a:buFont typeface="Wingdings" panose="05000000000000000000" pitchFamily="2" charset="2"/>
              <a:buChar char="q"/>
            </a:pPr>
            <a:r>
              <a:rPr lang="en-US" sz="2800" dirty="0"/>
              <a:t>Between 1534 &amp; 1563, the Catholic Church made several moves to accomplish these goals</a:t>
            </a:r>
          </a:p>
          <a:p>
            <a:pPr lvl="1">
              <a:buFont typeface="Wingdings" panose="05000000000000000000" pitchFamily="2" charset="2"/>
              <a:buChar char="q"/>
            </a:pPr>
            <a:r>
              <a:rPr lang="en-US" sz="2000" dirty="0"/>
              <a:t>First, the pope authorized the creation of a new monastic order known as the </a:t>
            </a:r>
            <a:r>
              <a:rPr lang="en-US" sz="2000" b="1" dirty="0"/>
              <a:t>Jesuits</a:t>
            </a:r>
          </a:p>
          <a:p>
            <a:pPr lvl="1">
              <a:buFont typeface="Wingdings" panose="05000000000000000000" pitchFamily="2" charset="2"/>
              <a:buChar char="q"/>
            </a:pPr>
            <a:r>
              <a:rPr lang="en-US" sz="2000" dirty="0"/>
              <a:t>The Jesuit order accomplished 3 important tasks for the Church</a:t>
            </a:r>
          </a:p>
          <a:p>
            <a:pPr lvl="2">
              <a:buFont typeface="Wingdings" panose="05000000000000000000" pitchFamily="2" charset="2"/>
              <a:buChar char="q"/>
            </a:pPr>
            <a:r>
              <a:rPr lang="en-US" sz="2000" dirty="0"/>
              <a:t>Established schools that improved the quality of the clergy</a:t>
            </a:r>
          </a:p>
          <a:p>
            <a:pPr lvl="2">
              <a:buFont typeface="Wingdings" panose="05000000000000000000" pitchFamily="2" charset="2"/>
              <a:buChar char="q"/>
            </a:pPr>
            <a:r>
              <a:rPr lang="en-US" sz="2000" dirty="0"/>
              <a:t>organized missions to convert non-Christians to Catholicism</a:t>
            </a:r>
          </a:p>
          <a:p>
            <a:pPr lvl="2">
              <a:buFont typeface="Wingdings" panose="05000000000000000000" pitchFamily="2" charset="2"/>
              <a:buChar char="q"/>
            </a:pPr>
            <a:r>
              <a:rPr lang="en-US" sz="2000" dirty="0"/>
              <a:t>slowed the spread of Protestantism in Europe</a:t>
            </a:r>
          </a:p>
        </p:txBody>
      </p:sp>
    </p:spTree>
    <p:extLst>
      <p:ext uri="{BB962C8B-B14F-4D97-AF65-F5344CB8AC3E}">
        <p14:creationId xmlns:p14="http://schemas.microsoft.com/office/powerpoint/2010/main" val="320316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C6B7-17BF-417B-A100-F97117116860}"/>
              </a:ext>
            </a:extLst>
          </p:cNvPr>
          <p:cNvSpPr>
            <a:spLocks noGrp="1"/>
          </p:cNvSpPr>
          <p:nvPr>
            <p:ph type="title"/>
          </p:nvPr>
        </p:nvSpPr>
        <p:spPr/>
        <p:txBody>
          <a:bodyPr/>
          <a:lstStyle/>
          <a:p>
            <a:pPr algn="ctr"/>
            <a:r>
              <a:rPr lang="en-US" b="1" dirty="0"/>
              <a:t>Conflicts Within The Church</a:t>
            </a:r>
          </a:p>
        </p:txBody>
      </p:sp>
      <p:sp>
        <p:nvSpPr>
          <p:cNvPr id="3" name="Content Placeholder 2">
            <a:extLst>
              <a:ext uri="{FF2B5EF4-FFF2-40B4-BE49-F238E27FC236}">
                <a16:creationId xmlns:a16="http://schemas.microsoft.com/office/drawing/2014/main" id="{E682D3EC-1973-4516-BB67-FC77595FC053}"/>
              </a:ext>
            </a:extLst>
          </p:cNvPr>
          <p:cNvSpPr>
            <a:spLocks noGrp="1"/>
          </p:cNvSpPr>
          <p:nvPr>
            <p:ph idx="1"/>
          </p:nvPr>
        </p:nvSpPr>
        <p:spPr>
          <a:xfrm>
            <a:off x="424069" y="1845733"/>
            <a:ext cx="11357113" cy="4290023"/>
          </a:xfrm>
        </p:spPr>
        <p:txBody>
          <a:bodyPr>
            <a:normAutofit/>
          </a:bodyPr>
          <a:lstStyle/>
          <a:p>
            <a:pPr>
              <a:buFont typeface="Wingdings" panose="05000000000000000000" pitchFamily="2" charset="2"/>
              <a:buChar char="q"/>
            </a:pPr>
            <a:r>
              <a:rPr lang="en-US" sz="2400" dirty="0"/>
              <a:t>During the medieval period the Catholic Church based in Rome &amp; under the leadership of the pope served as a major source of unity for Europeans</a:t>
            </a:r>
          </a:p>
          <a:p>
            <a:pPr>
              <a:buFont typeface="Wingdings" panose="05000000000000000000" pitchFamily="2" charset="2"/>
              <a:buChar char="q"/>
            </a:pPr>
            <a:r>
              <a:rPr lang="en-US" sz="2400" dirty="0"/>
              <a:t>This began to change in the 1500s</a:t>
            </a:r>
          </a:p>
          <a:p>
            <a:pPr>
              <a:buFont typeface="Wingdings" panose="05000000000000000000" pitchFamily="2" charset="2"/>
              <a:buChar char="q"/>
            </a:pPr>
            <a:r>
              <a:rPr lang="en-US" sz="2400" dirty="0"/>
              <a:t>The Renaissance emphasis on individualism &amp; secular pursuits laid the foundation for a major change in the religious landscape of Europe</a:t>
            </a:r>
          </a:p>
          <a:p>
            <a:pPr>
              <a:buFont typeface="Wingdings" panose="05000000000000000000" pitchFamily="2" charset="2"/>
              <a:buChar char="q"/>
            </a:pPr>
            <a:r>
              <a:rPr lang="en-US" sz="2400" dirty="0"/>
              <a:t>Some Catholic clergy, in part influenced by the ideas of the Renaissance, began to live lavishly off of the moneys collected by the church</a:t>
            </a:r>
          </a:p>
          <a:p>
            <a:pPr lvl="1">
              <a:buFont typeface="Wingdings" panose="05000000000000000000" pitchFamily="2" charset="2"/>
              <a:buChar char="q"/>
            </a:pPr>
            <a:r>
              <a:rPr lang="en-US" dirty="0"/>
              <a:t> </a:t>
            </a:r>
            <a:r>
              <a:rPr lang="en-US" sz="2000" dirty="0"/>
              <a:t>The clergy had access to vast amounts of wealth in the form of church tithes, rents collected from church lands, and business ventures operated by Catholic monasteries</a:t>
            </a:r>
          </a:p>
          <a:p>
            <a:pPr lvl="1">
              <a:buFont typeface="Wingdings" panose="05000000000000000000" pitchFamily="2" charset="2"/>
              <a:buChar char="q"/>
            </a:pPr>
            <a:r>
              <a:rPr lang="en-US" sz="2000" dirty="0"/>
              <a:t> Many clergy members used this wealth to live lavish lifestyles that alienated church leadership from the laity</a:t>
            </a:r>
          </a:p>
        </p:txBody>
      </p:sp>
    </p:spTree>
    <p:extLst>
      <p:ext uri="{BB962C8B-B14F-4D97-AF65-F5344CB8AC3E}">
        <p14:creationId xmlns:p14="http://schemas.microsoft.com/office/powerpoint/2010/main" val="1771820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CD56-9981-48F0-8420-93C57A84D655}"/>
              </a:ext>
            </a:extLst>
          </p:cNvPr>
          <p:cNvSpPr>
            <a:spLocks noGrp="1"/>
          </p:cNvSpPr>
          <p:nvPr>
            <p:ph type="title"/>
          </p:nvPr>
        </p:nvSpPr>
        <p:spPr/>
        <p:txBody>
          <a:bodyPr/>
          <a:lstStyle/>
          <a:p>
            <a:pPr algn="ctr"/>
            <a:r>
              <a:rPr lang="en-US" b="1" dirty="0"/>
              <a:t>The Counter-Reformation</a:t>
            </a:r>
          </a:p>
        </p:txBody>
      </p:sp>
      <p:sp>
        <p:nvSpPr>
          <p:cNvPr id="3" name="Content Placeholder 2">
            <a:extLst>
              <a:ext uri="{FF2B5EF4-FFF2-40B4-BE49-F238E27FC236}">
                <a16:creationId xmlns:a16="http://schemas.microsoft.com/office/drawing/2014/main" id="{CC7D85F1-6CA7-4BDE-8EAC-8695B805B91A}"/>
              </a:ext>
            </a:extLst>
          </p:cNvPr>
          <p:cNvSpPr>
            <a:spLocks noGrp="1"/>
          </p:cNvSpPr>
          <p:nvPr>
            <p:ph idx="1"/>
          </p:nvPr>
        </p:nvSpPr>
        <p:spPr>
          <a:xfrm>
            <a:off x="159026" y="1737361"/>
            <a:ext cx="11622157" cy="4570674"/>
          </a:xfrm>
        </p:spPr>
        <p:txBody>
          <a:bodyPr>
            <a:normAutofit/>
          </a:bodyPr>
          <a:lstStyle/>
          <a:p>
            <a:pPr>
              <a:buFont typeface="Wingdings" panose="05000000000000000000" pitchFamily="2" charset="2"/>
              <a:buChar char="q"/>
            </a:pPr>
            <a:r>
              <a:rPr lang="en-US" sz="2800" dirty="0"/>
              <a:t>In 1545, the pope called the </a:t>
            </a:r>
            <a:r>
              <a:rPr lang="en-US" sz="2800" b="1" dirty="0"/>
              <a:t>Council of Trent</a:t>
            </a:r>
            <a:r>
              <a:rPr lang="en-US" sz="2800" dirty="0"/>
              <a:t>, a meeting of Catholic bishops &amp; cardinals to establish a unified response to the Protestant threat</a:t>
            </a:r>
          </a:p>
          <a:p>
            <a:pPr>
              <a:buFont typeface="Wingdings" panose="05000000000000000000" pitchFamily="2" charset="2"/>
              <a:buChar char="q"/>
            </a:pPr>
            <a:r>
              <a:rPr lang="en-US" sz="2800" dirty="0"/>
              <a:t>The Council concluded that the majority of established Church doctrine was legitimate &amp; included:</a:t>
            </a:r>
          </a:p>
          <a:p>
            <a:pPr lvl="1">
              <a:buFont typeface="Wingdings" panose="05000000000000000000" pitchFamily="2" charset="2"/>
              <a:buChar char="q"/>
            </a:pPr>
            <a:r>
              <a:rPr lang="en-US" sz="2600" dirty="0"/>
              <a:t>belief that the Catholic clergies’ interpretation of the Bible was final &amp; not open to discussion with laypersons</a:t>
            </a:r>
          </a:p>
          <a:p>
            <a:pPr lvl="1">
              <a:buFont typeface="Wingdings" panose="05000000000000000000" pitchFamily="2" charset="2"/>
              <a:buChar char="q"/>
            </a:pPr>
            <a:r>
              <a:rPr lang="en-US" sz="2600" dirty="0"/>
              <a:t>faith alone was not enough for salvation, believers must also do good works to achieve salvation (a direct rejection of Luther’s Justification by Faith)</a:t>
            </a:r>
          </a:p>
          <a:p>
            <a:pPr lvl="1">
              <a:buFont typeface="Wingdings" panose="05000000000000000000" pitchFamily="2" charset="2"/>
              <a:buChar char="q"/>
            </a:pPr>
            <a:r>
              <a:rPr lang="en-US" sz="2600" dirty="0"/>
              <a:t> Church doctrine was equal to the Bible as a source of religious truth</a:t>
            </a:r>
          </a:p>
        </p:txBody>
      </p:sp>
    </p:spTree>
    <p:extLst>
      <p:ext uri="{BB962C8B-B14F-4D97-AF65-F5344CB8AC3E}">
        <p14:creationId xmlns:p14="http://schemas.microsoft.com/office/powerpoint/2010/main" val="3632226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CD56-9981-48F0-8420-93C57A84D655}"/>
              </a:ext>
            </a:extLst>
          </p:cNvPr>
          <p:cNvSpPr>
            <a:spLocks noGrp="1"/>
          </p:cNvSpPr>
          <p:nvPr>
            <p:ph type="title"/>
          </p:nvPr>
        </p:nvSpPr>
        <p:spPr/>
        <p:txBody>
          <a:bodyPr/>
          <a:lstStyle/>
          <a:p>
            <a:pPr algn="ctr"/>
            <a:r>
              <a:rPr lang="en-US" b="1" dirty="0"/>
              <a:t>The Counter-Reformation</a:t>
            </a:r>
          </a:p>
        </p:txBody>
      </p:sp>
      <p:sp>
        <p:nvSpPr>
          <p:cNvPr id="3" name="Content Placeholder 2">
            <a:extLst>
              <a:ext uri="{FF2B5EF4-FFF2-40B4-BE49-F238E27FC236}">
                <a16:creationId xmlns:a16="http://schemas.microsoft.com/office/drawing/2014/main" id="{CC7D85F1-6CA7-4BDE-8EAC-8695B805B91A}"/>
              </a:ext>
            </a:extLst>
          </p:cNvPr>
          <p:cNvSpPr>
            <a:spLocks noGrp="1"/>
          </p:cNvSpPr>
          <p:nvPr>
            <p:ph idx="1"/>
          </p:nvPr>
        </p:nvSpPr>
        <p:spPr>
          <a:xfrm>
            <a:off x="159026" y="1737361"/>
            <a:ext cx="11622157" cy="4570674"/>
          </a:xfrm>
        </p:spPr>
        <p:txBody>
          <a:bodyPr>
            <a:normAutofit/>
          </a:bodyPr>
          <a:lstStyle/>
          <a:p>
            <a:pPr lvl="0">
              <a:buClr>
                <a:srgbClr val="E48312"/>
              </a:buClr>
              <a:buFont typeface="Wingdings" panose="05000000000000000000" pitchFamily="2" charset="2"/>
              <a:buChar char="q"/>
            </a:pPr>
            <a:r>
              <a:rPr lang="en-US" sz="2800" dirty="0">
                <a:solidFill>
                  <a:srgbClr val="000000">
                    <a:lumMod val="75000"/>
                    <a:lumOff val="25000"/>
                  </a:srgbClr>
                </a:solidFill>
              </a:rPr>
              <a:t>The Council of Trent did acknowledge that corruption was a problem including the circulation of misinformation about the power of indulgences</a:t>
            </a:r>
          </a:p>
          <a:p>
            <a:pPr lvl="0">
              <a:buClr>
                <a:srgbClr val="E48312"/>
              </a:buClr>
              <a:buFont typeface="Wingdings" panose="05000000000000000000" pitchFamily="2" charset="2"/>
              <a:buChar char="q"/>
            </a:pPr>
            <a:r>
              <a:rPr lang="en-US" sz="2800" dirty="0">
                <a:solidFill>
                  <a:srgbClr val="000000">
                    <a:lumMod val="75000"/>
                    <a:lumOff val="25000"/>
                  </a:srgbClr>
                </a:solidFill>
              </a:rPr>
              <a:t>The Church refused to reject indulgences outright but did call for reform in the promises made to purchasers</a:t>
            </a:r>
          </a:p>
          <a:p>
            <a:pPr lvl="0">
              <a:buClr>
                <a:srgbClr val="E48312"/>
              </a:buClr>
              <a:buFont typeface="Wingdings" panose="05000000000000000000" pitchFamily="2" charset="2"/>
              <a:buChar char="q"/>
            </a:pPr>
            <a:r>
              <a:rPr lang="en-US" sz="2800" dirty="0">
                <a:solidFill>
                  <a:srgbClr val="000000">
                    <a:lumMod val="75000"/>
                    <a:lumOff val="25000"/>
                  </a:srgbClr>
                </a:solidFill>
              </a:rPr>
              <a:t>In the end the Counter Reformation, or the Catholic Reformation as it is also called, slowed the spread of the Protestant Reformation &amp; secured Catholicism in much of Southern Europe</a:t>
            </a:r>
            <a:endParaRPr lang="en-US" dirty="0">
              <a:solidFill>
                <a:srgbClr val="000000">
                  <a:lumMod val="75000"/>
                  <a:lumOff val="25000"/>
                </a:srgbClr>
              </a:solidFill>
            </a:endParaRPr>
          </a:p>
        </p:txBody>
      </p:sp>
    </p:spTree>
    <p:extLst>
      <p:ext uri="{BB962C8B-B14F-4D97-AF65-F5344CB8AC3E}">
        <p14:creationId xmlns:p14="http://schemas.microsoft.com/office/powerpoint/2010/main" val="322764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C6B7-17BF-417B-A100-F97117116860}"/>
              </a:ext>
            </a:extLst>
          </p:cNvPr>
          <p:cNvSpPr>
            <a:spLocks noGrp="1"/>
          </p:cNvSpPr>
          <p:nvPr>
            <p:ph type="title"/>
          </p:nvPr>
        </p:nvSpPr>
        <p:spPr/>
        <p:txBody>
          <a:bodyPr/>
          <a:lstStyle/>
          <a:p>
            <a:pPr algn="ctr"/>
            <a:r>
              <a:rPr lang="en-US" b="1" dirty="0"/>
              <a:t>Conflicts Within The Church</a:t>
            </a:r>
          </a:p>
        </p:txBody>
      </p:sp>
      <p:sp>
        <p:nvSpPr>
          <p:cNvPr id="3" name="Content Placeholder 2">
            <a:extLst>
              <a:ext uri="{FF2B5EF4-FFF2-40B4-BE49-F238E27FC236}">
                <a16:creationId xmlns:a16="http://schemas.microsoft.com/office/drawing/2014/main" id="{E682D3EC-1973-4516-BB67-FC77595FC053}"/>
              </a:ext>
            </a:extLst>
          </p:cNvPr>
          <p:cNvSpPr>
            <a:spLocks noGrp="1"/>
          </p:cNvSpPr>
          <p:nvPr>
            <p:ph idx="1"/>
          </p:nvPr>
        </p:nvSpPr>
        <p:spPr>
          <a:xfrm>
            <a:off x="357809" y="1845734"/>
            <a:ext cx="11476381" cy="4237014"/>
          </a:xfrm>
        </p:spPr>
        <p:txBody>
          <a:bodyPr>
            <a:normAutofit/>
          </a:bodyPr>
          <a:lstStyle/>
          <a:p>
            <a:pPr>
              <a:buFont typeface="Wingdings" panose="05000000000000000000" pitchFamily="2" charset="2"/>
              <a:buChar char="q"/>
            </a:pPr>
            <a:r>
              <a:rPr lang="en-US" sz="2400" dirty="0"/>
              <a:t>This alienation was aggravated by the presence of many poorly educated priests &amp; monks </a:t>
            </a:r>
          </a:p>
          <a:p>
            <a:pPr>
              <a:buFont typeface="Wingdings" panose="05000000000000000000" pitchFamily="2" charset="2"/>
              <a:buChar char="q"/>
            </a:pPr>
            <a:r>
              <a:rPr lang="en-US" sz="2400" dirty="0"/>
              <a:t>This led to widespread frustration among church members</a:t>
            </a:r>
          </a:p>
          <a:p>
            <a:pPr>
              <a:buFont typeface="Wingdings" panose="05000000000000000000" pitchFamily="2" charset="2"/>
              <a:buChar char="q"/>
            </a:pPr>
            <a:r>
              <a:rPr lang="en-US" sz="2400" dirty="0"/>
              <a:t>In 1517, Pope Leo X authorized the sale of indulgences to fund the rebuilding of Saint Peter’s Cathedral in Rome</a:t>
            </a:r>
          </a:p>
          <a:p>
            <a:pPr lvl="1">
              <a:buFont typeface="Wingdings" panose="05000000000000000000" pitchFamily="2" charset="2"/>
              <a:buChar char="q"/>
            </a:pPr>
            <a:r>
              <a:rPr lang="en-US" sz="2000" dirty="0"/>
              <a:t>An </a:t>
            </a:r>
            <a:r>
              <a:rPr lang="en-US" sz="2000" b="1" dirty="0"/>
              <a:t>indulgence</a:t>
            </a:r>
            <a:r>
              <a:rPr lang="en-US" sz="2000" dirty="0"/>
              <a:t> served as a pardon for sins, allowing the purchaser to avoid penance or “good works” normally required by believers for forgiveness </a:t>
            </a:r>
          </a:p>
          <a:p>
            <a:pPr lvl="1">
              <a:buFont typeface="Wingdings" panose="05000000000000000000" pitchFamily="2" charset="2"/>
              <a:buChar char="q"/>
            </a:pPr>
            <a:r>
              <a:rPr lang="en-US" sz="2000" dirty="0"/>
              <a:t>Catholics viewed indulgences as a way to purchase a free pass to heaven for themselves or a loved one</a:t>
            </a:r>
          </a:p>
          <a:p>
            <a:pPr>
              <a:buFont typeface="Wingdings" panose="05000000000000000000" pitchFamily="2" charset="2"/>
              <a:buChar char="q"/>
            </a:pPr>
            <a:r>
              <a:rPr lang="en-US" sz="2400" dirty="0"/>
              <a:t>The sale of indulgences provoked </a:t>
            </a:r>
            <a:r>
              <a:rPr lang="en-US" sz="2400" b="1" dirty="0"/>
              <a:t>Martin Luther</a:t>
            </a:r>
            <a:r>
              <a:rPr lang="en-US" sz="2400" dirty="0"/>
              <a:t>, a Catholic monk, to act</a:t>
            </a:r>
          </a:p>
          <a:p>
            <a:pPr>
              <a:buFont typeface="Wingdings" panose="05000000000000000000" pitchFamily="2" charset="2"/>
              <a:buChar char="q"/>
            </a:pPr>
            <a:r>
              <a:rPr lang="en-US" sz="2400" dirty="0"/>
              <a:t>On October 31, 1517 Martin Luther posted the </a:t>
            </a:r>
            <a:r>
              <a:rPr lang="en-US" sz="2400" b="1" dirty="0"/>
              <a:t>95 Theses </a:t>
            </a:r>
            <a:r>
              <a:rPr lang="en-US" sz="2400" dirty="0"/>
              <a:t>on the door of a church in Wittenberg, Saxony (part of modern Germany)</a:t>
            </a:r>
          </a:p>
        </p:txBody>
      </p:sp>
    </p:spTree>
    <p:extLst>
      <p:ext uri="{BB962C8B-B14F-4D97-AF65-F5344CB8AC3E}">
        <p14:creationId xmlns:p14="http://schemas.microsoft.com/office/powerpoint/2010/main" val="319671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standing in front of a building&#10;&#10;Description generated with very high confidence">
            <a:extLst>
              <a:ext uri="{FF2B5EF4-FFF2-40B4-BE49-F238E27FC236}">
                <a16:creationId xmlns:a16="http://schemas.microsoft.com/office/drawing/2014/main" id="{593018D7-3445-410B-88B7-D0E26C3AAA50}"/>
              </a:ext>
            </a:extLst>
          </p:cNvPr>
          <p:cNvPicPr>
            <a:picLocks noChangeAspect="1"/>
          </p:cNvPicPr>
          <p:nvPr/>
        </p:nvPicPr>
        <p:blipFill rotWithShape="1">
          <a:blip r:embed="rId2"/>
          <a:srcRect r="1" b="17671"/>
          <a:stretch/>
        </p:blipFill>
        <p:spPr>
          <a:xfrm>
            <a:off x="643467" y="643467"/>
            <a:ext cx="10905066" cy="50502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9971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C6B7-17BF-417B-A100-F97117116860}"/>
              </a:ext>
            </a:extLst>
          </p:cNvPr>
          <p:cNvSpPr>
            <a:spLocks noGrp="1"/>
          </p:cNvSpPr>
          <p:nvPr>
            <p:ph type="title"/>
          </p:nvPr>
        </p:nvSpPr>
        <p:spPr/>
        <p:txBody>
          <a:bodyPr/>
          <a:lstStyle/>
          <a:p>
            <a:pPr algn="ctr"/>
            <a:r>
              <a:rPr lang="en-US" b="1" dirty="0"/>
              <a:t>Conflicts Within The Church</a:t>
            </a:r>
          </a:p>
        </p:txBody>
      </p:sp>
      <p:sp>
        <p:nvSpPr>
          <p:cNvPr id="3" name="Content Placeholder 2">
            <a:extLst>
              <a:ext uri="{FF2B5EF4-FFF2-40B4-BE49-F238E27FC236}">
                <a16:creationId xmlns:a16="http://schemas.microsoft.com/office/drawing/2014/main" id="{E682D3EC-1973-4516-BB67-FC77595FC053}"/>
              </a:ext>
            </a:extLst>
          </p:cNvPr>
          <p:cNvSpPr>
            <a:spLocks noGrp="1"/>
          </p:cNvSpPr>
          <p:nvPr>
            <p:ph idx="1"/>
          </p:nvPr>
        </p:nvSpPr>
        <p:spPr>
          <a:xfrm>
            <a:off x="357809" y="1845734"/>
            <a:ext cx="11476381" cy="4237014"/>
          </a:xfrm>
        </p:spPr>
        <p:txBody>
          <a:bodyPr>
            <a:normAutofit/>
          </a:bodyPr>
          <a:lstStyle/>
          <a:p>
            <a:pPr>
              <a:buFont typeface="Wingdings" panose="05000000000000000000" pitchFamily="2" charset="2"/>
              <a:buChar char="q"/>
            </a:pPr>
            <a:r>
              <a:rPr lang="en-US" sz="2400" dirty="0"/>
              <a:t>Luther explained his grievances with the corruption he saw in the Catholic Church</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The 95 Theses was taken to a printer &amp; circulated widely in the German states</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Luther quickly gained a vast following of discontented believers</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Martin Luther went on to develop a theology that undermined the authority of the Catholic clergy</a:t>
            </a:r>
          </a:p>
          <a:p>
            <a:pPr>
              <a:buFont typeface="Wingdings" panose="05000000000000000000" pitchFamily="2" charset="2"/>
              <a:buChar char="q"/>
            </a:pPr>
            <a:endParaRPr lang="en-US" sz="2400" dirty="0"/>
          </a:p>
        </p:txBody>
      </p:sp>
    </p:spTree>
    <p:extLst>
      <p:ext uri="{BB962C8B-B14F-4D97-AF65-F5344CB8AC3E}">
        <p14:creationId xmlns:p14="http://schemas.microsoft.com/office/powerpoint/2010/main" val="130274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C6B7-17BF-417B-A100-F97117116860}"/>
              </a:ext>
            </a:extLst>
          </p:cNvPr>
          <p:cNvSpPr>
            <a:spLocks noGrp="1"/>
          </p:cNvSpPr>
          <p:nvPr>
            <p:ph type="title"/>
          </p:nvPr>
        </p:nvSpPr>
        <p:spPr/>
        <p:txBody>
          <a:bodyPr/>
          <a:lstStyle/>
          <a:p>
            <a:pPr algn="ctr"/>
            <a:r>
              <a:rPr lang="en-US" b="1" dirty="0">
                <a:solidFill>
                  <a:srgbClr val="000000">
                    <a:lumMod val="75000"/>
                    <a:lumOff val="25000"/>
                  </a:srgbClr>
                </a:solidFill>
              </a:rPr>
              <a:t>Grievances of Martin Luther</a:t>
            </a:r>
            <a:endParaRPr lang="en-US" b="1" dirty="0"/>
          </a:p>
        </p:txBody>
      </p:sp>
      <p:sp>
        <p:nvSpPr>
          <p:cNvPr id="3" name="Content Placeholder 2">
            <a:extLst>
              <a:ext uri="{FF2B5EF4-FFF2-40B4-BE49-F238E27FC236}">
                <a16:creationId xmlns:a16="http://schemas.microsoft.com/office/drawing/2014/main" id="{E682D3EC-1973-4516-BB67-FC77595FC053}"/>
              </a:ext>
            </a:extLst>
          </p:cNvPr>
          <p:cNvSpPr>
            <a:spLocks noGrp="1"/>
          </p:cNvSpPr>
          <p:nvPr>
            <p:ph idx="1"/>
          </p:nvPr>
        </p:nvSpPr>
        <p:spPr>
          <a:xfrm>
            <a:off x="357809" y="1845734"/>
            <a:ext cx="11476381" cy="4237014"/>
          </a:xfrm>
        </p:spPr>
        <p:txBody>
          <a:bodyPr>
            <a:normAutofit/>
          </a:bodyPr>
          <a:lstStyle/>
          <a:p>
            <a:pPr>
              <a:buFont typeface="Wingdings" panose="05000000000000000000" pitchFamily="2" charset="2"/>
              <a:buChar char="q"/>
            </a:pPr>
            <a:r>
              <a:rPr lang="en-US" sz="2400" dirty="0"/>
              <a:t>Luther explained his grievances with the corruption he saw in the Catholic Church</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The 95 Theses was taken to a printer &amp; circulated widely in the German states</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Luther quickly gained a vast following of discontented believers</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Martin Luther went on to develop a theology that undermined the authority of the Catholic clergy</a:t>
            </a:r>
          </a:p>
          <a:p>
            <a:pPr>
              <a:buFont typeface="Wingdings" panose="05000000000000000000" pitchFamily="2" charset="2"/>
              <a:buChar char="q"/>
            </a:pPr>
            <a:endParaRPr lang="en-US" sz="2400" dirty="0"/>
          </a:p>
        </p:txBody>
      </p:sp>
    </p:spTree>
    <p:extLst>
      <p:ext uri="{BB962C8B-B14F-4D97-AF65-F5344CB8AC3E}">
        <p14:creationId xmlns:p14="http://schemas.microsoft.com/office/powerpoint/2010/main" val="59596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C6B7-17BF-417B-A100-F97117116860}"/>
              </a:ext>
            </a:extLst>
          </p:cNvPr>
          <p:cNvSpPr>
            <a:spLocks noGrp="1"/>
          </p:cNvSpPr>
          <p:nvPr>
            <p:ph type="title"/>
          </p:nvPr>
        </p:nvSpPr>
        <p:spPr>
          <a:xfrm>
            <a:off x="1097280" y="286603"/>
            <a:ext cx="10058400" cy="1450757"/>
          </a:xfrm>
        </p:spPr>
        <p:txBody>
          <a:bodyPr/>
          <a:lstStyle/>
          <a:p>
            <a:pPr algn="ctr"/>
            <a:r>
              <a:rPr lang="en-US" b="1" dirty="0"/>
              <a:t>Grievances of Martin Luther</a:t>
            </a:r>
          </a:p>
        </p:txBody>
      </p:sp>
      <p:sp>
        <p:nvSpPr>
          <p:cNvPr id="3" name="Content Placeholder 2">
            <a:extLst>
              <a:ext uri="{FF2B5EF4-FFF2-40B4-BE49-F238E27FC236}">
                <a16:creationId xmlns:a16="http://schemas.microsoft.com/office/drawing/2014/main" id="{E682D3EC-1973-4516-BB67-FC77595FC053}"/>
              </a:ext>
            </a:extLst>
          </p:cNvPr>
          <p:cNvSpPr>
            <a:spLocks noGrp="1"/>
          </p:cNvSpPr>
          <p:nvPr>
            <p:ph idx="1"/>
          </p:nvPr>
        </p:nvSpPr>
        <p:spPr>
          <a:xfrm>
            <a:off x="357809" y="1845733"/>
            <a:ext cx="11569148" cy="4316527"/>
          </a:xfrm>
        </p:spPr>
        <p:txBody>
          <a:bodyPr>
            <a:normAutofit/>
          </a:bodyPr>
          <a:lstStyle/>
          <a:p>
            <a:pPr>
              <a:buFont typeface="Wingdings" panose="05000000000000000000" pitchFamily="2" charset="2"/>
              <a:buChar char="q"/>
            </a:pPr>
            <a:r>
              <a:rPr lang="en-US" sz="2400" dirty="0"/>
              <a:t>Luther’s beliefs included</a:t>
            </a:r>
          </a:p>
          <a:p>
            <a:pPr marL="0" indent="0">
              <a:buNone/>
            </a:pPr>
            <a:r>
              <a:rPr lang="en-US" sz="2400" dirty="0"/>
              <a:t> </a:t>
            </a:r>
          </a:p>
          <a:p>
            <a:pPr lvl="1">
              <a:buFont typeface="Wingdings" panose="05000000000000000000" pitchFamily="2" charset="2"/>
              <a:buChar char="q"/>
            </a:pPr>
            <a:r>
              <a:rPr lang="en-US" sz="2200" dirty="0"/>
              <a:t>justification by faith</a:t>
            </a:r>
          </a:p>
          <a:p>
            <a:pPr marL="201168" lvl="1" indent="0">
              <a:buNone/>
            </a:pPr>
            <a:endParaRPr lang="en-US" sz="2200" dirty="0"/>
          </a:p>
          <a:p>
            <a:pPr lvl="2">
              <a:buFont typeface="Wingdings" panose="05000000000000000000" pitchFamily="2" charset="2"/>
              <a:buChar char="q"/>
            </a:pPr>
            <a:r>
              <a:rPr lang="en-US" sz="2000" dirty="0"/>
              <a:t>According to this principle, believers could win forgiveness with faith alone, no “good works” or penance was required</a:t>
            </a:r>
          </a:p>
          <a:p>
            <a:pPr marL="384048" lvl="2" indent="0">
              <a:buNone/>
            </a:pPr>
            <a:endParaRPr lang="en-US" sz="2000" dirty="0"/>
          </a:p>
          <a:p>
            <a:pPr lvl="1">
              <a:buFont typeface="Wingdings" panose="05000000000000000000" pitchFamily="2" charset="2"/>
              <a:buChar char="q"/>
            </a:pPr>
            <a:r>
              <a:rPr lang="en-US" sz="2200" dirty="0"/>
              <a:t>Only real source of religious truth was the Bible </a:t>
            </a:r>
          </a:p>
          <a:p>
            <a:pPr marL="201168" lvl="1" indent="0">
              <a:buNone/>
            </a:pPr>
            <a:endParaRPr lang="en-US" sz="2200" dirty="0"/>
          </a:p>
          <a:p>
            <a:pPr lvl="2">
              <a:buFont typeface="Wingdings" panose="05000000000000000000" pitchFamily="2" charset="2"/>
              <a:buChar char="q"/>
            </a:pPr>
            <a:r>
              <a:rPr lang="en-US" sz="2000" dirty="0"/>
              <a:t>argued that lay people could study the Bible and become righteous Christians without the help of the Catholic clergy</a:t>
            </a:r>
          </a:p>
          <a:p>
            <a:pPr>
              <a:buFont typeface="Wingdings" panose="05000000000000000000" pitchFamily="2" charset="2"/>
              <a:buChar char="q"/>
            </a:pPr>
            <a:endParaRPr lang="en-US" sz="2200" dirty="0"/>
          </a:p>
        </p:txBody>
      </p:sp>
    </p:spTree>
    <p:extLst>
      <p:ext uri="{BB962C8B-B14F-4D97-AF65-F5344CB8AC3E}">
        <p14:creationId xmlns:p14="http://schemas.microsoft.com/office/powerpoint/2010/main" val="329916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C6B7-17BF-417B-A100-F97117116860}"/>
              </a:ext>
            </a:extLst>
          </p:cNvPr>
          <p:cNvSpPr>
            <a:spLocks noGrp="1"/>
          </p:cNvSpPr>
          <p:nvPr>
            <p:ph type="title"/>
          </p:nvPr>
        </p:nvSpPr>
        <p:spPr/>
        <p:txBody>
          <a:bodyPr/>
          <a:lstStyle/>
          <a:p>
            <a:pPr algn="ctr"/>
            <a:r>
              <a:rPr lang="en-US" b="1" dirty="0">
                <a:solidFill>
                  <a:srgbClr val="000000">
                    <a:lumMod val="75000"/>
                    <a:lumOff val="25000"/>
                  </a:srgbClr>
                </a:solidFill>
              </a:rPr>
              <a:t>Grievances of Martin Luther</a:t>
            </a:r>
            <a:endParaRPr lang="en-US" b="1" dirty="0"/>
          </a:p>
        </p:txBody>
      </p:sp>
      <p:sp>
        <p:nvSpPr>
          <p:cNvPr id="3" name="Content Placeholder 2">
            <a:extLst>
              <a:ext uri="{FF2B5EF4-FFF2-40B4-BE49-F238E27FC236}">
                <a16:creationId xmlns:a16="http://schemas.microsoft.com/office/drawing/2014/main" id="{E682D3EC-1973-4516-BB67-FC77595FC053}"/>
              </a:ext>
            </a:extLst>
          </p:cNvPr>
          <p:cNvSpPr>
            <a:spLocks noGrp="1"/>
          </p:cNvSpPr>
          <p:nvPr>
            <p:ph idx="1"/>
          </p:nvPr>
        </p:nvSpPr>
        <p:spPr>
          <a:xfrm>
            <a:off x="357809" y="1845734"/>
            <a:ext cx="11476381" cy="4237014"/>
          </a:xfrm>
        </p:spPr>
        <p:txBody>
          <a:bodyPr>
            <a:normAutofit lnSpcReduction="10000"/>
          </a:bodyPr>
          <a:lstStyle/>
          <a:p>
            <a:pPr lvl="0">
              <a:buClr>
                <a:srgbClr val="E48312"/>
              </a:buClr>
              <a:buFont typeface="Wingdings" panose="05000000000000000000" pitchFamily="2" charset="2"/>
              <a:buChar char="q"/>
            </a:pPr>
            <a:r>
              <a:rPr lang="en-US" sz="2400" dirty="0">
                <a:solidFill>
                  <a:srgbClr val="000000">
                    <a:lumMod val="75000"/>
                    <a:lumOff val="25000"/>
                  </a:srgbClr>
                </a:solidFill>
              </a:rPr>
              <a:t>Initially, Luther hoped to draw attention to the corruption in the church to bring reform</a:t>
            </a:r>
          </a:p>
          <a:p>
            <a:pPr marL="0" lvl="0" indent="0">
              <a:buClr>
                <a:srgbClr val="E48312"/>
              </a:buClr>
              <a:buNone/>
            </a:pPr>
            <a:endParaRPr lang="en-US" sz="2400" dirty="0">
              <a:solidFill>
                <a:srgbClr val="000000">
                  <a:lumMod val="75000"/>
                  <a:lumOff val="25000"/>
                </a:srgbClr>
              </a:solidFill>
            </a:endParaRPr>
          </a:p>
          <a:p>
            <a:pPr lvl="0">
              <a:buClr>
                <a:srgbClr val="E48312"/>
              </a:buClr>
              <a:buFont typeface="Wingdings" panose="05000000000000000000" pitchFamily="2" charset="2"/>
              <a:buChar char="q"/>
            </a:pPr>
            <a:r>
              <a:rPr lang="en-US" sz="2400" dirty="0">
                <a:solidFill>
                  <a:srgbClr val="000000">
                    <a:lumMod val="75000"/>
                    <a:lumOff val="25000"/>
                  </a:srgbClr>
                </a:solidFill>
              </a:rPr>
              <a:t>The pope’s response drove Luther out of the church </a:t>
            </a:r>
          </a:p>
          <a:p>
            <a:pPr marL="0" lvl="0" indent="0">
              <a:buClr>
                <a:srgbClr val="E48312"/>
              </a:buClr>
              <a:buNone/>
            </a:pPr>
            <a:endParaRPr lang="en-US" sz="2400" dirty="0">
              <a:solidFill>
                <a:srgbClr val="000000">
                  <a:lumMod val="75000"/>
                  <a:lumOff val="25000"/>
                </a:srgbClr>
              </a:solidFill>
            </a:endParaRPr>
          </a:p>
          <a:p>
            <a:pPr lvl="0">
              <a:buClr>
                <a:srgbClr val="E48312"/>
              </a:buClr>
              <a:buFont typeface="Wingdings" panose="05000000000000000000" pitchFamily="2" charset="2"/>
              <a:buChar char="q"/>
            </a:pPr>
            <a:r>
              <a:rPr lang="en-US" sz="2400" dirty="0">
                <a:solidFill>
                  <a:srgbClr val="000000">
                    <a:lumMod val="75000"/>
                    <a:lumOff val="25000"/>
                  </a:srgbClr>
                </a:solidFill>
              </a:rPr>
              <a:t>In January of 1521, Martin Luther was excommunicated &amp; because of this a new Christian faith was born</a:t>
            </a:r>
          </a:p>
          <a:p>
            <a:pPr marL="0" lvl="0" indent="0">
              <a:buClr>
                <a:srgbClr val="E48312"/>
              </a:buClr>
              <a:buNone/>
            </a:pPr>
            <a:endParaRPr lang="en-US" sz="2200" dirty="0">
              <a:solidFill>
                <a:srgbClr val="000000">
                  <a:lumMod val="75000"/>
                  <a:lumOff val="25000"/>
                </a:srgbClr>
              </a:solidFill>
            </a:endParaRPr>
          </a:p>
          <a:p>
            <a:pPr lvl="1">
              <a:buClr>
                <a:srgbClr val="E48312"/>
              </a:buClr>
              <a:buFont typeface="Wingdings" panose="05000000000000000000" pitchFamily="2" charset="2"/>
              <a:buChar char="q"/>
            </a:pPr>
            <a:r>
              <a:rPr lang="en-US" sz="2000" dirty="0">
                <a:solidFill>
                  <a:srgbClr val="000000">
                    <a:lumMod val="75000"/>
                    <a:lumOff val="25000"/>
                  </a:srgbClr>
                </a:solidFill>
              </a:rPr>
              <a:t> Lutheranism</a:t>
            </a:r>
          </a:p>
          <a:p>
            <a:pPr lvl="1">
              <a:buClr>
                <a:srgbClr val="E48312"/>
              </a:buClr>
              <a:buFont typeface="Wingdings" panose="05000000000000000000" pitchFamily="2" charset="2"/>
              <a:buChar char="q"/>
            </a:pPr>
            <a:r>
              <a:rPr lang="en-US" sz="2000" dirty="0">
                <a:solidFill>
                  <a:srgbClr val="000000">
                    <a:lumMod val="75000"/>
                    <a:lumOff val="25000"/>
                  </a:srgbClr>
                </a:solidFill>
              </a:rPr>
              <a:t>With time and after much violence much of what is today northern Germany &amp; Scandinavia became Lutheran</a:t>
            </a:r>
          </a:p>
          <a:p>
            <a:pPr>
              <a:buFont typeface="Wingdings" panose="05000000000000000000" pitchFamily="2" charset="2"/>
              <a:buChar char="q"/>
            </a:pPr>
            <a:endParaRPr lang="en-US" sz="2400" dirty="0"/>
          </a:p>
        </p:txBody>
      </p:sp>
    </p:spTree>
    <p:extLst>
      <p:ext uri="{BB962C8B-B14F-4D97-AF65-F5344CB8AC3E}">
        <p14:creationId xmlns:p14="http://schemas.microsoft.com/office/powerpoint/2010/main" val="145078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C6B7-17BF-417B-A100-F97117116860}"/>
              </a:ext>
            </a:extLst>
          </p:cNvPr>
          <p:cNvSpPr>
            <a:spLocks noGrp="1"/>
          </p:cNvSpPr>
          <p:nvPr>
            <p:ph type="title"/>
          </p:nvPr>
        </p:nvSpPr>
        <p:spPr/>
        <p:txBody>
          <a:bodyPr/>
          <a:lstStyle/>
          <a:p>
            <a:pPr algn="ctr"/>
            <a:r>
              <a:rPr lang="en-US" b="1" dirty="0">
                <a:solidFill>
                  <a:srgbClr val="000000">
                    <a:lumMod val="75000"/>
                    <a:lumOff val="25000"/>
                  </a:srgbClr>
                </a:solidFill>
              </a:rPr>
              <a:t>Effects of Martin Luther’s Reformation</a:t>
            </a:r>
            <a:endParaRPr lang="en-US" b="1" dirty="0"/>
          </a:p>
        </p:txBody>
      </p:sp>
      <p:sp>
        <p:nvSpPr>
          <p:cNvPr id="3" name="Content Placeholder 2">
            <a:extLst>
              <a:ext uri="{FF2B5EF4-FFF2-40B4-BE49-F238E27FC236}">
                <a16:creationId xmlns:a16="http://schemas.microsoft.com/office/drawing/2014/main" id="{E682D3EC-1973-4516-BB67-FC77595FC053}"/>
              </a:ext>
            </a:extLst>
          </p:cNvPr>
          <p:cNvSpPr>
            <a:spLocks noGrp="1"/>
          </p:cNvSpPr>
          <p:nvPr>
            <p:ph idx="1"/>
          </p:nvPr>
        </p:nvSpPr>
        <p:spPr>
          <a:xfrm>
            <a:off x="357809" y="1845734"/>
            <a:ext cx="11476381" cy="4237014"/>
          </a:xfrm>
        </p:spPr>
        <p:txBody>
          <a:bodyPr>
            <a:normAutofit/>
          </a:bodyPr>
          <a:lstStyle/>
          <a:p>
            <a:pPr>
              <a:buFont typeface="Wingdings" panose="05000000000000000000" pitchFamily="2" charset="2"/>
              <a:buChar char="q"/>
            </a:pPr>
            <a:r>
              <a:rPr lang="en-US" sz="2400" dirty="0"/>
              <a:t>John Calvin, inspired by Martin Luther, published </a:t>
            </a:r>
            <a:r>
              <a:rPr lang="en-US" sz="2400" u="sng" dirty="0"/>
              <a:t>Institutes of the Christian Religion </a:t>
            </a:r>
            <a:r>
              <a:rPr lang="en-US" sz="2400" dirty="0"/>
              <a:t>in 1536</a:t>
            </a:r>
          </a:p>
          <a:p>
            <a:pPr>
              <a:buFont typeface="Wingdings" panose="05000000000000000000" pitchFamily="2" charset="2"/>
              <a:buChar char="q"/>
            </a:pPr>
            <a:r>
              <a:rPr lang="en-US" sz="2400" dirty="0"/>
              <a:t>Calvin developed a theology that argued that humanity was sinful by nature &amp; that God predetermined which people would achieve salvation at the beginning of time</a:t>
            </a:r>
          </a:p>
          <a:p>
            <a:pPr lvl="1">
              <a:buFont typeface="Wingdings" panose="05000000000000000000" pitchFamily="2" charset="2"/>
              <a:buChar char="q"/>
            </a:pPr>
            <a:r>
              <a:rPr lang="en-US" sz="2400" dirty="0"/>
              <a:t>People chosen by God for Heaven </a:t>
            </a:r>
            <a:r>
              <a:rPr lang="en-US" sz="2200" dirty="0"/>
              <a:t>know as the “elect”</a:t>
            </a:r>
          </a:p>
          <a:p>
            <a:pPr lvl="1">
              <a:buFont typeface="Wingdings" panose="05000000000000000000" pitchFamily="2" charset="2"/>
              <a:buChar char="q"/>
            </a:pPr>
            <a:r>
              <a:rPr lang="en-US" sz="2200" dirty="0"/>
              <a:t> </a:t>
            </a:r>
            <a:r>
              <a:rPr lang="en-US" sz="2400" dirty="0"/>
              <a:t>Argued that the “elect” should come together a form a utopian community free of sin</a:t>
            </a:r>
          </a:p>
          <a:p>
            <a:pPr>
              <a:buFont typeface="Wingdings" panose="05000000000000000000" pitchFamily="2" charset="2"/>
              <a:buChar char="q"/>
            </a:pPr>
            <a:r>
              <a:rPr lang="en-US" sz="2400" dirty="0"/>
              <a:t>Calvin helped build this community in Geneva Switzerland in the 1540s</a:t>
            </a:r>
          </a:p>
          <a:p>
            <a:pPr>
              <a:buFont typeface="Wingdings" panose="05000000000000000000" pitchFamily="2" charset="2"/>
              <a:buChar char="q"/>
            </a:pPr>
            <a:r>
              <a:rPr lang="en-US" sz="2400" dirty="0"/>
              <a:t> Calvin’s success in Geneva inspired others to take his faith to other regions</a:t>
            </a:r>
          </a:p>
          <a:p>
            <a:pPr lvl="1">
              <a:buFont typeface="Wingdings" panose="05000000000000000000" pitchFamily="2" charset="2"/>
              <a:buChar char="q"/>
            </a:pPr>
            <a:r>
              <a:rPr lang="en-US" sz="2200" dirty="0"/>
              <a:t>The Presbyterians of Scotland, the Huguenots of France, and the Puritans of England were all born out of Calvinist theology. </a:t>
            </a:r>
          </a:p>
        </p:txBody>
      </p:sp>
    </p:spTree>
    <p:extLst>
      <p:ext uri="{BB962C8B-B14F-4D97-AF65-F5344CB8AC3E}">
        <p14:creationId xmlns:p14="http://schemas.microsoft.com/office/powerpoint/2010/main" val="293099955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6097</TotalTime>
  <Words>1389</Words>
  <Application>Microsoft Office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Calibri Light</vt:lpstr>
      <vt:lpstr>Wingdings</vt:lpstr>
      <vt:lpstr>Retrospect</vt:lpstr>
      <vt:lpstr>A New Schism</vt:lpstr>
      <vt:lpstr>Conflicts Within The Church</vt:lpstr>
      <vt:lpstr>Conflicts Within The Church</vt:lpstr>
      <vt:lpstr>PowerPoint Presentation</vt:lpstr>
      <vt:lpstr>Conflicts Within The Church</vt:lpstr>
      <vt:lpstr>Grievances of Martin Luther</vt:lpstr>
      <vt:lpstr>Grievances of Martin Luther</vt:lpstr>
      <vt:lpstr>Grievances of Martin Luther</vt:lpstr>
      <vt:lpstr>Effects of Martin Luther’s Reformation</vt:lpstr>
      <vt:lpstr>PowerPoint Presentation</vt:lpstr>
      <vt:lpstr>Henry VIII takes on the Catholic Church</vt:lpstr>
      <vt:lpstr>The Crown vs The Catholic Church</vt:lpstr>
      <vt:lpstr>PowerPoint Presentation</vt:lpstr>
      <vt:lpstr>The Crown vs The Catholic Church</vt:lpstr>
      <vt:lpstr>King Henry VIII’s Wives</vt:lpstr>
      <vt:lpstr>The Crown vs The Catholic Church</vt:lpstr>
      <vt:lpstr>The Crown vs The Catholic Church</vt:lpstr>
      <vt:lpstr>The Counter Reformation </vt:lpstr>
      <vt:lpstr>The Counter-Reformation</vt:lpstr>
      <vt:lpstr>The Counter-Reformation</vt:lpstr>
      <vt:lpstr>The Counter-Reformation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Schism</dc:title>
  <dc:creator>Mandrell Perryman</dc:creator>
  <cp:lastModifiedBy>Mandrell Perryman</cp:lastModifiedBy>
  <cp:revision>15</cp:revision>
  <dcterms:created xsi:type="dcterms:W3CDTF">2018-09-26T20:49:57Z</dcterms:created>
  <dcterms:modified xsi:type="dcterms:W3CDTF">2018-10-01T02:29:22Z</dcterms:modified>
</cp:coreProperties>
</file>