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70" r:id="rId14"/>
    <p:sldId id="268" r:id="rId15"/>
    <p:sldId id="269" r:id="rId16"/>
    <p:sldId id="271" r:id="rId17"/>
    <p:sldId id="272" r:id="rId18"/>
    <p:sldId id="273" r:id="rId19"/>
    <p:sldId id="274" r:id="rId20"/>
    <p:sldId id="275" r:id="rId21"/>
    <p:sldId id="276" r:id="rId22"/>
    <p:sldId id="278" r:id="rId23"/>
    <p:sldId id="277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9" r:id="rId32"/>
    <p:sldId id="286" r:id="rId33"/>
    <p:sldId id="287" r:id="rId34"/>
    <p:sldId id="288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9/16/2018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9/16/2018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25FF7-8342-4163-ACE7-BEA30A965DC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Medieval Europe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57BC1F-64C4-4A60-9701-ECEECC889F8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Dark Ages to the Renaissance </a:t>
            </a:r>
          </a:p>
        </p:txBody>
      </p:sp>
    </p:spTree>
    <p:extLst>
      <p:ext uri="{BB962C8B-B14F-4D97-AF65-F5344CB8AC3E}">
        <p14:creationId xmlns:p14="http://schemas.microsoft.com/office/powerpoint/2010/main" val="9645847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EFA21-68A8-4316-9A66-E2D452F7E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Feudal Europe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D8CC82-15C2-4193-8558-1984685250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374" y="2451652"/>
            <a:ext cx="10561983" cy="3829878"/>
          </a:xfrm>
        </p:spPr>
        <p:txBody>
          <a:bodyPr>
            <a:normAutofit/>
          </a:bodyPr>
          <a:lstStyle/>
          <a:p>
            <a:r>
              <a:rPr lang="en-US" sz="2800" dirty="0"/>
              <a:t>The original inhabitants of the land granted to these vassals became </a:t>
            </a:r>
            <a:r>
              <a:rPr lang="en-US" sz="2800" b="1" dirty="0"/>
              <a:t>serfs</a:t>
            </a:r>
            <a:r>
              <a:rPr lang="en-US" sz="2800" dirty="0"/>
              <a:t> in most of Europe. </a:t>
            </a:r>
          </a:p>
          <a:p>
            <a:pPr lvl="1"/>
            <a:r>
              <a:rPr lang="en-US" sz="2400" dirty="0"/>
              <a:t>As a serf they were legally bound to the land and obliged to work as farmers for the lord</a:t>
            </a:r>
          </a:p>
          <a:p>
            <a:r>
              <a:rPr lang="en-US" sz="2800" dirty="0"/>
              <a:t>In other areas these inhabitants might be free peasant farmers who were free to leave but generally had no incentive to do so</a:t>
            </a:r>
          </a:p>
        </p:txBody>
      </p:sp>
    </p:spTree>
    <p:extLst>
      <p:ext uri="{BB962C8B-B14F-4D97-AF65-F5344CB8AC3E}">
        <p14:creationId xmlns:p14="http://schemas.microsoft.com/office/powerpoint/2010/main" val="24331247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EFA21-68A8-4316-9A66-E2D452F7E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Feudal Europe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D8CC82-15C2-4193-8558-1984685250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374" y="2451652"/>
            <a:ext cx="10721009" cy="3829878"/>
          </a:xfrm>
        </p:spPr>
        <p:txBody>
          <a:bodyPr>
            <a:normAutofit/>
          </a:bodyPr>
          <a:lstStyle/>
          <a:p>
            <a:r>
              <a:rPr lang="en-US" sz="2800" dirty="0"/>
              <a:t>Under feudalism Europe became highly decentralized</a:t>
            </a:r>
          </a:p>
          <a:p>
            <a:r>
              <a:rPr lang="en-US" sz="2800" dirty="0"/>
              <a:t>While long distance trade never completely disappeared, it was greatly reduced </a:t>
            </a:r>
          </a:p>
          <a:p>
            <a:pPr lvl="1"/>
            <a:r>
              <a:rPr lang="en-US" sz="2400" dirty="0"/>
              <a:t>the old Roman system of roads fell into disrepair</a:t>
            </a:r>
          </a:p>
          <a:p>
            <a:r>
              <a:rPr lang="en-US" sz="2800" dirty="0"/>
              <a:t>This decentralization forced much of Europe to become largely self-sufficient</a:t>
            </a:r>
          </a:p>
        </p:txBody>
      </p:sp>
    </p:spTree>
    <p:extLst>
      <p:ext uri="{BB962C8B-B14F-4D97-AF65-F5344CB8AC3E}">
        <p14:creationId xmlns:p14="http://schemas.microsoft.com/office/powerpoint/2010/main" val="395095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EFA21-68A8-4316-9A66-E2D452F7E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Feudal Europe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D8CC82-15C2-4193-8558-1984685250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374" y="2451652"/>
            <a:ext cx="10721009" cy="4068418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Each feudal lord maintained a </a:t>
            </a:r>
            <a:r>
              <a:rPr lang="en-US" sz="2800" b="1" dirty="0"/>
              <a:t>manor</a:t>
            </a:r>
            <a:r>
              <a:rPr lang="en-US" sz="2800" dirty="0"/>
              <a:t> </a:t>
            </a:r>
          </a:p>
          <a:p>
            <a:pPr lvl="1"/>
            <a:r>
              <a:rPr lang="en-US" sz="2400" dirty="0"/>
              <a:t>The term manor is used to describe this self-sufficient economic system that developed on the feudal lord’s fief </a:t>
            </a:r>
          </a:p>
          <a:p>
            <a:pPr lvl="1"/>
            <a:r>
              <a:rPr lang="en-US" sz="2400" dirty="0"/>
              <a:t>most if not all of the basic necessities of life were produced here</a:t>
            </a:r>
          </a:p>
          <a:p>
            <a:r>
              <a:rPr lang="en-US" sz="2800" dirty="0"/>
              <a:t>The typical manor included the lord’s manor house, a church, workshops, a mill, a village of cottages for peasants or serfs, pastures for livestock &amp; farmland</a:t>
            </a:r>
          </a:p>
          <a:p>
            <a:r>
              <a:rPr lang="en-US" sz="2800" dirty="0"/>
              <a:t>The peasants or serfs were obligated to provide labor to the lord &amp; pay taxes</a:t>
            </a:r>
          </a:p>
          <a:p>
            <a:r>
              <a:rPr lang="en-US" sz="2800" dirty="0"/>
              <a:t>The lord was obligated to maintain order, provide housing &amp; protect to the inhabitants of his manor.</a:t>
            </a:r>
          </a:p>
        </p:txBody>
      </p:sp>
    </p:spTree>
    <p:extLst>
      <p:ext uri="{BB962C8B-B14F-4D97-AF65-F5344CB8AC3E}">
        <p14:creationId xmlns:p14="http://schemas.microsoft.com/office/powerpoint/2010/main" val="14972327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7CF138-195D-4582-965F-85A176FDB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1527" y="987552"/>
            <a:ext cx="9968946" cy="1303867"/>
          </a:xfrm>
        </p:spPr>
        <p:txBody>
          <a:bodyPr>
            <a:normAutofit fontScale="90000"/>
          </a:bodyPr>
          <a:lstStyle/>
          <a:p>
            <a:r>
              <a:rPr lang="en-US" dirty="0"/>
              <a:t>The Roman Catholic Church in Medieval Europe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8BF6A52-068F-4600-8815-34CD56A811E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292225" y="2938702"/>
            <a:ext cx="3517731" cy="24761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7056DB0-5D0B-420C-AD9A-2F8630AC3E9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181725" y="2939588"/>
            <a:ext cx="4718050" cy="25520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82242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2B789-6310-4DCF-B879-0A86EDF6F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677332"/>
            <a:ext cx="9982198" cy="1071955"/>
          </a:xfrm>
        </p:spPr>
        <p:txBody>
          <a:bodyPr>
            <a:normAutofit fontScale="90000"/>
          </a:bodyPr>
          <a:lstStyle/>
          <a:p>
            <a:r>
              <a:rPr lang="en-US" dirty="0"/>
              <a:t>The Roman Catholic Church in Medieval Europe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9E8069-5869-472A-9500-D321AB07D8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623736"/>
          </a:xfrm>
        </p:spPr>
        <p:txBody>
          <a:bodyPr/>
          <a:lstStyle/>
          <a:p>
            <a:r>
              <a:rPr lang="en-US" dirty="0"/>
              <a:t>The weak &amp; decentralized nature of feudal states provided an opportunity for the Roman Catholic Church to emerge as both a spiritual &amp; secular power in medieval society</a:t>
            </a:r>
          </a:p>
          <a:p>
            <a:r>
              <a:rPr lang="en-US" dirty="0"/>
              <a:t>When the pope crowned Pepin &amp; later Charlemagne, he established an important &amp; enduring precedent for political power of the Church in Europe</a:t>
            </a:r>
          </a:p>
        </p:txBody>
      </p:sp>
    </p:spTree>
    <p:extLst>
      <p:ext uri="{BB962C8B-B14F-4D97-AF65-F5344CB8AC3E}">
        <p14:creationId xmlns:p14="http://schemas.microsoft.com/office/powerpoint/2010/main" val="17737148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2B789-6310-4DCF-B879-0A86EDF6F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677332"/>
            <a:ext cx="9982198" cy="1071955"/>
          </a:xfrm>
        </p:spPr>
        <p:txBody>
          <a:bodyPr>
            <a:normAutofit fontScale="90000"/>
          </a:bodyPr>
          <a:lstStyle/>
          <a:p>
            <a:r>
              <a:rPr lang="en-US"/>
              <a:t>The Roman Catholic Church in Medieval Europe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9E8069-5869-472A-9500-D321AB07D8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1391" y="2358887"/>
            <a:ext cx="10522226" cy="3821781"/>
          </a:xfrm>
        </p:spPr>
        <p:txBody>
          <a:bodyPr>
            <a:normAutofit fontScale="92500" lnSpcReduction="10000"/>
          </a:bodyPr>
          <a:lstStyle/>
          <a:p>
            <a:r>
              <a:rPr lang="en-US" sz="3000" dirty="0"/>
              <a:t>While political power &amp; the economy of Medieval Europe was highly decentralized, the spiritual unity of the continent remained unified</a:t>
            </a:r>
          </a:p>
          <a:p>
            <a:r>
              <a:rPr lang="en-US" sz="3000" dirty="0"/>
              <a:t> The popes in Rome maintained unity through a hierarchy of clergy </a:t>
            </a:r>
          </a:p>
          <a:p>
            <a:pPr lvl="1"/>
            <a:r>
              <a:rPr lang="en-US" sz="2600" dirty="0"/>
              <a:t>Pope </a:t>
            </a:r>
          </a:p>
          <a:p>
            <a:pPr lvl="1"/>
            <a:r>
              <a:rPr lang="en-US" sz="2600" dirty="0"/>
              <a:t>Cardinals </a:t>
            </a:r>
          </a:p>
          <a:p>
            <a:pPr lvl="1"/>
            <a:r>
              <a:rPr lang="en-US" sz="2600" dirty="0"/>
              <a:t>Bishops</a:t>
            </a:r>
          </a:p>
          <a:p>
            <a:pPr lvl="1"/>
            <a:r>
              <a:rPr lang="en-US" sz="2600" dirty="0"/>
              <a:t>Abbots</a:t>
            </a:r>
          </a:p>
          <a:p>
            <a:pPr lvl="1"/>
            <a:r>
              <a:rPr lang="en-US" sz="2600" dirty="0"/>
              <a:t>Parish priests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8D6707-42C8-4406-9A15-8662CF49C7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61" t="21631" r="15417" b="4092"/>
          <a:stretch/>
        </p:blipFill>
        <p:spPr>
          <a:xfrm>
            <a:off x="5804452" y="3798278"/>
            <a:ext cx="3207026" cy="2257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4838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2B789-6310-4DCF-B879-0A86EDF6F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9" y="677332"/>
            <a:ext cx="9982198" cy="1071955"/>
          </a:xfrm>
        </p:spPr>
        <p:txBody>
          <a:bodyPr>
            <a:normAutofit fontScale="90000"/>
          </a:bodyPr>
          <a:lstStyle/>
          <a:p>
            <a:r>
              <a:rPr lang="en-US" dirty="0"/>
              <a:t>The Roman Catholic Church in Medieval Europe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9E8069-5869-472A-9500-D321AB07D8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399" y="2385391"/>
            <a:ext cx="10455966" cy="3795277"/>
          </a:xfrm>
        </p:spPr>
        <p:txBody>
          <a:bodyPr>
            <a:normAutofit/>
          </a:bodyPr>
          <a:lstStyle/>
          <a:p>
            <a:r>
              <a:rPr lang="en-US" sz="2800" dirty="0"/>
              <a:t>The authority of the clergy over royalty, nobility &amp; common people was reinforced by several factors</a:t>
            </a:r>
          </a:p>
          <a:p>
            <a:pPr lvl="1"/>
            <a:r>
              <a:rPr lang="en-US" sz="2400" dirty="0"/>
              <a:t>First, medieval Catholicism taught that only the clergy could interpret the scripture. </a:t>
            </a:r>
          </a:p>
          <a:p>
            <a:pPr lvl="2"/>
            <a:r>
              <a:rPr lang="en-US" sz="2000" dirty="0"/>
              <a:t>Reinforced by the fact bibles were written in Latin which most people could not read</a:t>
            </a:r>
          </a:p>
          <a:p>
            <a:pPr lvl="1"/>
            <a:r>
              <a:rPr lang="en-US" sz="2400" dirty="0"/>
              <a:t>Second, the clergy alone could administer 7 sacraments, or rituals, that the church said were required to achieve internal salvation in heaven</a:t>
            </a:r>
          </a:p>
          <a:p>
            <a:pPr lvl="1"/>
            <a:r>
              <a:rPr lang="en-US" sz="2400" dirty="0"/>
              <a:t>Third, the church enforced a law code (</a:t>
            </a:r>
            <a:r>
              <a:rPr lang="en-US" sz="2400" b="1" dirty="0"/>
              <a:t>canon law</a:t>
            </a:r>
            <a:r>
              <a:rPr lang="en-US" sz="2400" dirty="0"/>
              <a:t>), on all believers</a:t>
            </a:r>
          </a:p>
        </p:txBody>
      </p:sp>
    </p:spTree>
    <p:extLst>
      <p:ext uri="{BB962C8B-B14F-4D97-AF65-F5344CB8AC3E}">
        <p14:creationId xmlns:p14="http://schemas.microsoft.com/office/powerpoint/2010/main" val="41401332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2B789-6310-4DCF-B879-0A86EDF6F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9" y="677332"/>
            <a:ext cx="9982198" cy="1071955"/>
          </a:xfrm>
        </p:spPr>
        <p:txBody>
          <a:bodyPr>
            <a:normAutofit fontScale="90000"/>
          </a:bodyPr>
          <a:lstStyle/>
          <a:p>
            <a:r>
              <a:rPr lang="en-US" dirty="0"/>
              <a:t>The Roman Catholic Church in Medieval Europe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9E8069-5869-472A-9500-D321AB07D8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399" y="2385391"/>
            <a:ext cx="10455966" cy="3795277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Canon law regulated the behavior of all church members</a:t>
            </a:r>
          </a:p>
          <a:p>
            <a:pPr lvl="1"/>
            <a:r>
              <a:rPr lang="en-US" sz="2400" dirty="0"/>
              <a:t>enforced by a network of courts that had the authority to arrest &amp; punish violators </a:t>
            </a:r>
          </a:p>
          <a:p>
            <a:pPr lvl="1"/>
            <a:r>
              <a:rPr lang="en-US" sz="2400" dirty="0"/>
              <a:t>punishment of the most extreme forms of heresy included torture &amp; execution. </a:t>
            </a:r>
          </a:p>
          <a:p>
            <a:pPr lvl="1"/>
            <a:r>
              <a:rPr lang="en-US" sz="2400" dirty="0"/>
              <a:t>The most powerful tool of the church in maintaining its power was the threat &amp; use of </a:t>
            </a:r>
            <a:r>
              <a:rPr lang="en-US" sz="2400" b="1" dirty="0"/>
              <a:t>excommunication</a:t>
            </a:r>
            <a:r>
              <a:rPr lang="en-US" sz="2400" dirty="0"/>
              <a:t> &amp; </a:t>
            </a:r>
            <a:r>
              <a:rPr lang="en-US" sz="2400" b="1" dirty="0"/>
              <a:t>interdict</a:t>
            </a:r>
            <a:r>
              <a:rPr lang="en-US" sz="2400" dirty="0"/>
              <a:t>. </a:t>
            </a:r>
          </a:p>
          <a:p>
            <a:pPr lvl="2"/>
            <a:r>
              <a:rPr lang="en-US" sz="2000" dirty="0"/>
              <a:t>Interdicts sometimes denied entire regions certain religious rites and/or </a:t>
            </a:r>
            <a:r>
              <a:rPr lang="en-US" sz="2000" dirty="0" err="1"/>
              <a:t>sacrements</a:t>
            </a:r>
            <a:r>
              <a:rPr lang="en-US" sz="2000" dirty="0"/>
              <a:t> </a:t>
            </a:r>
          </a:p>
          <a:p>
            <a:pPr lvl="2"/>
            <a:r>
              <a:rPr lang="en-US" sz="2000" dirty="0"/>
              <a:t>Excommunication expelled a believer from the church, thus denying them any opportunity to achieve eternal salvation &amp; as a result condemning them to eternal punishment in hell</a:t>
            </a:r>
          </a:p>
        </p:txBody>
      </p:sp>
    </p:spTree>
    <p:extLst>
      <p:ext uri="{BB962C8B-B14F-4D97-AF65-F5344CB8AC3E}">
        <p14:creationId xmlns:p14="http://schemas.microsoft.com/office/powerpoint/2010/main" val="1611520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2B789-6310-4DCF-B879-0A86EDF6F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9" y="677332"/>
            <a:ext cx="9982198" cy="1071955"/>
          </a:xfrm>
        </p:spPr>
        <p:txBody>
          <a:bodyPr>
            <a:normAutofit fontScale="90000"/>
          </a:bodyPr>
          <a:lstStyle/>
          <a:p>
            <a:r>
              <a:rPr lang="en-US" dirty="0"/>
              <a:t>The Roman Catholic Church in Medieval Europe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9E8069-5869-472A-9500-D321AB07D8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5617" y="1643271"/>
            <a:ext cx="10760766" cy="453739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Monarchs attempted to temper the power of the Church by placing allies in the clergy </a:t>
            </a:r>
          </a:p>
          <a:p>
            <a:r>
              <a:rPr lang="en-US" dirty="0"/>
              <a:t>Bishops served as regional church leaders throughout Europe </a:t>
            </a:r>
          </a:p>
          <a:p>
            <a:pPr lvl="1"/>
            <a:r>
              <a:rPr lang="en-US" dirty="0"/>
              <a:t>monarchs wanted the authority to appoint the bishops within their realms</a:t>
            </a:r>
          </a:p>
          <a:p>
            <a:pPr lvl="1"/>
            <a:r>
              <a:rPr lang="en-US" dirty="0"/>
              <a:t>became known as </a:t>
            </a:r>
            <a:r>
              <a:rPr lang="en-US" b="1" dirty="0"/>
              <a:t>lay investiture </a:t>
            </a:r>
          </a:p>
          <a:p>
            <a:r>
              <a:rPr lang="en-US" dirty="0"/>
              <a:t>The church tolerated this practice until 1075 when Pope Gregory VII banned lay investiture</a:t>
            </a:r>
          </a:p>
          <a:p>
            <a:r>
              <a:rPr lang="da-DK" dirty="0"/>
              <a:t>Holy Roman Emperor Henry IV was upset by this &amp; called for the Pope to step down</a:t>
            </a:r>
          </a:p>
          <a:p>
            <a:r>
              <a:rPr lang="da-DK" dirty="0"/>
              <a:t>Pope Gregory VII excommunicated Henry IV</a:t>
            </a:r>
          </a:p>
          <a:p>
            <a:r>
              <a:rPr lang="en-US" dirty="0"/>
              <a:t>Henry was forced to stand in the snow barefoot while wearing a itchy hair shirt &amp; beg for forgiveness from the pope for three days </a:t>
            </a:r>
          </a:p>
        </p:txBody>
      </p:sp>
    </p:spTree>
    <p:extLst>
      <p:ext uri="{BB962C8B-B14F-4D97-AF65-F5344CB8AC3E}">
        <p14:creationId xmlns:p14="http://schemas.microsoft.com/office/powerpoint/2010/main" val="823741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2B789-6310-4DCF-B879-0A86EDF6F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9" y="677332"/>
            <a:ext cx="9982198" cy="1071955"/>
          </a:xfrm>
        </p:spPr>
        <p:txBody>
          <a:bodyPr>
            <a:normAutofit fontScale="90000"/>
          </a:bodyPr>
          <a:lstStyle/>
          <a:p>
            <a:r>
              <a:rPr lang="en-US" dirty="0"/>
              <a:t>The Roman Catholic Church in Medieval Europe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9E8069-5869-472A-9500-D321AB07D8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399" y="2385391"/>
            <a:ext cx="10455966" cy="3795277"/>
          </a:xfrm>
        </p:spPr>
        <p:txBody>
          <a:bodyPr>
            <a:normAutofit/>
          </a:bodyPr>
          <a:lstStyle/>
          <a:p>
            <a:r>
              <a:rPr lang="en-US" dirty="0"/>
              <a:t>In addition to political and religious authority, the church was also an important force in maintaining cultural unity in Europe. </a:t>
            </a:r>
          </a:p>
          <a:p>
            <a:pPr lvl="1"/>
            <a:r>
              <a:rPr lang="en-US" dirty="0"/>
              <a:t>While educational opportunities were rare in Medieval Europe, the network of Catholic monasteries did provide some opportunities for scholarship &amp; research </a:t>
            </a:r>
          </a:p>
          <a:p>
            <a:pPr lvl="1"/>
            <a:r>
              <a:rPr lang="en-US" dirty="0"/>
              <a:t>Catholic church constructed several monumental gothic cathedrals during this period that endure as high points in European art &amp; architecture to this day</a:t>
            </a:r>
          </a:p>
        </p:txBody>
      </p:sp>
    </p:spTree>
    <p:extLst>
      <p:ext uri="{BB962C8B-B14F-4D97-AF65-F5344CB8AC3E}">
        <p14:creationId xmlns:p14="http://schemas.microsoft.com/office/powerpoint/2010/main" val="2864687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5705B-19F7-461A-BCDB-0E4CF62AF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743593"/>
            <a:ext cx="9601196" cy="1303867"/>
          </a:xfrm>
        </p:spPr>
        <p:txBody>
          <a:bodyPr/>
          <a:lstStyle/>
          <a:p>
            <a:r>
              <a:rPr lang="en-US" dirty="0"/>
              <a:t>Life After the Fall of Rome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BD365F-9A86-45DE-8416-FA7EBEAE3A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1148" y="2385391"/>
            <a:ext cx="10575235" cy="3869635"/>
          </a:xfrm>
        </p:spPr>
        <p:txBody>
          <a:bodyPr>
            <a:normAutofit fontScale="85000" lnSpcReduction="10000"/>
          </a:bodyPr>
          <a:lstStyle/>
          <a:p>
            <a:r>
              <a:rPr lang="en-US" sz="3000" dirty="0"/>
              <a:t>The last Latin speaking (non-Byzantine) emperor lost power in Rome in 476 CE</a:t>
            </a:r>
          </a:p>
          <a:p>
            <a:r>
              <a:rPr lang="en-US" sz="3000" dirty="0"/>
              <a:t>After this, centralized political authority, long distance trade, urbanization, &amp; literacy slowly declined in Western Europe</a:t>
            </a:r>
          </a:p>
          <a:p>
            <a:r>
              <a:rPr lang="en-US" sz="3000" dirty="0"/>
              <a:t>Germanic tribes flooded into the region &amp; established hundreds of small kingdoms and tribal chiefdoms</a:t>
            </a:r>
            <a:endParaRPr lang="en-US" sz="2800" dirty="0"/>
          </a:p>
          <a:p>
            <a:pPr lvl="1"/>
            <a:r>
              <a:rPr lang="en-US" sz="2600" dirty="0"/>
              <a:t>The political authority tended to be weak &amp; dependent on ruler’s ability to provide protection</a:t>
            </a:r>
          </a:p>
          <a:p>
            <a:pPr lvl="1"/>
            <a:r>
              <a:rPr lang="en-US" sz="2600" dirty="0"/>
              <a:t>Borders &amp; thrones shifted often as war between and within kingdoms was common</a:t>
            </a:r>
          </a:p>
        </p:txBody>
      </p:sp>
    </p:spTree>
    <p:extLst>
      <p:ext uri="{BB962C8B-B14F-4D97-AF65-F5344CB8AC3E}">
        <p14:creationId xmlns:p14="http://schemas.microsoft.com/office/powerpoint/2010/main" val="28658985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881AD8-94E4-4B67-BF08-7FD085488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Growth of Trade in the Medieval Period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65EFDE-6DA6-4831-B565-B3B5751582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increase in trade &amp; urbanization of Europe was precipitated by population growth that began around 800</a:t>
            </a:r>
          </a:p>
          <a:p>
            <a:r>
              <a:rPr lang="en-US" dirty="0"/>
              <a:t> This population growth was the product of a mixture of climatic conditions &amp; technological innovations which led to an increase in food supply</a:t>
            </a:r>
          </a:p>
          <a:p>
            <a:r>
              <a:rPr lang="en-US" dirty="0"/>
              <a:t>From about 800 to 1200, Europe experienced a warm spell that allowed a fairly dramatic increase in land available for cultivation &amp; an extension of the growing season</a:t>
            </a:r>
          </a:p>
        </p:txBody>
      </p:sp>
    </p:spTree>
    <p:extLst>
      <p:ext uri="{BB962C8B-B14F-4D97-AF65-F5344CB8AC3E}">
        <p14:creationId xmlns:p14="http://schemas.microsoft.com/office/powerpoint/2010/main" val="3501642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881AD8-94E4-4B67-BF08-7FD085488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Growth of Trade in the Medieval Period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65EFDE-6DA6-4831-B565-B3B5751582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Sometime around 800, several new farming technologies were either developed or diffused to Europe from North Africa</a:t>
            </a:r>
          </a:p>
          <a:p>
            <a:r>
              <a:rPr lang="en-US" sz="2800" dirty="0"/>
              <a:t>These include the </a:t>
            </a:r>
            <a:r>
              <a:rPr lang="en-US" sz="2800" b="1" dirty="0"/>
              <a:t>horse collar </a:t>
            </a:r>
            <a:r>
              <a:rPr lang="en-US" sz="2800" dirty="0"/>
              <a:t>&amp; </a:t>
            </a:r>
            <a:r>
              <a:rPr lang="en-US" sz="2800" b="1" dirty="0"/>
              <a:t>breast-strap harness</a:t>
            </a:r>
            <a:r>
              <a:rPr lang="en-US" sz="2800" dirty="0"/>
              <a:t>. </a:t>
            </a:r>
          </a:p>
          <a:p>
            <a:pPr lvl="1"/>
            <a:r>
              <a:rPr lang="en-US" sz="2400" dirty="0"/>
              <a:t>allowed Europeans to replace oxen with horses in agricultural work, a major advance because a horse can plow about 3 times faster than an ox</a:t>
            </a:r>
          </a:p>
        </p:txBody>
      </p:sp>
    </p:spTree>
    <p:extLst>
      <p:ext uri="{BB962C8B-B14F-4D97-AF65-F5344CB8AC3E}">
        <p14:creationId xmlns:p14="http://schemas.microsoft.com/office/powerpoint/2010/main" val="2474284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881AD8-94E4-4B67-BF08-7FD085488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Growth of Trade in the Medieval Period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65EFDE-6DA6-4831-B565-B3B5751582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1148" y="2425148"/>
            <a:ext cx="10508974" cy="3450720"/>
          </a:xfrm>
        </p:spPr>
        <p:txBody>
          <a:bodyPr>
            <a:normAutofit fontScale="92500" lnSpcReduction="20000"/>
          </a:bodyPr>
          <a:lstStyle/>
          <a:p>
            <a:r>
              <a:rPr lang="en-US" sz="3000" dirty="0"/>
              <a:t>Other agricultural innovations include the heavy plow &amp; the 3 field system </a:t>
            </a:r>
          </a:p>
          <a:p>
            <a:pPr lvl="1"/>
            <a:r>
              <a:rPr lang="en-US" sz="2400" dirty="0"/>
              <a:t>The heavy plow used a large metal blade to cut into the soil thus increasing the efficiency of farmer’s work</a:t>
            </a:r>
          </a:p>
          <a:p>
            <a:pPr lvl="1"/>
            <a:r>
              <a:rPr lang="en-US" sz="2400" dirty="0"/>
              <a:t>3 field system improved efficiency by increasing the amount &amp; fertility of land under cultivation</a:t>
            </a:r>
          </a:p>
          <a:p>
            <a:r>
              <a:rPr lang="en-US" sz="3000" dirty="0"/>
              <a:t>The mild climate &amp; improvements in technology led to rapid population growth which in part spurred what historians term a commercial revolution in Europe around 1000.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9965861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881AD8-94E4-4B67-BF08-7FD085488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/>
          <a:lstStyle/>
          <a:p>
            <a:r>
              <a:rPr lang="en-US"/>
              <a:t>Growth of Trade in the Medieval Period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9081103-E05C-4AB8-97E3-B07B8B0F8A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462850" y="1866240"/>
            <a:ext cx="5266300" cy="4445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8621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881AD8-94E4-4B67-BF08-7FD085488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/>
          <a:lstStyle/>
          <a:p>
            <a:r>
              <a:rPr lang="en-US"/>
              <a:t>Growth of Trade in the Medieval Period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BBD7793-0B99-4CF6-9AE8-A8D314B5ED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50196" y="3165230"/>
            <a:ext cx="5629275" cy="30377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8B92B1A-61F2-4A4E-9D19-C43B9B32801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6522"/>
          <a:stretch/>
        </p:blipFill>
        <p:spPr>
          <a:xfrm>
            <a:off x="6583541" y="3165230"/>
            <a:ext cx="4858263" cy="30377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755950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881AD8-94E4-4B67-BF08-7FD085488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Growth of Trade in the Medieval Period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65EFDE-6DA6-4831-B565-B3B5751582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1148" y="2067339"/>
            <a:ext cx="10508974" cy="4306957"/>
          </a:xfrm>
        </p:spPr>
        <p:txBody>
          <a:bodyPr>
            <a:normAutofit fontScale="77500" lnSpcReduction="20000"/>
          </a:bodyPr>
          <a:lstStyle/>
          <a:p>
            <a:r>
              <a:rPr lang="en-US" sz="3200" dirty="0"/>
              <a:t>During the early years of this commercial revolution regional fairs emerged. </a:t>
            </a:r>
          </a:p>
          <a:p>
            <a:r>
              <a:rPr lang="en-US" sz="3200" dirty="0"/>
              <a:t>Fairs were generally held on religious holidays in or near the few small towns that existed in Medieval Europe</a:t>
            </a:r>
          </a:p>
          <a:p>
            <a:r>
              <a:rPr lang="en-US" sz="3200" dirty="0"/>
              <a:t>Peasants from nearby manors would travel to fairs to buy &amp; sell goods </a:t>
            </a:r>
          </a:p>
          <a:p>
            <a:r>
              <a:rPr lang="en-US" sz="3200" dirty="0"/>
              <a:t>Traveling merchants that brought exotic goods from the east</a:t>
            </a:r>
          </a:p>
          <a:p>
            <a:r>
              <a:rPr lang="en-US" sz="3200" dirty="0"/>
              <a:t>As fairs became larger &amp; more frequent they spurred the growth of towns. </a:t>
            </a:r>
          </a:p>
          <a:p>
            <a:r>
              <a:rPr lang="en-US" sz="3200" dirty="0"/>
              <a:t>As towns grew, they became increasingly independent existing largely outside of the authority &amp; traditions of the feudal system </a:t>
            </a:r>
          </a:p>
          <a:p>
            <a:r>
              <a:rPr lang="en-US" sz="3200" dirty="0"/>
              <a:t>Towns grew into cities, particularly in areas with access to seaborne trade like Italy &amp; Flanders. 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7304894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881AD8-94E4-4B67-BF08-7FD085488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Growth of Trade in the Medieval Period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65EFDE-6DA6-4831-B565-B3B5751582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513" y="2405268"/>
            <a:ext cx="10508974" cy="4088297"/>
          </a:xfrm>
        </p:spPr>
        <p:txBody>
          <a:bodyPr>
            <a:normAutofit/>
          </a:bodyPr>
          <a:lstStyle/>
          <a:p>
            <a:r>
              <a:rPr lang="en-US" sz="3200" dirty="0"/>
              <a:t>At the height of this commercial revolution several new business institutions developed </a:t>
            </a:r>
          </a:p>
          <a:p>
            <a:pPr lvl="1"/>
            <a:r>
              <a:rPr lang="en-US" sz="2800" dirty="0"/>
              <a:t>included the </a:t>
            </a:r>
            <a:r>
              <a:rPr lang="en-US" sz="2800" b="1" dirty="0"/>
              <a:t>guilds</a:t>
            </a:r>
            <a:r>
              <a:rPr lang="en-US" sz="2800" dirty="0"/>
              <a:t> &amp; banks </a:t>
            </a:r>
          </a:p>
          <a:p>
            <a:pPr lvl="2"/>
            <a:r>
              <a:rPr lang="en-US" sz="2600" dirty="0"/>
              <a:t>Guilds were organizations of merchants &amp; artisans that worked together to regulate business practices to ensure the profitability &amp; viability of their respective commodities </a:t>
            </a:r>
          </a:p>
          <a:p>
            <a:pPr lvl="2"/>
            <a:r>
              <a:rPr lang="en-US" sz="2600" dirty="0"/>
              <a:t>Banking provided loans &amp; infrastructure for the monetization of the economy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966129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881AD8-94E4-4B67-BF08-7FD085488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Growth of Trade in the Medieval Period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65EFDE-6DA6-4831-B565-B3B5751582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513" y="2405268"/>
            <a:ext cx="10508974" cy="4088297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/>
              <a:t>The commercial revolution &amp; urbanization in Europe gave birth to a new social class in the region</a:t>
            </a:r>
          </a:p>
          <a:p>
            <a:pPr lvl="1"/>
            <a:r>
              <a:rPr lang="en-US" sz="2800" dirty="0"/>
              <a:t>made up of artisans, merchants &amp; bankers </a:t>
            </a:r>
          </a:p>
          <a:p>
            <a:pPr lvl="1"/>
            <a:r>
              <a:rPr lang="en-US" sz="2800" dirty="0"/>
              <a:t>lived in cities that were outside of the jurisdiction of the feudal system. </a:t>
            </a:r>
          </a:p>
          <a:p>
            <a:r>
              <a:rPr lang="en-US" sz="3200" dirty="0"/>
              <a:t>Many feudal monarchs attempted to bring these cities under their authority, but were successful </a:t>
            </a:r>
          </a:p>
          <a:p>
            <a:r>
              <a:rPr lang="en-US" sz="3200" dirty="0"/>
              <a:t>Cities like Venice &amp; Florence became independent republics ruled by this new class that became known as bourgeoisie or burghers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25561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881AD8-94E4-4B67-BF08-7FD085488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518307"/>
            <a:ext cx="9601196" cy="873172"/>
          </a:xfrm>
        </p:spPr>
        <p:txBody>
          <a:bodyPr/>
          <a:lstStyle/>
          <a:p>
            <a:r>
              <a:rPr lang="en-US" dirty="0"/>
              <a:t>Growth of Trade in the Medieval Period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65EFDE-6DA6-4831-B565-B3B5751582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339" y="1205949"/>
            <a:ext cx="11131825" cy="5234607"/>
          </a:xfrm>
        </p:spPr>
        <p:txBody>
          <a:bodyPr>
            <a:normAutofit fontScale="92500" lnSpcReduction="20000"/>
          </a:bodyPr>
          <a:lstStyle/>
          <a:p>
            <a:r>
              <a:rPr lang="en-US" sz="2600" dirty="0"/>
              <a:t>In 1347, a Genoese merchant fleet carrying the bubonic plague docked in Sicily, four years later the plague spread to almost all of Europe</a:t>
            </a:r>
          </a:p>
          <a:p>
            <a:pPr lvl="1"/>
            <a:r>
              <a:rPr lang="en-US" sz="2200" dirty="0"/>
              <a:t>killed about one-third of the population</a:t>
            </a:r>
          </a:p>
          <a:p>
            <a:r>
              <a:rPr lang="en-US" sz="2600" dirty="0"/>
              <a:t>Bubonic plague both fostered &amp; reversed the trends set in motion by the commercial revolution</a:t>
            </a:r>
          </a:p>
          <a:p>
            <a:pPr lvl="1"/>
            <a:r>
              <a:rPr lang="en-US" sz="2200" dirty="0"/>
              <a:t>fear and death diminished populations in European cities, decreased trade and drove up prices </a:t>
            </a:r>
          </a:p>
          <a:p>
            <a:pPr lvl="1"/>
            <a:r>
              <a:rPr lang="en-US" sz="2200" dirty="0"/>
              <a:t>severely undermined the feudal system  </a:t>
            </a:r>
          </a:p>
          <a:p>
            <a:pPr lvl="1"/>
            <a:r>
              <a:rPr lang="en-US" sz="2200" dirty="0"/>
              <a:t>led to economic growth &amp; development</a:t>
            </a:r>
          </a:p>
          <a:p>
            <a:r>
              <a:rPr lang="en-US" sz="2600" dirty="0"/>
              <a:t>The massive deaths brought on by the plague increased demand for peasant labor which in turn increased their ability to demand higher wages. </a:t>
            </a:r>
          </a:p>
          <a:p>
            <a:r>
              <a:rPr lang="en-US" sz="2600" dirty="0"/>
              <a:t>When nobles refused to increase wages, serfs &amp; peasants fought back in violent rebellions in England, France, Italy, and Belgium</a:t>
            </a:r>
          </a:p>
          <a:p>
            <a:r>
              <a:rPr lang="en-US" sz="2600" dirty="0"/>
              <a:t>Grip of nobility on the peasantry of Europe was weakened allowing greater freedom to pursue economic self-interest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8129099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7">
            <a:extLst>
              <a:ext uri="{FF2B5EF4-FFF2-40B4-BE49-F238E27FC236}">
                <a16:creationId xmlns:a16="http://schemas.microsoft.com/office/drawing/2014/main" id="{749C117F-F390-437B-ADB0-57E87EFF34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9" name="Picture 8" descr="A close up of a logo&#10;&#10;Description generated with very high confidence">
              <a:extLst>
                <a:ext uri="{FF2B5EF4-FFF2-40B4-BE49-F238E27FC236}">
                  <a16:creationId xmlns:a16="http://schemas.microsoft.com/office/drawing/2014/main" id="{A7EF42F8-2417-49A6-95CE-DE9503B0AA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C6F623B-2003-4AED-B02F-541A150EC1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1" name="Picture 10" descr="A picture containing building&#10;&#10;Description generated with high confidence">
              <a:extLst>
                <a:ext uri="{FF2B5EF4-FFF2-40B4-BE49-F238E27FC236}">
                  <a16:creationId xmlns:a16="http://schemas.microsoft.com/office/drawing/2014/main" id="{CD11837A-4F3D-419F-ACE2-E80B1EA284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12" name="Picture 11" descr="A picture containing building&#10;&#10;Description generated with high confidence">
              <a:extLst>
                <a:ext uri="{FF2B5EF4-FFF2-40B4-BE49-F238E27FC236}">
                  <a16:creationId xmlns:a16="http://schemas.microsoft.com/office/drawing/2014/main" id="{B9411D1A-7E2C-4A36-BE32-BF7A8E1307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cxnSp>
        <p:nvCxnSpPr>
          <p:cNvPr id="34" name="Straight Connector 13">
            <a:extLst>
              <a:ext uri="{FF2B5EF4-FFF2-40B4-BE49-F238E27FC236}">
                <a16:creationId xmlns:a16="http://schemas.microsoft.com/office/drawing/2014/main" id="{20742BC3-654B-4E41-9A6A-73A42E4776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Rectangle 15">
            <a:extLst>
              <a:ext uri="{FF2B5EF4-FFF2-40B4-BE49-F238E27FC236}">
                <a16:creationId xmlns:a16="http://schemas.microsoft.com/office/drawing/2014/main" id="{9401732C-37EE-4B98-A709-9530173F38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17">
            <a:extLst>
              <a:ext uri="{FF2B5EF4-FFF2-40B4-BE49-F238E27FC236}">
                <a16:creationId xmlns:a16="http://schemas.microsoft.com/office/drawing/2014/main" id="{654E48C8-2A00-4C54-BC9C-B18EE49E9C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786"/>
            <a:ext cx="12229962" cy="6856214"/>
            <a:chOff x="-15736" y="0"/>
            <a:chExt cx="12229962" cy="6856214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CE0A0544-8F52-43F0-AC3E-DF683908B5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F4057D3-A680-4443-9E51-ED920A691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2F6853A4-7B38-4FDE-B024-AE8BA71E7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86ADF4DB-4290-4441-8F8E-04152FE606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DEA2AFA-9027-4E64-841F-0A1371C5D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7528" y="982132"/>
            <a:ext cx="4094017" cy="28238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>
                <a:solidFill>
                  <a:srgbClr val="262626"/>
                </a:solidFill>
              </a:rPr>
              <a:t>The Crusades</a:t>
            </a:r>
          </a:p>
        </p:txBody>
      </p:sp>
      <p:pic>
        <p:nvPicPr>
          <p:cNvPr id="3" name="Picture 2" descr="A picture containing text, book&#10;&#10;Description generated with very high confidence">
            <a:extLst>
              <a:ext uri="{FF2B5EF4-FFF2-40B4-BE49-F238E27FC236}">
                <a16:creationId xmlns:a16="http://schemas.microsoft.com/office/drawing/2014/main" id="{5265F3D3-FD7C-45E5-98AF-BEA6172B2C5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18668" y="1432643"/>
            <a:ext cx="5469466" cy="3992710"/>
          </a:xfrm>
          <a:prstGeom prst="rect">
            <a:avLst/>
          </a:prstGeom>
          <a:ln w="57150" cmpd="thickThin">
            <a:solidFill>
              <a:srgbClr val="7F7F7F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3310323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14">
            <a:extLst>
              <a:ext uri="{FF2B5EF4-FFF2-40B4-BE49-F238E27FC236}">
                <a16:creationId xmlns:a16="http://schemas.microsoft.com/office/drawing/2014/main" id="{23E3CED3-8830-45C9-8D6C-F4ECADD4F1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666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text, map&#10;&#10;Description generated with very high confidence">
            <a:extLst>
              <a:ext uri="{FF2B5EF4-FFF2-40B4-BE49-F238E27FC236}">
                <a16:creationId xmlns:a16="http://schemas.microsoft.com/office/drawing/2014/main" id="{0DAF2BEF-54D8-4EB4-A183-5ECEAE036C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3060" y="666795"/>
            <a:ext cx="7365881" cy="552441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6" name="Rectangle 16">
            <a:extLst>
              <a:ext uri="{FF2B5EF4-FFF2-40B4-BE49-F238E27FC236}">
                <a16:creationId xmlns:a16="http://schemas.microsoft.com/office/drawing/2014/main" id="{66F2D62A-C66C-42DF-8C05-99B0B1A8B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4611" y="350556"/>
            <a:ext cx="11542779" cy="6156888"/>
          </a:xfrm>
          <a:prstGeom prst="rect">
            <a:avLst/>
          </a:prstGeom>
          <a:noFill/>
          <a:ln>
            <a:solidFill>
              <a:srgbClr val="77ADE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565548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2224CD4-78A2-4DCC-A8FC-D8D690959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714846"/>
            <a:ext cx="9601196" cy="804465"/>
          </a:xfrm>
        </p:spPr>
        <p:txBody>
          <a:bodyPr/>
          <a:lstStyle/>
          <a:p>
            <a:r>
              <a:rPr lang="en-US" dirty="0"/>
              <a:t>The Crusades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1AA536-9F59-4F29-A0BE-08880484E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9656" y="1519311"/>
            <a:ext cx="10649242" cy="495182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In 1037, the Seljuk Turks established an empire in the Middle East</a:t>
            </a:r>
          </a:p>
          <a:p>
            <a:r>
              <a:rPr lang="en-US" dirty="0"/>
              <a:t>Seljuk power threatened the Byzantine Empire by 1093 </a:t>
            </a:r>
          </a:p>
          <a:p>
            <a:pPr lvl="1"/>
            <a:r>
              <a:rPr lang="en-US" dirty="0"/>
              <a:t>led emperor to solicit help from Pope Urban II</a:t>
            </a:r>
          </a:p>
          <a:p>
            <a:pPr lvl="1"/>
            <a:r>
              <a:rPr lang="en-US" dirty="0"/>
              <a:t>Urban responded by calling for the first Crusade to free Jerusalem from Muslim rule. </a:t>
            </a:r>
          </a:p>
          <a:p>
            <a:r>
              <a:rPr lang="en-US" dirty="0"/>
              <a:t>The first Crusade set off in 1096 &amp; lasted until 1099</a:t>
            </a:r>
          </a:p>
          <a:p>
            <a:pPr lvl="1"/>
            <a:r>
              <a:rPr lang="en-US" dirty="0"/>
              <a:t>successfully drove Turks from Jerusalem</a:t>
            </a:r>
          </a:p>
          <a:p>
            <a:pPr lvl="1"/>
            <a:r>
              <a:rPr lang="en-US" dirty="0"/>
              <a:t>established 4 small Christian kingdoms in the Middle East</a:t>
            </a:r>
          </a:p>
          <a:p>
            <a:r>
              <a:rPr lang="en-US" dirty="0"/>
              <a:t>Success of first Crusaded short lived</a:t>
            </a:r>
          </a:p>
          <a:p>
            <a:pPr lvl="1"/>
            <a:r>
              <a:rPr lang="en-US" dirty="0"/>
              <a:t> in less than 100 years Jerusalem was back in the hands of the Muslim Turks</a:t>
            </a:r>
          </a:p>
          <a:p>
            <a:r>
              <a:rPr lang="en-US" dirty="0"/>
              <a:t>Christians of Europe organized several Crusades over next 300 years but were never able to retake Jerusalem</a:t>
            </a:r>
          </a:p>
        </p:txBody>
      </p:sp>
    </p:spTree>
    <p:extLst>
      <p:ext uri="{BB962C8B-B14F-4D97-AF65-F5344CB8AC3E}">
        <p14:creationId xmlns:p14="http://schemas.microsoft.com/office/powerpoint/2010/main" val="12889667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B5B24-A4E5-4553-8E70-ED1B65BC3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Crusades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1B29B6-53E2-4FFE-AC56-2079004B02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50" y="323850"/>
            <a:ext cx="11087100" cy="62103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107975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2224CD4-78A2-4DCC-A8FC-D8D690959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714846"/>
            <a:ext cx="9601196" cy="804465"/>
          </a:xfrm>
        </p:spPr>
        <p:txBody>
          <a:bodyPr/>
          <a:lstStyle/>
          <a:p>
            <a:r>
              <a:rPr lang="en-US" dirty="0"/>
              <a:t>The Crusades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1AA536-9F59-4F29-A0BE-08880484E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209" y="1378633"/>
            <a:ext cx="10719581" cy="5050301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Motivation for the Crusades was a mix of genuine religious zealotry, economic self-interest, &amp; political opportunism</a:t>
            </a:r>
          </a:p>
          <a:p>
            <a:r>
              <a:rPr lang="en-US" dirty="0"/>
              <a:t> Devout Christians found motivation in the fact that Seljuk Turks denied Christian pilgrims access to Jerusalem &amp; pope’s promise of guaranteed salvation for all those who died on Crusade</a:t>
            </a:r>
          </a:p>
          <a:p>
            <a:r>
              <a:rPr lang="en-US" dirty="0"/>
              <a:t>Those seeking economic advantage hoped that Crusades would offer opportunities for booty &amp; land</a:t>
            </a:r>
          </a:p>
          <a:p>
            <a:pPr lvl="1"/>
            <a:r>
              <a:rPr lang="en-US" dirty="0"/>
              <a:t>particularly inviting to the younger sons of nobles</a:t>
            </a:r>
          </a:p>
          <a:p>
            <a:pPr lvl="1"/>
            <a:r>
              <a:rPr lang="en-US" dirty="0"/>
              <a:t>Under feudal tradition, the oldest son inherited his father’s land &amp; titles leaving little opportunity to younger brothers</a:t>
            </a:r>
          </a:p>
          <a:p>
            <a:pPr lvl="1"/>
            <a:r>
              <a:rPr lang="en-US" dirty="0"/>
              <a:t>The Crusades offered these young men a chance to obtain land &amp; titles in newly conquered territory</a:t>
            </a:r>
          </a:p>
          <a:p>
            <a:r>
              <a:rPr lang="en-US" dirty="0"/>
              <a:t>Italian merchants sought profit from financing &amp; transporting Crusader armies &amp; hoped that success on the battlefield would bring Christian control of lucrative trade routes. </a:t>
            </a:r>
          </a:p>
          <a:p>
            <a:r>
              <a:rPr lang="en-US" dirty="0"/>
              <a:t>The popes hoped that Crusades would bring peace to Europe by uniting quarreling knights against a common enemy abroad &amp; reinforce power of the papacy in secular affairs</a:t>
            </a:r>
          </a:p>
        </p:txBody>
      </p:sp>
    </p:spTree>
    <p:extLst>
      <p:ext uri="{BB962C8B-B14F-4D97-AF65-F5344CB8AC3E}">
        <p14:creationId xmlns:p14="http://schemas.microsoft.com/office/powerpoint/2010/main" val="38470947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2224CD4-78A2-4DCC-A8FC-D8D690959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417442"/>
            <a:ext cx="9601196" cy="804465"/>
          </a:xfrm>
        </p:spPr>
        <p:txBody>
          <a:bodyPr/>
          <a:lstStyle/>
          <a:p>
            <a:r>
              <a:rPr lang="en-US" dirty="0"/>
              <a:t>The Crusades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1AA536-9F59-4F29-A0BE-08880484E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21907"/>
            <a:ext cx="11277600" cy="5380384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/>
              <a:t>Stated goals of Crusades were only realized for a brief period, other effects on Europe long endured</a:t>
            </a:r>
          </a:p>
          <a:p>
            <a:r>
              <a:rPr lang="en-US" sz="2800" dirty="0"/>
              <a:t>The Crusades stimulated Mediterranean trade</a:t>
            </a:r>
          </a:p>
          <a:p>
            <a:pPr lvl="1"/>
            <a:r>
              <a:rPr lang="en-US" sz="2600" dirty="0"/>
              <a:t>The coastal Crusader states established in the first Crusade facilitated trade between Asia &amp; Europe</a:t>
            </a:r>
          </a:p>
          <a:p>
            <a:pPr lvl="1"/>
            <a:r>
              <a:rPr lang="en-US" sz="2600" dirty="0"/>
              <a:t>exposure of Europeans to Asian goods while on Crusade increased demand for Asian commodities</a:t>
            </a:r>
          </a:p>
          <a:p>
            <a:r>
              <a:rPr lang="en-US" sz="2800" dirty="0"/>
              <a:t>Europeans were also exposed to Muslim scholarship while on Crusade</a:t>
            </a:r>
          </a:p>
          <a:p>
            <a:pPr lvl="1"/>
            <a:r>
              <a:rPr lang="en-US" sz="2400" dirty="0"/>
              <a:t>included translated works of many of the classical Greek philosophers</a:t>
            </a:r>
          </a:p>
          <a:p>
            <a:pPr lvl="1"/>
            <a:r>
              <a:rPr lang="en-US" sz="2400" dirty="0"/>
              <a:t>Many of these works had largely been forgotten in Europe &amp; were only rediscovered by Europeans by way of Arab translations</a:t>
            </a:r>
          </a:p>
          <a:p>
            <a:pPr lvl="1"/>
            <a:r>
              <a:rPr lang="en-US" sz="2400" dirty="0"/>
              <a:t>Arab, Persian, &amp; Greek scholarship helped spur an intellectual awakening in Europe in the early 15th century</a:t>
            </a:r>
          </a:p>
        </p:txBody>
      </p:sp>
    </p:spTree>
    <p:extLst>
      <p:ext uri="{BB962C8B-B14F-4D97-AF65-F5344CB8AC3E}">
        <p14:creationId xmlns:p14="http://schemas.microsoft.com/office/powerpoint/2010/main" val="38907329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2224CD4-78A2-4DCC-A8FC-D8D690959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417442"/>
            <a:ext cx="9601196" cy="804465"/>
          </a:xfrm>
        </p:spPr>
        <p:txBody>
          <a:bodyPr/>
          <a:lstStyle/>
          <a:p>
            <a:r>
              <a:rPr lang="en-US" dirty="0"/>
              <a:t>The Crusades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1AA536-9F59-4F29-A0BE-08880484E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574" y="1073427"/>
            <a:ext cx="11410121" cy="5367132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The Crusades also helped to undermine the feudal order in Europe. </a:t>
            </a:r>
          </a:p>
          <a:p>
            <a:pPr lvl="1"/>
            <a:r>
              <a:rPr lang="en-US" sz="2400" dirty="0"/>
              <a:t>The Crusades offered opportunities to all levels of society</a:t>
            </a:r>
          </a:p>
          <a:p>
            <a:pPr lvl="1"/>
            <a:r>
              <a:rPr lang="en-US" sz="2400" dirty="0"/>
              <a:t> Kings found greater power &amp; influence as the armies consolidated under their leadership</a:t>
            </a:r>
          </a:p>
          <a:p>
            <a:pPr lvl="1"/>
            <a:r>
              <a:rPr lang="en-US" sz="2400" dirty="0"/>
              <a:t>Serfs gained freedom &amp; sometimes wealth from participating in Crusades</a:t>
            </a:r>
          </a:p>
          <a:p>
            <a:pPr lvl="1"/>
            <a:r>
              <a:rPr lang="en-US" sz="2400" dirty="0"/>
              <a:t>A few lucky nobles gained titles &amp; land in the short-lived Crusader States</a:t>
            </a:r>
          </a:p>
          <a:p>
            <a:r>
              <a:rPr lang="en-US" sz="2800" dirty="0"/>
              <a:t>To the east, the Crusades left a legacy of animosity</a:t>
            </a:r>
          </a:p>
          <a:p>
            <a:pPr lvl="1"/>
            <a:r>
              <a:rPr lang="en-US" sz="2400" dirty="0"/>
              <a:t>During the fourth Crusade, motivated by economic opportunity, Western European Christians sacked and looted Constantinople. This attack only increased the divide between the Roman Catholic Church &amp; Eastern Orthodox Church</a:t>
            </a:r>
          </a:p>
          <a:p>
            <a:pPr lvl="1"/>
            <a:r>
              <a:rPr lang="en-US" sz="2400" dirty="0"/>
              <a:t>Years later in the 19th and 20th century the history of the European Crusades against the Muslim world became a tool of Turkish and Arab nationalism</a:t>
            </a:r>
          </a:p>
        </p:txBody>
      </p:sp>
    </p:spTree>
    <p:extLst>
      <p:ext uri="{BB962C8B-B14F-4D97-AF65-F5344CB8AC3E}">
        <p14:creationId xmlns:p14="http://schemas.microsoft.com/office/powerpoint/2010/main" val="2200489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5705B-19F7-461A-BCDB-0E4CF62AF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743593"/>
            <a:ext cx="9601196" cy="1303867"/>
          </a:xfrm>
        </p:spPr>
        <p:txBody>
          <a:bodyPr/>
          <a:lstStyle/>
          <a:p>
            <a:r>
              <a:rPr lang="en-US" dirty="0"/>
              <a:t>Unity Under the Carolingian </a:t>
            </a:r>
            <a:r>
              <a:rPr lang="en-US" dirty="0" err="1"/>
              <a:t>Dyansty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BD365F-9A86-45DE-8416-FA7EBEAE3A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1148" y="2385391"/>
            <a:ext cx="10575235" cy="3869635"/>
          </a:xfrm>
        </p:spPr>
        <p:txBody>
          <a:bodyPr>
            <a:normAutofit fontScale="92500" lnSpcReduction="10000"/>
          </a:bodyPr>
          <a:lstStyle/>
          <a:p>
            <a:r>
              <a:rPr lang="en-US" sz="3000" dirty="0"/>
              <a:t>A semblance of political unity &amp; cultural revival emerged under the Carolingian Dynasty of the Franks </a:t>
            </a:r>
          </a:p>
          <a:p>
            <a:pPr lvl="1"/>
            <a:r>
              <a:rPr lang="en-US" sz="2800" dirty="0"/>
              <a:t> </a:t>
            </a:r>
            <a:r>
              <a:rPr lang="en-US" sz="2600" dirty="0"/>
              <a:t>about 751 to 814</a:t>
            </a:r>
          </a:p>
          <a:p>
            <a:r>
              <a:rPr lang="en-US" sz="3000" dirty="0"/>
              <a:t>The Carolingian kings gained &amp; expanded power through alliance with Roman Catholic Church </a:t>
            </a:r>
          </a:p>
          <a:p>
            <a:pPr lvl="1"/>
            <a:r>
              <a:rPr lang="en-US" sz="2600" dirty="0"/>
              <a:t>The pope crowned the first Carolingian King, Pepin, the “king by grace of God.” </a:t>
            </a:r>
          </a:p>
          <a:p>
            <a:pPr lvl="1"/>
            <a:r>
              <a:rPr lang="en-US" sz="2600" dirty="0"/>
              <a:t>This established a tradition of the pope claiming the right to confer secular political power on kings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684073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5705B-19F7-461A-BCDB-0E4CF62AF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743594"/>
            <a:ext cx="9601196" cy="1032198"/>
          </a:xfrm>
        </p:spPr>
        <p:txBody>
          <a:bodyPr/>
          <a:lstStyle/>
          <a:p>
            <a:r>
              <a:rPr lang="en-US" dirty="0"/>
              <a:t>Unity Under the Carolingian </a:t>
            </a:r>
            <a:r>
              <a:rPr lang="en-US" dirty="0" err="1"/>
              <a:t>Dyansty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BD365F-9A86-45DE-8416-FA7EBEAE3A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608" y="1881809"/>
            <a:ext cx="10866782" cy="4691270"/>
          </a:xfrm>
        </p:spPr>
        <p:txBody>
          <a:bodyPr>
            <a:normAutofit fontScale="85000" lnSpcReduction="20000"/>
          </a:bodyPr>
          <a:lstStyle/>
          <a:p>
            <a:r>
              <a:rPr lang="en-US" sz="3300" dirty="0"/>
              <a:t>Carolingian power reached its peak under </a:t>
            </a:r>
            <a:r>
              <a:rPr lang="en-US" sz="3300" b="1" dirty="0"/>
              <a:t>Charlemagne</a:t>
            </a:r>
          </a:p>
          <a:p>
            <a:pPr lvl="1"/>
            <a:r>
              <a:rPr lang="en-US" sz="2800" dirty="0"/>
              <a:t>built an empire that spanned most of Central Europe</a:t>
            </a:r>
          </a:p>
          <a:p>
            <a:pPr lvl="1"/>
            <a:r>
              <a:rPr lang="en-US" sz="2800" dirty="0"/>
              <a:t> The pope re-enforced this power by crowning Charlemagne the “Roman Emperor” in 800</a:t>
            </a:r>
          </a:p>
          <a:p>
            <a:r>
              <a:rPr lang="en-US" sz="3300" dirty="0"/>
              <a:t>Under Charlemagne, Europe briefly enjoyed a level of political unity that had been unseen since the fall of Rome</a:t>
            </a:r>
          </a:p>
          <a:p>
            <a:r>
              <a:rPr lang="en-US" sz="3300" dirty="0"/>
              <a:t>Charlemagne also fostered a modest intellectual revival by sponsoring the creation of schools</a:t>
            </a:r>
          </a:p>
          <a:p>
            <a:r>
              <a:rPr lang="en-US" sz="3300" dirty="0"/>
              <a:t>Weak leadership by Charlemagne’s heirs reversed much of the unity &amp; cultural revival &amp; Europe became a largely feudal society in the years after his death in 814</a:t>
            </a:r>
          </a:p>
        </p:txBody>
      </p:sp>
    </p:spTree>
    <p:extLst>
      <p:ext uri="{BB962C8B-B14F-4D97-AF65-F5344CB8AC3E}">
        <p14:creationId xmlns:p14="http://schemas.microsoft.com/office/powerpoint/2010/main" val="2503539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03E8C8A2-D2DA-42F8-84AA-AC5AB4251D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A5D1FE1-4883-49B4-AD3E-D0A3F8DCE1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F829EAE-7CB1-410F-BAF1-55BD6DC249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EA5F8CE-974F-4443-AB3C-4799C3323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4075D0C-1739-4729-A5C8-5C5707A942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DFD28A6-39F3-425F-8050-E5BF1B4523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263958DE-3089-4707-A79D-8ADBDE5971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C81077B-766D-44B3-909D-A26D42DA9C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29962" cy="6856214"/>
            <a:chOff x="-15736" y="0"/>
            <a:chExt cx="12229962" cy="6856214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5CC93258-4B7E-4DC5-AE91-AFAAD833AD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5610CE6-9E44-431C-9AFA-E552B5D546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8B4315B7-9CDC-4449-9705-67DAFE6F7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32D66995-395F-42A2-AB99-8B0E853BA1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3421D34-9E7E-4EF2-AEF1-3C2DFE79D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4279" y="1041401"/>
            <a:ext cx="6528018" cy="234526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Charlemagne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90D141-811A-4F06-B592-65F353F79F3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-1" b="24295"/>
          <a:stretch/>
        </p:blipFill>
        <p:spPr>
          <a:xfrm>
            <a:off x="1081874" y="1041400"/>
            <a:ext cx="3059206" cy="4775200"/>
          </a:xfrm>
          <a:prstGeom prst="rect">
            <a:avLst/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C4AED10-D735-4820-BE3F-7B5DE8BBC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82168" y="3522131"/>
            <a:ext cx="649224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14223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EFA21-68A8-4316-9A66-E2D452F7E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Feudal Europe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D8CC82-15C2-4193-8558-1984685250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374" y="2451652"/>
            <a:ext cx="10561983" cy="3424216"/>
          </a:xfrm>
        </p:spPr>
        <p:txBody>
          <a:bodyPr>
            <a:normAutofit lnSpcReduction="10000"/>
          </a:bodyPr>
          <a:lstStyle/>
          <a:p>
            <a:r>
              <a:rPr lang="en-US" sz="2800" b="1" dirty="0"/>
              <a:t>Feudalism</a:t>
            </a:r>
            <a:r>
              <a:rPr lang="en-US" sz="2800" dirty="0"/>
              <a:t> took shape slowly &amp; varied from place to place</a:t>
            </a:r>
          </a:p>
          <a:p>
            <a:r>
              <a:rPr lang="en-US" sz="2800" dirty="0"/>
              <a:t>In the past has been simplified into a strict hierarchy </a:t>
            </a:r>
          </a:p>
          <a:p>
            <a:pPr lvl="1"/>
            <a:r>
              <a:rPr lang="en-US" sz="2400" dirty="0"/>
              <a:t>kings granted lands to nobles </a:t>
            </a:r>
          </a:p>
          <a:p>
            <a:pPr lvl="1"/>
            <a:r>
              <a:rPr lang="en-US" sz="2400" dirty="0"/>
              <a:t>nobles granted lands to knights in exchange for oaths of loyalty &amp; military service</a:t>
            </a:r>
          </a:p>
          <a:p>
            <a:r>
              <a:rPr lang="en-US" sz="2800" dirty="0"/>
              <a:t>Most modern historians see it as a gross simplification of a system that would be more accurately described as a web</a:t>
            </a:r>
          </a:p>
        </p:txBody>
      </p:sp>
    </p:spTree>
    <p:extLst>
      <p:ext uri="{BB962C8B-B14F-4D97-AF65-F5344CB8AC3E}">
        <p14:creationId xmlns:p14="http://schemas.microsoft.com/office/powerpoint/2010/main" val="2609431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11">
            <a:extLst>
              <a:ext uri="{FF2B5EF4-FFF2-40B4-BE49-F238E27FC236}">
                <a16:creationId xmlns:a16="http://schemas.microsoft.com/office/drawing/2014/main" id="{333F0879-3DA0-4CB8-B35E-A0AD425581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13">
            <a:extLst>
              <a:ext uri="{FF2B5EF4-FFF2-40B4-BE49-F238E27FC236}">
                <a16:creationId xmlns:a16="http://schemas.microsoft.com/office/drawing/2014/main" id="{324D2183-F388-476E-92A9-D6639D69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96090"/>
            <a:ext cx="3823215" cy="5883295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43462E7-1698-4B21-BE89-AEFAC7C2F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2"/>
            <a:ext cx="3552006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511A40-BC4A-45EF-B1A4-8A63BCF3B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140" y="972766"/>
            <a:ext cx="2835464" cy="1254868"/>
          </a:xfrm>
        </p:spPr>
        <p:txBody>
          <a:bodyPr anchor="b">
            <a:normAutofit/>
          </a:bodyPr>
          <a:lstStyle/>
          <a:p>
            <a:r>
              <a:rPr lang="en-US" sz="3600" dirty="0">
                <a:solidFill>
                  <a:srgbClr val="262626"/>
                </a:solidFill>
              </a:rPr>
              <a:t>Hierarchy of Feudalism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1ACBE4E-6909-42D6-98AF-1E1607C7DB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94453" y="2227634"/>
            <a:ext cx="4114900" cy="35253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6C22FCAC-D7EC-4A52-B153-FF761E223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491" y="0"/>
            <a:ext cx="7396509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Content Placeholder 3">
            <a:extLst>
              <a:ext uri="{FF2B5EF4-FFF2-40B4-BE49-F238E27FC236}">
                <a16:creationId xmlns:a16="http://schemas.microsoft.com/office/drawing/2014/main" id="{B6BC8C75-74C7-4628-B806-03656C7B17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54000" y="1179443"/>
            <a:ext cx="7633970" cy="51999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44632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EFA21-68A8-4316-9A66-E2D452F7E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571316"/>
            <a:ext cx="9601196" cy="1032198"/>
          </a:xfrm>
        </p:spPr>
        <p:txBody>
          <a:bodyPr/>
          <a:lstStyle/>
          <a:p>
            <a:r>
              <a:rPr lang="en-US" dirty="0"/>
              <a:t>Feudal Europe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D8CC82-15C2-4193-8558-1984685250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374" y="1391479"/>
            <a:ext cx="10668000" cy="4797286"/>
          </a:xfrm>
        </p:spPr>
        <p:txBody>
          <a:bodyPr>
            <a:normAutofit fontScale="70000" lnSpcReduction="20000"/>
          </a:bodyPr>
          <a:lstStyle/>
          <a:p>
            <a:r>
              <a:rPr lang="en-US" sz="3100" dirty="0"/>
              <a:t>At its most basic level, feudalism was a system that linked landholding with military service </a:t>
            </a:r>
          </a:p>
          <a:p>
            <a:r>
              <a:rPr lang="en-US" sz="3100" dirty="0"/>
              <a:t>Kings did grant land (called </a:t>
            </a:r>
            <a:r>
              <a:rPr lang="en-US" sz="3100" b="1" dirty="0"/>
              <a:t>fiefs</a:t>
            </a:r>
            <a:r>
              <a:rPr lang="en-US" sz="3100" dirty="0"/>
              <a:t>) to vassal in exchange for military service and oaths of loyalty</a:t>
            </a:r>
          </a:p>
          <a:p>
            <a:pPr lvl="1"/>
            <a:r>
              <a:rPr lang="en-US" sz="2900" dirty="0"/>
              <a:t>land grants might be quite large, made to a </a:t>
            </a:r>
            <a:r>
              <a:rPr lang="en-US" sz="2900" b="1" dirty="0"/>
              <a:t>lord</a:t>
            </a:r>
            <a:r>
              <a:rPr lang="en-US" sz="2900" dirty="0"/>
              <a:t> who also received a title of nobility like duke or marquess. </a:t>
            </a:r>
          </a:p>
          <a:p>
            <a:pPr lvl="1"/>
            <a:r>
              <a:rPr lang="en-US" sz="2900" dirty="0"/>
              <a:t>land grants might also be small to a </a:t>
            </a:r>
            <a:r>
              <a:rPr lang="en-US" sz="2900" b="1" dirty="0"/>
              <a:t>knight</a:t>
            </a:r>
            <a:r>
              <a:rPr lang="en-US" sz="2900" dirty="0"/>
              <a:t> who served in the king’s personal army</a:t>
            </a:r>
          </a:p>
          <a:p>
            <a:r>
              <a:rPr lang="en-US" sz="3400" dirty="0"/>
              <a:t>Recipients of large land grants might in turn grant out fiefs to lesser nobles or knights who served in their personal army</a:t>
            </a:r>
          </a:p>
          <a:p>
            <a:r>
              <a:rPr lang="en-US" sz="3400" dirty="0"/>
              <a:t>It was not uncommon for kings, nobles &amp; knights to be vassal to more than one lord having received land grants &amp; possibly even titles from more than one person</a:t>
            </a:r>
          </a:p>
          <a:p>
            <a:r>
              <a:rPr lang="en-US" sz="3400" dirty="0"/>
              <a:t>The system became more complicated as it became hereditary over time</a:t>
            </a:r>
            <a:endParaRPr lang="en-US" sz="3100" dirty="0"/>
          </a:p>
          <a:p>
            <a:pPr lvl="1"/>
            <a:r>
              <a:rPr lang="en-US" sz="2900" dirty="0"/>
              <a:t>Titles of nobility &amp; the fiefs might pass from one family to another through marriage</a:t>
            </a:r>
          </a:p>
        </p:txBody>
      </p:sp>
    </p:spTree>
    <p:extLst>
      <p:ext uri="{BB962C8B-B14F-4D97-AF65-F5344CB8AC3E}">
        <p14:creationId xmlns:p14="http://schemas.microsoft.com/office/powerpoint/2010/main" val="20966932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199</TotalTime>
  <Words>2330</Words>
  <Application>Microsoft Office PowerPoint</Application>
  <PresentationFormat>Widescreen</PresentationFormat>
  <Paragraphs>176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7" baseType="lpstr">
      <vt:lpstr>Arial</vt:lpstr>
      <vt:lpstr>Garamond</vt:lpstr>
      <vt:lpstr>Organic</vt:lpstr>
      <vt:lpstr>Medieval Europe</vt:lpstr>
      <vt:lpstr>Life After the Fall of Rome</vt:lpstr>
      <vt:lpstr>PowerPoint Presentation</vt:lpstr>
      <vt:lpstr>Unity Under the Carolingian Dyansty</vt:lpstr>
      <vt:lpstr>Unity Under the Carolingian Dyansty</vt:lpstr>
      <vt:lpstr>Charlemagne</vt:lpstr>
      <vt:lpstr>Feudal Europe </vt:lpstr>
      <vt:lpstr>Hierarchy of Feudalism </vt:lpstr>
      <vt:lpstr>Feudal Europe </vt:lpstr>
      <vt:lpstr>Feudal Europe </vt:lpstr>
      <vt:lpstr>Feudal Europe </vt:lpstr>
      <vt:lpstr>Feudal Europe </vt:lpstr>
      <vt:lpstr>The Roman Catholic Church in Medieval Europe</vt:lpstr>
      <vt:lpstr>The Roman Catholic Church in Medieval Europe</vt:lpstr>
      <vt:lpstr>The Roman Catholic Church in Medieval Europe</vt:lpstr>
      <vt:lpstr>The Roman Catholic Church in Medieval Europe</vt:lpstr>
      <vt:lpstr>The Roman Catholic Church in Medieval Europe</vt:lpstr>
      <vt:lpstr>The Roman Catholic Church in Medieval Europe</vt:lpstr>
      <vt:lpstr>The Roman Catholic Church in Medieval Europe</vt:lpstr>
      <vt:lpstr>Growth of Trade in the Medieval Period</vt:lpstr>
      <vt:lpstr>Growth of Trade in the Medieval Period</vt:lpstr>
      <vt:lpstr>Growth of Trade in the Medieval Period</vt:lpstr>
      <vt:lpstr>Growth of Trade in the Medieval Period</vt:lpstr>
      <vt:lpstr>Growth of Trade in the Medieval Period</vt:lpstr>
      <vt:lpstr>Growth of Trade in the Medieval Period</vt:lpstr>
      <vt:lpstr>Growth of Trade in the Medieval Period</vt:lpstr>
      <vt:lpstr>Growth of Trade in the Medieval Period</vt:lpstr>
      <vt:lpstr>Growth of Trade in the Medieval Period</vt:lpstr>
      <vt:lpstr>The Crusades</vt:lpstr>
      <vt:lpstr>The Crusades </vt:lpstr>
      <vt:lpstr>The Crusades </vt:lpstr>
      <vt:lpstr>The Crusades </vt:lpstr>
      <vt:lpstr>The Crusades </vt:lpstr>
      <vt:lpstr>The Crusades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Medieval Europe</dc:title>
  <dc:creator>Mandrell Perryman</dc:creator>
  <cp:lastModifiedBy>Mandrell Perryman</cp:lastModifiedBy>
  <cp:revision>28</cp:revision>
  <dcterms:created xsi:type="dcterms:W3CDTF">2018-09-17T01:08:44Z</dcterms:created>
  <dcterms:modified xsi:type="dcterms:W3CDTF">2018-09-17T04:27:55Z</dcterms:modified>
</cp:coreProperties>
</file>