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1" r:id="rId6"/>
    <p:sldId id="260" r:id="rId7"/>
    <p:sldId id="262" r:id="rId8"/>
    <p:sldId id="268" r:id="rId9"/>
    <p:sldId id="264" r:id="rId10"/>
    <p:sldId id="263" r:id="rId11"/>
    <p:sldId id="265" r:id="rId12"/>
    <p:sldId id="266" r:id="rId13"/>
    <p:sldId id="267"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6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drell Perryman" initials="MP" lastIdx="0" clrIdx="0">
    <p:extLst>
      <p:ext uri="{19B8F6BF-5375-455C-9EA6-DF929625EA0E}">
        <p15:presenceInfo xmlns:p15="http://schemas.microsoft.com/office/powerpoint/2012/main" userId="Mandrell Perry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515162-30A7-480E-8B1C-925B07740EF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8A0D1FD-CC71-4002-AEA4-CEE7678B1354}">
      <dgm:prSet/>
      <dgm:spPr/>
      <dgm:t>
        <a:bodyPr/>
        <a:lstStyle/>
        <a:p>
          <a:r>
            <a:rPr lang="en-US"/>
            <a:t>SSWH8 - Describe the diverse characteristics of societies in Central and South America.  </a:t>
          </a:r>
        </a:p>
      </dgm:t>
    </dgm:pt>
    <dgm:pt modelId="{102B650E-18D2-4AD2-A8FF-3776699EE646}" type="parTrans" cxnId="{34405396-9BFC-479C-A7EC-D347E13EA4BF}">
      <dgm:prSet/>
      <dgm:spPr/>
      <dgm:t>
        <a:bodyPr/>
        <a:lstStyle/>
        <a:p>
          <a:endParaRPr lang="en-US"/>
        </a:p>
      </dgm:t>
    </dgm:pt>
    <dgm:pt modelId="{D6E81286-E2D0-4C88-8588-5769716F76B4}" type="sibTrans" cxnId="{34405396-9BFC-479C-A7EC-D347E13EA4BF}">
      <dgm:prSet/>
      <dgm:spPr/>
      <dgm:t>
        <a:bodyPr/>
        <a:lstStyle/>
        <a:p>
          <a:endParaRPr lang="en-US"/>
        </a:p>
      </dgm:t>
    </dgm:pt>
    <dgm:pt modelId="{EF6FD09B-87A0-4242-BAE2-346D99636C17}">
      <dgm:prSet/>
      <dgm:spPr/>
      <dgm:t>
        <a:bodyPr/>
        <a:lstStyle/>
        <a:p>
          <a:r>
            <a:rPr lang="en-US"/>
            <a:t>a. Explain the rise and fall of the Mayan, Aztec, and Inca Empires.  </a:t>
          </a:r>
        </a:p>
      </dgm:t>
    </dgm:pt>
    <dgm:pt modelId="{F7ECA6EC-A34C-44F1-8B9F-E22DFD7D568B}" type="parTrans" cxnId="{97CD78BC-EB11-4ABE-8EA4-EE06235BE157}">
      <dgm:prSet/>
      <dgm:spPr/>
      <dgm:t>
        <a:bodyPr/>
        <a:lstStyle/>
        <a:p>
          <a:endParaRPr lang="en-US"/>
        </a:p>
      </dgm:t>
    </dgm:pt>
    <dgm:pt modelId="{030D6770-17A7-4281-9690-89FF6E5252EE}" type="sibTrans" cxnId="{97CD78BC-EB11-4ABE-8EA4-EE06235BE157}">
      <dgm:prSet/>
      <dgm:spPr/>
      <dgm:t>
        <a:bodyPr/>
        <a:lstStyle/>
        <a:p>
          <a:endParaRPr lang="en-US"/>
        </a:p>
      </dgm:t>
    </dgm:pt>
    <dgm:pt modelId="{D955D85C-593E-4D4D-94C3-F4DFBE0AB027}">
      <dgm:prSet/>
      <dgm:spPr/>
      <dgm:t>
        <a:bodyPr/>
        <a:lstStyle/>
        <a:p>
          <a:r>
            <a:rPr lang="en-US"/>
            <a:t>b. Compare and contrast the Mayan, Aztec, and Incan societies, include: religion, culture, economics, politics, and technology. </a:t>
          </a:r>
        </a:p>
      </dgm:t>
    </dgm:pt>
    <dgm:pt modelId="{216FD487-10E1-42D7-9923-0D44468A416C}" type="parTrans" cxnId="{289D264E-744F-4998-9B4A-487B14B95361}">
      <dgm:prSet/>
      <dgm:spPr/>
      <dgm:t>
        <a:bodyPr/>
        <a:lstStyle/>
        <a:p>
          <a:endParaRPr lang="en-US"/>
        </a:p>
      </dgm:t>
    </dgm:pt>
    <dgm:pt modelId="{D817A29A-0B8C-4C89-9FA1-45F57F73AB7A}" type="sibTrans" cxnId="{289D264E-744F-4998-9B4A-487B14B95361}">
      <dgm:prSet/>
      <dgm:spPr/>
      <dgm:t>
        <a:bodyPr/>
        <a:lstStyle/>
        <a:p>
          <a:endParaRPr lang="en-US"/>
        </a:p>
      </dgm:t>
    </dgm:pt>
    <dgm:pt modelId="{70755955-9570-4B5F-AD93-49401A6D1D7A}" type="pres">
      <dgm:prSet presAssocID="{9C515162-30A7-480E-8B1C-925B07740EF9}" presName="linear" presStyleCnt="0">
        <dgm:presLayoutVars>
          <dgm:animLvl val="lvl"/>
          <dgm:resizeHandles val="exact"/>
        </dgm:presLayoutVars>
      </dgm:prSet>
      <dgm:spPr/>
    </dgm:pt>
    <dgm:pt modelId="{A75C7F5E-03BC-4036-B453-F3424818A303}" type="pres">
      <dgm:prSet presAssocID="{18A0D1FD-CC71-4002-AEA4-CEE7678B1354}" presName="parentText" presStyleLbl="node1" presStyleIdx="0" presStyleCnt="3">
        <dgm:presLayoutVars>
          <dgm:chMax val="0"/>
          <dgm:bulletEnabled val="1"/>
        </dgm:presLayoutVars>
      </dgm:prSet>
      <dgm:spPr/>
    </dgm:pt>
    <dgm:pt modelId="{A7A41B29-BDBB-4126-A10C-042C1C7F5DBD}" type="pres">
      <dgm:prSet presAssocID="{D6E81286-E2D0-4C88-8588-5769716F76B4}" presName="spacer" presStyleCnt="0"/>
      <dgm:spPr/>
    </dgm:pt>
    <dgm:pt modelId="{CC109746-FE3D-467D-B5EA-93D547162177}" type="pres">
      <dgm:prSet presAssocID="{EF6FD09B-87A0-4242-BAE2-346D99636C17}" presName="parentText" presStyleLbl="node1" presStyleIdx="1" presStyleCnt="3">
        <dgm:presLayoutVars>
          <dgm:chMax val="0"/>
          <dgm:bulletEnabled val="1"/>
        </dgm:presLayoutVars>
      </dgm:prSet>
      <dgm:spPr/>
    </dgm:pt>
    <dgm:pt modelId="{B0581B18-FBB9-4276-A818-B2B256A04533}" type="pres">
      <dgm:prSet presAssocID="{030D6770-17A7-4281-9690-89FF6E5252EE}" presName="spacer" presStyleCnt="0"/>
      <dgm:spPr/>
    </dgm:pt>
    <dgm:pt modelId="{FCA3FA5B-E477-43E5-85AE-8F6CE59DD696}" type="pres">
      <dgm:prSet presAssocID="{D955D85C-593E-4D4D-94C3-F4DFBE0AB027}" presName="parentText" presStyleLbl="node1" presStyleIdx="2" presStyleCnt="3">
        <dgm:presLayoutVars>
          <dgm:chMax val="0"/>
          <dgm:bulletEnabled val="1"/>
        </dgm:presLayoutVars>
      </dgm:prSet>
      <dgm:spPr/>
    </dgm:pt>
  </dgm:ptLst>
  <dgm:cxnLst>
    <dgm:cxn modelId="{3C96C11B-FAE5-43E0-BF33-DC1E9373CE78}" type="presOf" srcId="{D955D85C-593E-4D4D-94C3-F4DFBE0AB027}" destId="{FCA3FA5B-E477-43E5-85AE-8F6CE59DD696}" srcOrd="0" destOrd="0" presId="urn:microsoft.com/office/officeart/2005/8/layout/vList2"/>
    <dgm:cxn modelId="{D0255E3B-C295-45B8-AE5E-78D057F82537}" type="presOf" srcId="{9C515162-30A7-480E-8B1C-925B07740EF9}" destId="{70755955-9570-4B5F-AD93-49401A6D1D7A}" srcOrd="0" destOrd="0" presId="urn:microsoft.com/office/officeart/2005/8/layout/vList2"/>
    <dgm:cxn modelId="{289D264E-744F-4998-9B4A-487B14B95361}" srcId="{9C515162-30A7-480E-8B1C-925B07740EF9}" destId="{D955D85C-593E-4D4D-94C3-F4DFBE0AB027}" srcOrd="2" destOrd="0" parTransId="{216FD487-10E1-42D7-9923-0D44468A416C}" sibTransId="{D817A29A-0B8C-4C89-9FA1-45F57F73AB7A}"/>
    <dgm:cxn modelId="{34405396-9BFC-479C-A7EC-D347E13EA4BF}" srcId="{9C515162-30A7-480E-8B1C-925B07740EF9}" destId="{18A0D1FD-CC71-4002-AEA4-CEE7678B1354}" srcOrd="0" destOrd="0" parTransId="{102B650E-18D2-4AD2-A8FF-3776699EE646}" sibTransId="{D6E81286-E2D0-4C88-8588-5769716F76B4}"/>
    <dgm:cxn modelId="{B9BEFF9C-53DE-4435-B7F9-989242AAB606}" type="presOf" srcId="{18A0D1FD-CC71-4002-AEA4-CEE7678B1354}" destId="{A75C7F5E-03BC-4036-B453-F3424818A303}" srcOrd="0" destOrd="0" presId="urn:microsoft.com/office/officeart/2005/8/layout/vList2"/>
    <dgm:cxn modelId="{97CD78BC-EB11-4ABE-8EA4-EE06235BE157}" srcId="{9C515162-30A7-480E-8B1C-925B07740EF9}" destId="{EF6FD09B-87A0-4242-BAE2-346D99636C17}" srcOrd="1" destOrd="0" parTransId="{F7ECA6EC-A34C-44F1-8B9F-E22DFD7D568B}" sibTransId="{030D6770-17A7-4281-9690-89FF6E5252EE}"/>
    <dgm:cxn modelId="{DA3506F7-33FA-4E1E-9470-F3118C27B3BF}" type="presOf" srcId="{EF6FD09B-87A0-4242-BAE2-346D99636C17}" destId="{CC109746-FE3D-467D-B5EA-93D547162177}" srcOrd="0" destOrd="0" presId="urn:microsoft.com/office/officeart/2005/8/layout/vList2"/>
    <dgm:cxn modelId="{294DE80D-93A7-4FEA-A9E8-195FF7617421}" type="presParOf" srcId="{70755955-9570-4B5F-AD93-49401A6D1D7A}" destId="{A75C7F5E-03BC-4036-B453-F3424818A303}" srcOrd="0" destOrd="0" presId="urn:microsoft.com/office/officeart/2005/8/layout/vList2"/>
    <dgm:cxn modelId="{8118CCBA-5237-4E36-ADBC-46E8A7B0687E}" type="presParOf" srcId="{70755955-9570-4B5F-AD93-49401A6D1D7A}" destId="{A7A41B29-BDBB-4126-A10C-042C1C7F5DBD}" srcOrd="1" destOrd="0" presId="urn:microsoft.com/office/officeart/2005/8/layout/vList2"/>
    <dgm:cxn modelId="{93AC9AE1-AEE3-453D-98AB-97B097CE5CE7}" type="presParOf" srcId="{70755955-9570-4B5F-AD93-49401A6D1D7A}" destId="{CC109746-FE3D-467D-B5EA-93D547162177}" srcOrd="2" destOrd="0" presId="urn:microsoft.com/office/officeart/2005/8/layout/vList2"/>
    <dgm:cxn modelId="{064DE953-3D67-40A6-BB56-E0313544525D}" type="presParOf" srcId="{70755955-9570-4B5F-AD93-49401A6D1D7A}" destId="{B0581B18-FBB9-4276-A818-B2B256A04533}" srcOrd="3" destOrd="0" presId="urn:microsoft.com/office/officeart/2005/8/layout/vList2"/>
    <dgm:cxn modelId="{5614735B-36AD-415A-B9D3-D38DCA62545F}" type="presParOf" srcId="{70755955-9570-4B5F-AD93-49401A6D1D7A}" destId="{FCA3FA5B-E477-43E5-85AE-8F6CE59DD69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C7F5E-03BC-4036-B453-F3424818A303}">
      <dsp:nvSpPr>
        <dsp:cNvPr id="0" name=""/>
        <dsp:cNvSpPr/>
      </dsp:nvSpPr>
      <dsp:spPr>
        <a:xfrm>
          <a:off x="0" y="83502"/>
          <a:ext cx="6261100" cy="1753903"/>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SSWH8 - Describe the diverse characteristics of societies in Central and South America.  </a:t>
          </a:r>
        </a:p>
      </dsp:txBody>
      <dsp:txXfrm>
        <a:off x="85618" y="169120"/>
        <a:ext cx="6089864" cy="1582667"/>
      </dsp:txXfrm>
    </dsp:sp>
    <dsp:sp modelId="{CC109746-FE3D-467D-B5EA-93D547162177}">
      <dsp:nvSpPr>
        <dsp:cNvPr id="0" name=""/>
        <dsp:cNvSpPr/>
      </dsp:nvSpPr>
      <dsp:spPr>
        <a:xfrm>
          <a:off x="0" y="1912285"/>
          <a:ext cx="6261100" cy="1753903"/>
        </a:xfrm>
        <a:prstGeom prst="roundRect">
          <a:avLst/>
        </a:prstGeom>
        <a:gradFill rotWithShape="0">
          <a:gsLst>
            <a:gs pos="0">
              <a:schemeClr val="accent2">
                <a:hueOff val="2771159"/>
                <a:satOff val="-477"/>
                <a:lumOff val="-4902"/>
                <a:alphaOff val="0"/>
                <a:tint val="94000"/>
                <a:satMod val="103000"/>
                <a:lumMod val="102000"/>
              </a:schemeClr>
            </a:gs>
            <a:gs pos="50000">
              <a:schemeClr val="accent2">
                <a:hueOff val="2771159"/>
                <a:satOff val="-477"/>
                <a:lumOff val="-4902"/>
                <a:alphaOff val="0"/>
                <a:shade val="100000"/>
                <a:satMod val="110000"/>
                <a:lumMod val="100000"/>
              </a:schemeClr>
            </a:gs>
            <a:gs pos="100000">
              <a:schemeClr val="accent2">
                <a:hueOff val="2771159"/>
                <a:satOff val="-477"/>
                <a:lumOff val="-4902"/>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 Explain the rise and fall of the Mayan, Aztec, and Inca Empires.  </a:t>
          </a:r>
        </a:p>
      </dsp:txBody>
      <dsp:txXfrm>
        <a:off x="85618" y="1997903"/>
        <a:ext cx="6089864" cy="1582667"/>
      </dsp:txXfrm>
    </dsp:sp>
    <dsp:sp modelId="{FCA3FA5B-E477-43E5-85AE-8F6CE59DD696}">
      <dsp:nvSpPr>
        <dsp:cNvPr id="0" name=""/>
        <dsp:cNvSpPr/>
      </dsp:nvSpPr>
      <dsp:spPr>
        <a:xfrm>
          <a:off x="0" y="3741069"/>
          <a:ext cx="6261100" cy="1753903"/>
        </a:xfrm>
        <a:prstGeom prst="roundRect">
          <a:avLst/>
        </a:prstGeom>
        <a:gradFill rotWithShape="0">
          <a:gsLst>
            <a:gs pos="0">
              <a:schemeClr val="accent2">
                <a:hueOff val="5542319"/>
                <a:satOff val="-953"/>
                <a:lumOff val="-9804"/>
                <a:alphaOff val="0"/>
                <a:tint val="94000"/>
                <a:satMod val="103000"/>
                <a:lumMod val="102000"/>
              </a:schemeClr>
            </a:gs>
            <a:gs pos="50000">
              <a:schemeClr val="accent2">
                <a:hueOff val="5542319"/>
                <a:satOff val="-953"/>
                <a:lumOff val="-9804"/>
                <a:alphaOff val="0"/>
                <a:shade val="100000"/>
                <a:satMod val="110000"/>
                <a:lumMod val="100000"/>
              </a:schemeClr>
            </a:gs>
            <a:gs pos="100000">
              <a:schemeClr val="accent2">
                <a:hueOff val="5542319"/>
                <a:satOff val="-953"/>
                <a:lumOff val="-9804"/>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b. Compare and contrast the Mayan, Aztec, and Incan societies, include: religion, culture, economics, politics, and technology. </a:t>
          </a:r>
        </a:p>
      </dsp:txBody>
      <dsp:txXfrm>
        <a:off x="85618" y="3826687"/>
        <a:ext cx="6089864" cy="158266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3/11/2019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3/11/2019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84762E-7FCC-4EAF-B9E7-CE7214491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1">
            <a:extLst>
              <a:ext uri="{FF2B5EF4-FFF2-40B4-BE49-F238E27FC236}">
                <a16:creationId xmlns:a16="http://schemas.microsoft.com/office/drawing/2014/main" id="{927A1389-2A5D-4886-AD82-F213767E67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14" name="Rectangle 13">
            <a:extLst>
              <a:ext uri="{FF2B5EF4-FFF2-40B4-BE49-F238E27FC236}">
                <a16:creationId xmlns:a16="http://schemas.microsoft.com/office/drawing/2014/main" id="{A1038667-0C3F-4764-A24D-DA9D9B47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AC2195B-895A-4535-8ECD-9F5B669C5C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8" name="Rectangle 17">
            <a:extLst>
              <a:ext uri="{FF2B5EF4-FFF2-40B4-BE49-F238E27FC236}">
                <a16:creationId xmlns:a16="http://schemas.microsoft.com/office/drawing/2014/main" id="{571EEFCA-9235-4BC2-85C3-A4EC6EE5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D01A011-FAA7-4523-B40B-3CBFD5BEF94F}"/>
              </a:ext>
            </a:extLst>
          </p:cNvPr>
          <p:cNvSpPr>
            <a:spLocks noGrp="1"/>
          </p:cNvSpPr>
          <p:nvPr>
            <p:ph type="ctrTitle"/>
          </p:nvPr>
        </p:nvSpPr>
        <p:spPr>
          <a:xfrm>
            <a:off x="680322" y="2063262"/>
            <a:ext cx="3739278" cy="2661138"/>
          </a:xfrm>
        </p:spPr>
        <p:txBody>
          <a:bodyPr anchor="ctr">
            <a:normAutofit/>
          </a:bodyPr>
          <a:lstStyle/>
          <a:p>
            <a:pPr algn="ctr"/>
            <a:r>
              <a:rPr lang="en-US" dirty="0"/>
              <a:t>Mayans, Aztecs, &amp; Incas</a:t>
            </a:r>
          </a:p>
        </p:txBody>
      </p:sp>
      <p:sp>
        <p:nvSpPr>
          <p:cNvPr id="3" name="Subtitle 2">
            <a:extLst>
              <a:ext uri="{FF2B5EF4-FFF2-40B4-BE49-F238E27FC236}">
                <a16:creationId xmlns:a16="http://schemas.microsoft.com/office/drawing/2014/main" id="{FE189586-6B5F-41E4-AF51-A5933FD955F1}"/>
              </a:ext>
            </a:extLst>
          </p:cNvPr>
          <p:cNvSpPr>
            <a:spLocks noGrp="1"/>
          </p:cNvSpPr>
          <p:nvPr>
            <p:ph type="subTitle" idx="1"/>
          </p:nvPr>
        </p:nvSpPr>
        <p:spPr>
          <a:xfrm>
            <a:off x="680323" y="5101298"/>
            <a:ext cx="3739277" cy="1116622"/>
          </a:xfrm>
        </p:spPr>
        <p:txBody>
          <a:bodyPr>
            <a:normAutofit/>
          </a:bodyPr>
          <a:lstStyle/>
          <a:p>
            <a:pPr algn="ctr"/>
            <a:r>
              <a:rPr lang="en-US" sz="3200" dirty="0"/>
              <a:t>Meso American Civilizations </a:t>
            </a:r>
          </a:p>
        </p:txBody>
      </p:sp>
      <p:pic>
        <p:nvPicPr>
          <p:cNvPr id="5" name="Picture 4" descr="A picture containing photo, text&#10;&#10;Description generated with high confidence">
            <a:extLst>
              <a:ext uri="{FF2B5EF4-FFF2-40B4-BE49-F238E27FC236}">
                <a16:creationId xmlns:a16="http://schemas.microsoft.com/office/drawing/2014/main" id="{4D1D789D-844E-409D-B718-43950832D53C}"/>
              </a:ext>
            </a:extLst>
          </p:cNvPr>
          <p:cNvPicPr>
            <a:picLocks noChangeAspect="1"/>
          </p:cNvPicPr>
          <p:nvPr/>
        </p:nvPicPr>
        <p:blipFill>
          <a:blip r:embed="rId4"/>
          <a:stretch>
            <a:fillRect/>
          </a:stretch>
        </p:blipFill>
        <p:spPr>
          <a:xfrm>
            <a:off x="5284606" y="1355056"/>
            <a:ext cx="6260963" cy="4147887"/>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788646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BEB862-A528-4710-85E7-D92803A5DB0C}"/>
              </a:ext>
            </a:extLst>
          </p:cNvPr>
          <p:cNvSpPr>
            <a:spLocks noGrp="1"/>
          </p:cNvSpPr>
          <p:nvPr>
            <p:ph type="title"/>
          </p:nvPr>
        </p:nvSpPr>
        <p:spPr>
          <a:xfrm>
            <a:off x="680321" y="2063262"/>
            <a:ext cx="3739279" cy="2661052"/>
          </a:xfrm>
        </p:spPr>
        <p:txBody>
          <a:bodyPr>
            <a:normAutofit/>
          </a:bodyPr>
          <a:lstStyle/>
          <a:p>
            <a:pPr algn="ctr"/>
            <a:r>
              <a:rPr lang="en-US" sz="4400" dirty="0">
                <a:solidFill>
                  <a:srgbClr val="FFFFFF"/>
                </a:solidFill>
              </a:rPr>
              <a:t>Aztec Civilization </a:t>
            </a:r>
          </a:p>
        </p:txBody>
      </p:sp>
      <p:sp>
        <p:nvSpPr>
          <p:cNvPr id="3" name="Content Placeholder 2">
            <a:extLst>
              <a:ext uri="{FF2B5EF4-FFF2-40B4-BE49-F238E27FC236}">
                <a16:creationId xmlns:a16="http://schemas.microsoft.com/office/drawing/2014/main" id="{A54FBF74-CB96-4144-9E20-CAA80D9BADAB}"/>
              </a:ext>
            </a:extLst>
          </p:cNvPr>
          <p:cNvSpPr>
            <a:spLocks noGrp="1"/>
          </p:cNvSpPr>
          <p:nvPr>
            <p:ph idx="1"/>
          </p:nvPr>
        </p:nvSpPr>
        <p:spPr>
          <a:xfrm>
            <a:off x="5287995" y="661106"/>
            <a:ext cx="6257362" cy="5503101"/>
          </a:xfrm>
        </p:spPr>
        <p:txBody>
          <a:bodyPr anchor="ctr">
            <a:normAutofit/>
          </a:bodyPr>
          <a:lstStyle/>
          <a:p>
            <a:r>
              <a:rPr lang="en-US" dirty="0">
                <a:solidFill>
                  <a:srgbClr val="FFFFFF"/>
                </a:solidFill>
              </a:rPr>
              <a:t>Around the same time the older tribal organization of leadership gave way to a monarchical system borrowed from neighboring societies</a:t>
            </a:r>
          </a:p>
          <a:p>
            <a:r>
              <a:rPr lang="en-US" dirty="0">
                <a:solidFill>
                  <a:srgbClr val="FFFFFF"/>
                </a:solidFill>
              </a:rPr>
              <a:t>This consolidation of leadership allowed the Aztecs to start the process of imperial conquests which began with agricultural lands around Lake Texcoco</a:t>
            </a:r>
          </a:p>
          <a:p>
            <a:pPr lvl="1"/>
            <a:r>
              <a:rPr lang="en-US" dirty="0">
                <a:solidFill>
                  <a:srgbClr val="FFFFFF"/>
                </a:solidFill>
              </a:rPr>
              <a:t>Once the Aztec capitals were economically secure, they formed an alliance with two powerful city-states located on the shores of the lake and began the process of building a vast tribute empire</a:t>
            </a:r>
          </a:p>
        </p:txBody>
      </p:sp>
    </p:spTree>
    <p:extLst>
      <p:ext uri="{BB962C8B-B14F-4D97-AF65-F5344CB8AC3E}">
        <p14:creationId xmlns:p14="http://schemas.microsoft.com/office/powerpoint/2010/main" val="3360677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BEB862-A528-4710-85E7-D92803A5DB0C}"/>
              </a:ext>
            </a:extLst>
          </p:cNvPr>
          <p:cNvSpPr>
            <a:spLocks noGrp="1"/>
          </p:cNvSpPr>
          <p:nvPr>
            <p:ph type="title"/>
          </p:nvPr>
        </p:nvSpPr>
        <p:spPr>
          <a:xfrm>
            <a:off x="680321" y="2063262"/>
            <a:ext cx="3739279" cy="2661052"/>
          </a:xfrm>
        </p:spPr>
        <p:txBody>
          <a:bodyPr>
            <a:normAutofit/>
          </a:bodyPr>
          <a:lstStyle/>
          <a:p>
            <a:pPr algn="ctr"/>
            <a:r>
              <a:rPr lang="en-US" sz="4400" dirty="0">
                <a:solidFill>
                  <a:srgbClr val="FFFFFF"/>
                </a:solidFill>
              </a:rPr>
              <a:t>Aztec Civilization </a:t>
            </a:r>
          </a:p>
        </p:txBody>
      </p:sp>
      <p:sp>
        <p:nvSpPr>
          <p:cNvPr id="3" name="Content Placeholder 2">
            <a:extLst>
              <a:ext uri="{FF2B5EF4-FFF2-40B4-BE49-F238E27FC236}">
                <a16:creationId xmlns:a16="http://schemas.microsoft.com/office/drawing/2014/main" id="{A54FBF74-CB96-4144-9E20-CAA80D9BADAB}"/>
              </a:ext>
            </a:extLst>
          </p:cNvPr>
          <p:cNvSpPr>
            <a:spLocks noGrp="1"/>
          </p:cNvSpPr>
          <p:nvPr>
            <p:ph idx="1"/>
          </p:nvPr>
        </p:nvSpPr>
        <p:spPr>
          <a:xfrm>
            <a:off x="4545496" y="198783"/>
            <a:ext cx="7301947" cy="6334539"/>
          </a:xfrm>
        </p:spPr>
        <p:txBody>
          <a:bodyPr anchor="ctr">
            <a:normAutofit fontScale="85000" lnSpcReduction="20000"/>
          </a:bodyPr>
          <a:lstStyle/>
          <a:p>
            <a:r>
              <a:rPr lang="en-US" sz="2600" dirty="0">
                <a:solidFill>
                  <a:srgbClr val="FFFFFF"/>
                </a:solidFill>
              </a:rPr>
              <a:t>The development of this empire was motivated by several factors</a:t>
            </a:r>
          </a:p>
          <a:p>
            <a:endParaRPr lang="en-US" sz="2600" dirty="0">
              <a:solidFill>
                <a:srgbClr val="FFFFFF"/>
              </a:solidFill>
            </a:endParaRPr>
          </a:p>
          <a:p>
            <a:pPr lvl="1"/>
            <a:r>
              <a:rPr lang="en-US" sz="2200" dirty="0">
                <a:solidFill>
                  <a:srgbClr val="FFFFFF"/>
                </a:solidFill>
              </a:rPr>
              <a:t>Like earlier civilizations of Mesoamerica, the Aztec religion required regular human sacrifice with the preferred victims being prisoners of war</a:t>
            </a:r>
          </a:p>
          <a:p>
            <a:pPr lvl="1"/>
            <a:r>
              <a:rPr lang="en-US" sz="2200" dirty="0">
                <a:solidFill>
                  <a:srgbClr val="FFFFFF"/>
                </a:solidFill>
              </a:rPr>
              <a:t>This need for sacrificial victims led to almost constant “flower wars” during which Aztecs would capture warriors from neighboring regions to deliver to the priests of Tenochtitlan for sacrifice. </a:t>
            </a:r>
          </a:p>
          <a:p>
            <a:pPr lvl="1"/>
            <a:endParaRPr lang="en-US" sz="2200" dirty="0">
              <a:solidFill>
                <a:srgbClr val="FFFFFF"/>
              </a:solidFill>
            </a:endParaRPr>
          </a:p>
          <a:p>
            <a:pPr lvl="1"/>
            <a:r>
              <a:rPr lang="en-US" sz="2200" dirty="0">
                <a:solidFill>
                  <a:srgbClr val="FFFFFF"/>
                </a:solidFill>
              </a:rPr>
              <a:t>Another motivation was the fact that political power and social status was based on the success of these campaigns</a:t>
            </a:r>
          </a:p>
          <a:p>
            <a:pPr lvl="1"/>
            <a:r>
              <a:rPr lang="en-US" sz="2200" dirty="0">
                <a:solidFill>
                  <a:srgbClr val="FFFFFF"/>
                </a:solidFill>
              </a:rPr>
              <a:t>Aztec emperors were compelled by tradition to legitimize their rule with successful wars of conquest</a:t>
            </a:r>
          </a:p>
          <a:p>
            <a:pPr lvl="1"/>
            <a:r>
              <a:rPr lang="en-US" sz="2200" dirty="0">
                <a:solidFill>
                  <a:srgbClr val="FFFFFF"/>
                </a:solidFill>
              </a:rPr>
              <a:t>While much of the Aztec nobility was hereditary, commoners and nobles alike could earn social promotion by successfully securing captives in battle</a:t>
            </a:r>
          </a:p>
          <a:p>
            <a:pPr lvl="1"/>
            <a:endParaRPr lang="en-US" sz="2200" dirty="0">
              <a:solidFill>
                <a:srgbClr val="FFFFFF"/>
              </a:solidFill>
            </a:endParaRPr>
          </a:p>
          <a:p>
            <a:pPr lvl="1"/>
            <a:r>
              <a:rPr lang="en-US" sz="2200" dirty="0">
                <a:solidFill>
                  <a:srgbClr val="FFFFFF"/>
                </a:solidFill>
              </a:rPr>
              <a:t>Finally, these wars served an economic function by building a vast tribute empire that subsidized the cities of Tenochtitlan and Tlatelolco</a:t>
            </a:r>
          </a:p>
          <a:p>
            <a:pPr lvl="1"/>
            <a:r>
              <a:rPr lang="en-US" sz="2200" dirty="0">
                <a:solidFill>
                  <a:srgbClr val="FFFFFF"/>
                </a:solidFill>
              </a:rPr>
              <a:t>Subject people within the vast Aztec empire were required to send the capitals regular payments of maize, beans, cotton cloth, jade, gold and sacrificial victims</a:t>
            </a:r>
          </a:p>
        </p:txBody>
      </p:sp>
    </p:spTree>
    <p:extLst>
      <p:ext uri="{BB962C8B-B14F-4D97-AF65-F5344CB8AC3E}">
        <p14:creationId xmlns:p14="http://schemas.microsoft.com/office/powerpoint/2010/main" val="2764132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BEB862-A528-4710-85E7-D92803A5DB0C}"/>
              </a:ext>
            </a:extLst>
          </p:cNvPr>
          <p:cNvSpPr>
            <a:spLocks noGrp="1"/>
          </p:cNvSpPr>
          <p:nvPr>
            <p:ph type="title"/>
          </p:nvPr>
        </p:nvSpPr>
        <p:spPr>
          <a:xfrm>
            <a:off x="680321" y="2063262"/>
            <a:ext cx="3739279" cy="2661052"/>
          </a:xfrm>
        </p:spPr>
        <p:txBody>
          <a:bodyPr>
            <a:normAutofit/>
          </a:bodyPr>
          <a:lstStyle/>
          <a:p>
            <a:pPr algn="ctr"/>
            <a:r>
              <a:rPr lang="en-US" sz="4400" dirty="0">
                <a:solidFill>
                  <a:srgbClr val="FFFFFF"/>
                </a:solidFill>
              </a:rPr>
              <a:t>Aztec Civilization </a:t>
            </a:r>
          </a:p>
        </p:txBody>
      </p:sp>
      <p:sp>
        <p:nvSpPr>
          <p:cNvPr id="3" name="Content Placeholder 2">
            <a:extLst>
              <a:ext uri="{FF2B5EF4-FFF2-40B4-BE49-F238E27FC236}">
                <a16:creationId xmlns:a16="http://schemas.microsoft.com/office/drawing/2014/main" id="{A54FBF74-CB96-4144-9E20-CAA80D9BADAB}"/>
              </a:ext>
            </a:extLst>
          </p:cNvPr>
          <p:cNvSpPr>
            <a:spLocks noGrp="1"/>
          </p:cNvSpPr>
          <p:nvPr>
            <p:ph idx="1"/>
          </p:nvPr>
        </p:nvSpPr>
        <p:spPr>
          <a:xfrm>
            <a:off x="4964566" y="226518"/>
            <a:ext cx="7015399" cy="6334539"/>
          </a:xfrm>
        </p:spPr>
        <p:txBody>
          <a:bodyPr anchor="ctr">
            <a:normAutofit/>
          </a:bodyPr>
          <a:lstStyle/>
          <a:p>
            <a:r>
              <a:rPr lang="en-US" sz="2200" dirty="0">
                <a:solidFill>
                  <a:srgbClr val="FFFFFF"/>
                </a:solidFill>
              </a:rPr>
              <a:t>In 1502 Montezuma II became the emperor of the Aztecs</a:t>
            </a:r>
          </a:p>
          <a:p>
            <a:r>
              <a:rPr lang="en-US" sz="2200" dirty="0">
                <a:solidFill>
                  <a:srgbClr val="FFFFFF"/>
                </a:solidFill>
              </a:rPr>
              <a:t>By this point, the tribute demands that the Aztecs placed on their subjects was breeding resentment and instability</a:t>
            </a:r>
          </a:p>
          <a:p>
            <a:r>
              <a:rPr lang="en-US" sz="2200" dirty="0">
                <a:solidFill>
                  <a:srgbClr val="FFFFFF"/>
                </a:solidFill>
              </a:rPr>
              <a:t>Montezuma instituted reforms to try and quell the unrest but this came too late</a:t>
            </a:r>
          </a:p>
          <a:p>
            <a:r>
              <a:rPr lang="en-US" sz="2200" dirty="0">
                <a:solidFill>
                  <a:srgbClr val="FFFFFF"/>
                </a:solidFill>
              </a:rPr>
              <a:t>In 1519 </a:t>
            </a:r>
            <a:r>
              <a:rPr lang="en-US" sz="2200" dirty="0" err="1">
                <a:solidFill>
                  <a:srgbClr val="FFFFFF"/>
                </a:solidFill>
              </a:rPr>
              <a:t>Hernán</a:t>
            </a:r>
            <a:r>
              <a:rPr lang="en-US" sz="2200" dirty="0">
                <a:solidFill>
                  <a:srgbClr val="FFFFFF"/>
                </a:solidFill>
              </a:rPr>
              <a:t> Cortés arrived on the coast of Mexico with 600 </a:t>
            </a:r>
            <a:r>
              <a:rPr lang="en-US" sz="2200" dirty="0" err="1">
                <a:solidFill>
                  <a:srgbClr val="FFFFFF"/>
                </a:solidFill>
              </a:rPr>
              <a:t>conquistados</a:t>
            </a:r>
            <a:endParaRPr lang="en-US" sz="2200" dirty="0">
              <a:solidFill>
                <a:srgbClr val="FFFFFF"/>
              </a:solidFill>
            </a:endParaRPr>
          </a:p>
          <a:p>
            <a:r>
              <a:rPr lang="en-US" sz="2200" dirty="0">
                <a:solidFill>
                  <a:srgbClr val="FFFFFF"/>
                </a:solidFill>
              </a:rPr>
              <a:t>Shortly after arrival Cortés met La </a:t>
            </a:r>
            <a:r>
              <a:rPr lang="en-US" sz="2200" dirty="0" err="1">
                <a:solidFill>
                  <a:srgbClr val="FFFFFF"/>
                </a:solidFill>
              </a:rPr>
              <a:t>Malinche</a:t>
            </a:r>
            <a:r>
              <a:rPr lang="en-US" sz="2200" dirty="0">
                <a:solidFill>
                  <a:srgbClr val="FFFFFF"/>
                </a:solidFill>
              </a:rPr>
              <a:t>, a native woman who served as his translator</a:t>
            </a:r>
          </a:p>
          <a:p>
            <a:r>
              <a:rPr lang="en-US" sz="2200" dirty="0">
                <a:solidFill>
                  <a:srgbClr val="FFFFFF"/>
                </a:solidFill>
              </a:rPr>
              <a:t>With La </a:t>
            </a:r>
            <a:r>
              <a:rPr lang="en-US" sz="2200" dirty="0" err="1">
                <a:solidFill>
                  <a:srgbClr val="FFFFFF"/>
                </a:solidFill>
              </a:rPr>
              <a:t>Malinche’s</a:t>
            </a:r>
            <a:r>
              <a:rPr lang="en-US" sz="2200" dirty="0">
                <a:solidFill>
                  <a:srgbClr val="FFFFFF"/>
                </a:solidFill>
              </a:rPr>
              <a:t> help, the Spanish learned of both the vast wealth in the Aztec capital of Tenochtitlan and the widespread anger among the Aztec subjects</a:t>
            </a:r>
          </a:p>
          <a:p>
            <a:r>
              <a:rPr lang="en-US" sz="2200" dirty="0">
                <a:solidFill>
                  <a:srgbClr val="FFFFFF"/>
                </a:solidFill>
              </a:rPr>
              <a:t>Cortés was able to use this anger to establish alliances with native armies as he marched toward the Aztec capital</a:t>
            </a:r>
          </a:p>
        </p:txBody>
      </p:sp>
    </p:spTree>
    <p:extLst>
      <p:ext uri="{BB962C8B-B14F-4D97-AF65-F5344CB8AC3E}">
        <p14:creationId xmlns:p14="http://schemas.microsoft.com/office/powerpoint/2010/main" val="769871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BEB862-A528-4710-85E7-D92803A5DB0C}"/>
              </a:ext>
            </a:extLst>
          </p:cNvPr>
          <p:cNvSpPr>
            <a:spLocks noGrp="1"/>
          </p:cNvSpPr>
          <p:nvPr>
            <p:ph type="title"/>
          </p:nvPr>
        </p:nvSpPr>
        <p:spPr>
          <a:xfrm>
            <a:off x="680321" y="2063262"/>
            <a:ext cx="3739279" cy="2661052"/>
          </a:xfrm>
        </p:spPr>
        <p:txBody>
          <a:bodyPr>
            <a:normAutofit/>
          </a:bodyPr>
          <a:lstStyle/>
          <a:p>
            <a:pPr algn="ctr"/>
            <a:r>
              <a:rPr lang="en-US" sz="4400" dirty="0">
                <a:solidFill>
                  <a:srgbClr val="FFFFFF"/>
                </a:solidFill>
              </a:rPr>
              <a:t>Aztec Civilization </a:t>
            </a:r>
          </a:p>
        </p:txBody>
      </p:sp>
      <p:sp>
        <p:nvSpPr>
          <p:cNvPr id="3" name="Content Placeholder 2">
            <a:extLst>
              <a:ext uri="{FF2B5EF4-FFF2-40B4-BE49-F238E27FC236}">
                <a16:creationId xmlns:a16="http://schemas.microsoft.com/office/drawing/2014/main" id="{A54FBF74-CB96-4144-9E20-CAA80D9BADAB}"/>
              </a:ext>
            </a:extLst>
          </p:cNvPr>
          <p:cNvSpPr>
            <a:spLocks noGrp="1"/>
          </p:cNvSpPr>
          <p:nvPr>
            <p:ph idx="1"/>
          </p:nvPr>
        </p:nvSpPr>
        <p:spPr>
          <a:xfrm>
            <a:off x="4886877" y="106017"/>
            <a:ext cx="7301947" cy="6751983"/>
          </a:xfrm>
        </p:spPr>
        <p:txBody>
          <a:bodyPr anchor="ctr">
            <a:normAutofit/>
          </a:bodyPr>
          <a:lstStyle/>
          <a:p>
            <a:r>
              <a:rPr lang="en-US" sz="2200" dirty="0">
                <a:solidFill>
                  <a:srgbClr val="FFFFFF"/>
                </a:solidFill>
              </a:rPr>
              <a:t>Montezuma may have initially welcomed Cortés into the capital because of rumors that he was the god Quetzalcoatl</a:t>
            </a:r>
          </a:p>
          <a:p>
            <a:r>
              <a:rPr lang="en-US" sz="2200" dirty="0">
                <a:solidFill>
                  <a:srgbClr val="FFFFFF"/>
                </a:solidFill>
              </a:rPr>
              <a:t>Aztec prophecies predicted Quetzalcoatl return and some may have believed that Cortés was the fulfillment of this prophecy</a:t>
            </a:r>
          </a:p>
          <a:p>
            <a:r>
              <a:rPr lang="en-US" sz="2200" dirty="0">
                <a:solidFill>
                  <a:srgbClr val="FFFFFF"/>
                </a:solidFill>
              </a:rPr>
              <a:t>Once in the city, the Spanish took Montezuma hostage and began looting the palace</a:t>
            </a:r>
          </a:p>
          <a:p>
            <a:r>
              <a:rPr lang="en-US" sz="2200" dirty="0">
                <a:solidFill>
                  <a:srgbClr val="FFFFFF"/>
                </a:solidFill>
              </a:rPr>
              <a:t>The Aztecs and their remaining allies were initially able to drive the Spanish from the city but their success was short lived</a:t>
            </a:r>
          </a:p>
          <a:p>
            <a:r>
              <a:rPr lang="en-US" sz="2200" dirty="0">
                <a:solidFill>
                  <a:srgbClr val="FFFFFF"/>
                </a:solidFill>
              </a:rPr>
              <a:t>The Spanish had several advantages that proved insurmountable to the Aztecs</a:t>
            </a:r>
          </a:p>
          <a:p>
            <a:pPr lvl="1"/>
            <a:r>
              <a:rPr lang="en-US" sz="1800" u="sng" dirty="0">
                <a:solidFill>
                  <a:srgbClr val="FFFFFF"/>
                </a:solidFill>
              </a:rPr>
              <a:t>Native allies </a:t>
            </a:r>
            <a:r>
              <a:rPr lang="en-US" sz="1800" dirty="0">
                <a:solidFill>
                  <a:srgbClr val="FFFFFF"/>
                </a:solidFill>
              </a:rPr>
              <a:t>gave the Spanish a numeric advantage</a:t>
            </a:r>
          </a:p>
          <a:p>
            <a:pPr lvl="1"/>
            <a:r>
              <a:rPr lang="en-US" sz="1800" u="sng" dirty="0">
                <a:solidFill>
                  <a:srgbClr val="FFFFFF"/>
                </a:solidFill>
              </a:rPr>
              <a:t>Smallpox</a:t>
            </a:r>
            <a:r>
              <a:rPr lang="en-US" sz="1800" dirty="0">
                <a:solidFill>
                  <a:srgbClr val="FFFFFF"/>
                </a:solidFill>
              </a:rPr>
              <a:t>, spread by the Spanish, devastated the densely populated cities of the valley of Mexico</a:t>
            </a:r>
          </a:p>
          <a:p>
            <a:pPr lvl="1"/>
            <a:r>
              <a:rPr lang="en-US" sz="1800" u="sng" dirty="0">
                <a:solidFill>
                  <a:srgbClr val="FFFFFF"/>
                </a:solidFill>
              </a:rPr>
              <a:t>Steel weapons, horses, war dogs, guns, and armor </a:t>
            </a:r>
            <a:r>
              <a:rPr lang="en-US" sz="1800" dirty="0">
                <a:solidFill>
                  <a:srgbClr val="FFFFFF"/>
                </a:solidFill>
              </a:rPr>
              <a:t>also proved helpful to the Spanish in their defeat of the Aztecs</a:t>
            </a:r>
          </a:p>
          <a:p>
            <a:r>
              <a:rPr lang="en-US" sz="2200" dirty="0">
                <a:solidFill>
                  <a:srgbClr val="FFFFFF"/>
                </a:solidFill>
              </a:rPr>
              <a:t> In August of 1521 the Spanish ended the Aztec Empire</a:t>
            </a:r>
          </a:p>
        </p:txBody>
      </p:sp>
    </p:spTree>
    <p:extLst>
      <p:ext uri="{BB962C8B-B14F-4D97-AF65-F5344CB8AC3E}">
        <p14:creationId xmlns:p14="http://schemas.microsoft.com/office/powerpoint/2010/main" val="203014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26226-6799-41B0-A656-362CAF564CA1}"/>
              </a:ext>
            </a:extLst>
          </p:cNvPr>
          <p:cNvSpPr>
            <a:spLocks noGrp="1"/>
          </p:cNvSpPr>
          <p:nvPr>
            <p:ph type="title"/>
          </p:nvPr>
        </p:nvSpPr>
        <p:spPr/>
        <p:txBody>
          <a:bodyPr/>
          <a:lstStyle/>
          <a:p>
            <a:pPr algn="ctr"/>
            <a:r>
              <a:rPr lang="en-US" dirty="0"/>
              <a:t>Incan Civilization</a:t>
            </a:r>
          </a:p>
        </p:txBody>
      </p:sp>
      <p:sp>
        <p:nvSpPr>
          <p:cNvPr id="3" name="Text Placeholder 2">
            <a:extLst>
              <a:ext uri="{FF2B5EF4-FFF2-40B4-BE49-F238E27FC236}">
                <a16:creationId xmlns:a16="http://schemas.microsoft.com/office/drawing/2014/main" id="{54D8A17E-68BA-493D-B574-2165F05382C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0933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BEB862-A528-4710-85E7-D92803A5DB0C}"/>
              </a:ext>
            </a:extLst>
          </p:cNvPr>
          <p:cNvSpPr>
            <a:spLocks noGrp="1"/>
          </p:cNvSpPr>
          <p:nvPr>
            <p:ph type="title"/>
          </p:nvPr>
        </p:nvSpPr>
        <p:spPr>
          <a:xfrm>
            <a:off x="680321" y="2063262"/>
            <a:ext cx="3739279" cy="2661052"/>
          </a:xfrm>
        </p:spPr>
        <p:txBody>
          <a:bodyPr>
            <a:normAutofit/>
          </a:bodyPr>
          <a:lstStyle/>
          <a:p>
            <a:pPr algn="ctr"/>
            <a:r>
              <a:rPr lang="en-US" sz="4400" dirty="0">
                <a:solidFill>
                  <a:srgbClr val="FFFFFF"/>
                </a:solidFill>
              </a:rPr>
              <a:t>Incan Civilization </a:t>
            </a:r>
          </a:p>
        </p:txBody>
      </p:sp>
      <p:sp>
        <p:nvSpPr>
          <p:cNvPr id="3" name="Content Placeholder 2">
            <a:extLst>
              <a:ext uri="{FF2B5EF4-FFF2-40B4-BE49-F238E27FC236}">
                <a16:creationId xmlns:a16="http://schemas.microsoft.com/office/drawing/2014/main" id="{A54FBF74-CB96-4144-9E20-CAA80D9BADAB}"/>
              </a:ext>
            </a:extLst>
          </p:cNvPr>
          <p:cNvSpPr>
            <a:spLocks noGrp="1"/>
          </p:cNvSpPr>
          <p:nvPr>
            <p:ph idx="1"/>
          </p:nvPr>
        </p:nvSpPr>
        <p:spPr>
          <a:xfrm>
            <a:off x="4886877" y="106017"/>
            <a:ext cx="7301947" cy="6751983"/>
          </a:xfrm>
        </p:spPr>
        <p:txBody>
          <a:bodyPr anchor="ctr">
            <a:normAutofit/>
          </a:bodyPr>
          <a:lstStyle/>
          <a:p>
            <a:r>
              <a:rPr lang="en-US" sz="2200" dirty="0">
                <a:solidFill>
                  <a:srgbClr val="FFFFFF"/>
                </a:solidFill>
              </a:rPr>
              <a:t>The Incan Empire grew out of the economic and cultural footprint of the </a:t>
            </a:r>
            <a:r>
              <a:rPr lang="en-US" sz="2200" dirty="0" err="1">
                <a:solidFill>
                  <a:srgbClr val="FFFFFF"/>
                </a:solidFill>
              </a:rPr>
              <a:t>Chaven</a:t>
            </a:r>
            <a:r>
              <a:rPr lang="en-US" sz="2200" dirty="0">
                <a:solidFill>
                  <a:srgbClr val="FFFFFF"/>
                </a:solidFill>
              </a:rPr>
              <a:t> (c. 900 BCE to 200 BCE), Moche (c. 100 to 800) and Wari (c. 500 to 1000) civilizations</a:t>
            </a:r>
          </a:p>
          <a:p>
            <a:r>
              <a:rPr lang="en-US" sz="2200" dirty="0">
                <a:solidFill>
                  <a:srgbClr val="FFFFFF"/>
                </a:solidFill>
              </a:rPr>
              <a:t>In the early 1400s, the Inca were one of several competing military powers in the southern highlands of Peru</a:t>
            </a:r>
          </a:p>
          <a:p>
            <a:r>
              <a:rPr lang="en-US" sz="2200" dirty="0">
                <a:solidFill>
                  <a:srgbClr val="FFFFFF"/>
                </a:solidFill>
              </a:rPr>
              <a:t>In this early stage of their history, the Inca were organized into chiefdoms based on kinship groups</a:t>
            </a:r>
          </a:p>
          <a:p>
            <a:r>
              <a:rPr lang="en-US" sz="2200" dirty="0">
                <a:solidFill>
                  <a:srgbClr val="FFFFFF"/>
                </a:solidFill>
              </a:rPr>
              <a:t>In about 1430 </a:t>
            </a:r>
            <a:r>
              <a:rPr lang="en-US" sz="2200" dirty="0" err="1">
                <a:solidFill>
                  <a:srgbClr val="FFFFFF"/>
                </a:solidFill>
              </a:rPr>
              <a:t>Wiraqocha</a:t>
            </a:r>
            <a:r>
              <a:rPr lang="en-US" sz="2200" dirty="0">
                <a:solidFill>
                  <a:srgbClr val="FFFFFF"/>
                </a:solidFill>
              </a:rPr>
              <a:t> Inka began to consolidate his power over these groups and established a hereditary monarchical system of government centered in Cuzco</a:t>
            </a:r>
          </a:p>
          <a:p>
            <a:r>
              <a:rPr lang="en-US" sz="2200" dirty="0">
                <a:solidFill>
                  <a:srgbClr val="FFFFFF"/>
                </a:solidFill>
              </a:rPr>
              <a:t>Once firmly in power, </a:t>
            </a:r>
            <a:r>
              <a:rPr lang="en-US" sz="2200" dirty="0" err="1">
                <a:solidFill>
                  <a:srgbClr val="FFFFFF"/>
                </a:solidFill>
              </a:rPr>
              <a:t>Wiraqocha</a:t>
            </a:r>
            <a:r>
              <a:rPr lang="en-US" sz="2200" dirty="0">
                <a:solidFill>
                  <a:srgbClr val="FFFFFF"/>
                </a:solidFill>
              </a:rPr>
              <a:t> Inka began a period of imperial conquest that lasted until about 1525</a:t>
            </a:r>
          </a:p>
          <a:p>
            <a:r>
              <a:rPr lang="en-US" sz="2200" dirty="0">
                <a:solidFill>
                  <a:srgbClr val="FFFFFF"/>
                </a:solidFill>
              </a:rPr>
              <a:t>Early conquests by the Inca may have been motivated by drought or military threats from rival states to the west or south</a:t>
            </a:r>
          </a:p>
          <a:p>
            <a:r>
              <a:rPr lang="en-US" sz="2200" dirty="0">
                <a:solidFill>
                  <a:srgbClr val="FFFFFF"/>
                </a:solidFill>
              </a:rPr>
              <a:t>Over time, the motivation shifted to the desire to capture booty and eventually territory</a:t>
            </a:r>
          </a:p>
        </p:txBody>
      </p:sp>
    </p:spTree>
    <p:extLst>
      <p:ext uri="{BB962C8B-B14F-4D97-AF65-F5344CB8AC3E}">
        <p14:creationId xmlns:p14="http://schemas.microsoft.com/office/powerpoint/2010/main" val="4099244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BEB862-A528-4710-85E7-D92803A5DB0C}"/>
              </a:ext>
            </a:extLst>
          </p:cNvPr>
          <p:cNvSpPr>
            <a:spLocks noGrp="1"/>
          </p:cNvSpPr>
          <p:nvPr>
            <p:ph type="title"/>
          </p:nvPr>
        </p:nvSpPr>
        <p:spPr>
          <a:xfrm>
            <a:off x="680321" y="2063262"/>
            <a:ext cx="3739279" cy="2661052"/>
          </a:xfrm>
        </p:spPr>
        <p:txBody>
          <a:bodyPr>
            <a:normAutofit/>
          </a:bodyPr>
          <a:lstStyle/>
          <a:p>
            <a:pPr algn="ctr"/>
            <a:r>
              <a:rPr lang="en-US" sz="4400" dirty="0">
                <a:solidFill>
                  <a:srgbClr val="FFFFFF"/>
                </a:solidFill>
              </a:rPr>
              <a:t>Incan Civilization </a:t>
            </a:r>
          </a:p>
        </p:txBody>
      </p:sp>
      <p:sp>
        <p:nvSpPr>
          <p:cNvPr id="3" name="Content Placeholder 2">
            <a:extLst>
              <a:ext uri="{FF2B5EF4-FFF2-40B4-BE49-F238E27FC236}">
                <a16:creationId xmlns:a16="http://schemas.microsoft.com/office/drawing/2014/main" id="{A54FBF74-CB96-4144-9E20-CAA80D9BADAB}"/>
              </a:ext>
            </a:extLst>
          </p:cNvPr>
          <p:cNvSpPr>
            <a:spLocks noGrp="1"/>
          </p:cNvSpPr>
          <p:nvPr>
            <p:ph idx="1"/>
          </p:nvPr>
        </p:nvSpPr>
        <p:spPr>
          <a:xfrm>
            <a:off x="4886877" y="106017"/>
            <a:ext cx="7301947" cy="6751983"/>
          </a:xfrm>
        </p:spPr>
        <p:txBody>
          <a:bodyPr anchor="ctr">
            <a:normAutofit/>
          </a:bodyPr>
          <a:lstStyle/>
          <a:p>
            <a:r>
              <a:rPr lang="en-US" sz="2200" dirty="0">
                <a:solidFill>
                  <a:srgbClr val="FFFFFF"/>
                </a:solidFill>
              </a:rPr>
              <a:t>Pre-Incan civilizations of the Andean Region learned early on how to exploit the microclimates that range from the coast to the mountain valleys to the rainforests of the interior</a:t>
            </a:r>
          </a:p>
          <a:p>
            <a:r>
              <a:rPr lang="en-US" sz="2200" dirty="0">
                <a:solidFill>
                  <a:srgbClr val="FFFFFF"/>
                </a:solidFill>
              </a:rPr>
              <a:t>Incan imperial ambition was driven by the desire to take control of enough territory to allow the exploitation of all of these microclimates</a:t>
            </a:r>
          </a:p>
          <a:p>
            <a:r>
              <a:rPr lang="en-US" sz="2200" dirty="0">
                <a:solidFill>
                  <a:srgbClr val="FFFFFF"/>
                </a:solidFill>
              </a:rPr>
              <a:t>The system of political legitimacy that justified the power of Incan emperors also motivated imperial conquest</a:t>
            </a:r>
          </a:p>
          <a:p>
            <a:r>
              <a:rPr lang="en-US" sz="2200" dirty="0">
                <a:solidFill>
                  <a:srgbClr val="FFFFFF"/>
                </a:solidFill>
              </a:rPr>
              <a:t>Upon an emperor’s death political power would pass to the most able son but the wealth (mostly in the form of vast agricultural estates like </a:t>
            </a:r>
            <a:r>
              <a:rPr lang="en-US" sz="2200" dirty="0" err="1">
                <a:solidFill>
                  <a:srgbClr val="FFFFFF"/>
                </a:solidFill>
              </a:rPr>
              <a:t>Ollantaytambo</a:t>
            </a:r>
            <a:r>
              <a:rPr lang="en-US" sz="2200" dirty="0">
                <a:solidFill>
                  <a:srgbClr val="FFFFFF"/>
                </a:solidFill>
              </a:rPr>
              <a:t>) would pass to the rest of the family. </a:t>
            </a:r>
          </a:p>
          <a:p>
            <a:r>
              <a:rPr lang="en-US" sz="2200" dirty="0">
                <a:solidFill>
                  <a:srgbClr val="FFFFFF"/>
                </a:solidFill>
              </a:rPr>
              <a:t>The family members that inherited the wealth were expected to use this wealth to maintain an elaborate cult around the mummy of the deceased emperor</a:t>
            </a:r>
          </a:p>
        </p:txBody>
      </p:sp>
    </p:spTree>
    <p:extLst>
      <p:ext uri="{BB962C8B-B14F-4D97-AF65-F5344CB8AC3E}">
        <p14:creationId xmlns:p14="http://schemas.microsoft.com/office/powerpoint/2010/main" val="645494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BEB862-A528-4710-85E7-D92803A5DB0C}"/>
              </a:ext>
            </a:extLst>
          </p:cNvPr>
          <p:cNvSpPr>
            <a:spLocks noGrp="1"/>
          </p:cNvSpPr>
          <p:nvPr>
            <p:ph type="title"/>
          </p:nvPr>
        </p:nvSpPr>
        <p:spPr>
          <a:xfrm>
            <a:off x="680321" y="2063262"/>
            <a:ext cx="3739279" cy="2661052"/>
          </a:xfrm>
        </p:spPr>
        <p:txBody>
          <a:bodyPr>
            <a:normAutofit/>
          </a:bodyPr>
          <a:lstStyle/>
          <a:p>
            <a:pPr algn="ctr"/>
            <a:r>
              <a:rPr lang="en-US" sz="4400" dirty="0">
                <a:solidFill>
                  <a:srgbClr val="FFFFFF"/>
                </a:solidFill>
              </a:rPr>
              <a:t>Incan Civilization </a:t>
            </a:r>
          </a:p>
        </p:txBody>
      </p:sp>
      <p:sp>
        <p:nvSpPr>
          <p:cNvPr id="3" name="Content Placeholder 2">
            <a:extLst>
              <a:ext uri="{FF2B5EF4-FFF2-40B4-BE49-F238E27FC236}">
                <a16:creationId xmlns:a16="http://schemas.microsoft.com/office/drawing/2014/main" id="{A54FBF74-CB96-4144-9E20-CAA80D9BADAB}"/>
              </a:ext>
            </a:extLst>
          </p:cNvPr>
          <p:cNvSpPr>
            <a:spLocks noGrp="1"/>
          </p:cNvSpPr>
          <p:nvPr>
            <p:ph idx="1"/>
          </p:nvPr>
        </p:nvSpPr>
        <p:spPr>
          <a:xfrm>
            <a:off x="4886877" y="106017"/>
            <a:ext cx="7301947" cy="6751983"/>
          </a:xfrm>
        </p:spPr>
        <p:txBody>
          <a:bodyPr anchor="ctr">
            <a:normAutofit/>
          </a:bodyPr>
          <a:lstStyle/>
          <a:p>
            <a:r>
              <a:rPr lang="en-US" sz="2200" dirty="0">
                <a:solidFill>
                  <a:srgbClr val="FFFFFF"/>
                </a:solidFill>
              </a:rPr>
              <a:t>This system of split inheritance required each emperor to acquire wealth through the conquest of new territory</a:t>
            </a:r>
          </a:p>
          <a:p>
            <a:r>
              <a:rPr lang="en-US" sz="2200" dirty="0">
                <a:solidFill>
                  <a:srgbClr val="FFFFFF"/>
                </a:solidFill>
              </a:rPr>
              <a:t>By 1525 the Inca built a vast empire bound together by a professional army and elaborate bureaucracy that managed affairs by dividing the empire into four parts and eight districts all unified by an extensive network of roads, storehouses, garrisons, and frontier forts</a:t>
            </a:r>
          </a:p>
          <a:p>
            <a:r>
              <a:rPr lang="en-US" sz="2200" dirty="0">
                <a:solidFill>
                  <a:srgbClr val="FFFFFF"/>
                </a:solidFill>
              </a:rPr>
              <a:t>Smallpox arrived in the Andean region well before the Spanish in 1520s</a:t>
            </a:r>
          </a:p>
          <a:p>
            <a:pPr lvl="1"/>
            <a:r>
              <a:rPr lang="en-US" sz="2200" dirty="0">
                <a:solidFill>
                  <a:srgbClr val="FFFFFF"/>
                </a:solidFill>
              </a:rPr>
              <a:t>The disease caused political turmoil when it killed the emperor and led to a civil war</a:t>
            </a:r>
          </a:p>
          <a:p>
            <a:pPr lvl="1"/>
            <a:r>
              <a:rPr lang="en-US" sz="2200" dirty="0">
                <a:solidFill>
                  <a:srgbClr val="FFFFFF"/>
                </a:solidFill>
              </a:rPr>
              <a:t>When the war ended, </a:t>
            </a:r>
            <a:r>
              <a:rPr lang="en-US" sz="2200" dirty="0" err="1">
                <a:solidFill>
                  <a:srgbClr val="FFFFFF"/>
                </a:solidFill>
              </a:rPr>
              <a:t>Atahulpa</a:t>
            </a:r>
            <a:r>
              <a:rPr lang="en-US" sz="2200" dirty="0">
                <a:solidFill>
                  <a:srgbClr val="FFFFFF"/>
                </a:solidFill>
              </a:rPr>
              <a:t> became emperor but his hold on power remained tenuous</a:t>
            </a:r>
          </a:p>
        </p:txBody>
      </p:sp>
    </p:spTree>
    <p:extLst>
      <p:ext uri="{BB962C8B-B14F-4D97-AF65-F5344CB8AC3E}">
        <p14:creationId xmlns:p14="http://schemas.microsoft.com/office/powerpoint/2010/main" val="2372126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BEB862-A528-4710-85E7-D92803A5DB0C}"/>
              </a:ext>
            </a:extLst>
          </p:cNvPr>
          <p:cNvSpPr>
            <a:spLocks noGrp="1"/>
          </p:cNvSpPr>
          <p:nvPr>
            <p:ph type="title"/>
          </p:nvPr>
        </p:nvSpPr>
        <p:spPr>
          <a:xfrm>
            <a:off x="680321" y="2063262"/>
            <a:ext cx="3739279" cy="2661052"/>
          </a:xfrm>
        </p:spPr>
        <p:txBody>
          <a:bodyPr>
            <a:normAutofit/>
          </a:bodyPr>
          <a:lstStyle/>
          <a:p>
            <a:pPr algn="ctr"/>
            <a:r>
              <a:rPr lang="en-US" sz="4400" dirty="0">
                <a:solidFill>
                  <a:srgbClr val="FFFFFF"/>
                </a:solidFill>
              </a:rPr>
              <a:t>Incan Civilization </a:t>
            </a:r>
          </a:p>
        </p:txBody>
      </p:sp>
      <p:sp>
        <p:nvSpPr>
          <p:cNvPr id="3" name="Content Placeholder 2">
            <a:extLst>
              <a:ext uri="{FF2B5EF4-FFF2-40B4-BE49-F238E27FC236}">
                <a16:creationId xmlns:a16="http://schemas.microsoft.com/office/drawing/2014/main" id="{A54FBF74-CB96-4144-9E20-CAA80D9BADAB}"/>
              </a:ext>
            </a:extLst>
          </p:cNvPr>
          <p:cNvSpPr>
            <a:spLocks noGrp="1"/>
          </p:cNvSpPr>
          <p:nvPr>
            <p:ph idx="1"/>
          </p:nvPr>
        </p:nvSpPr>
        <p:spPr>
          <a:xfrm>
            <a:off x="4886877" y="106017"/>
            <a:ext cx="7301947" cy="6751983"/>
          </a:xfrm>
        </p:spPr>
        <p:txBody>
          <a:bodyPr anchor="ctr">
            <a:normAutofit/>
          </a:bodyPr>
          <a:lstStyle/>
          <a:p>
            <a:r>
              <a:rPr lang="en-US" sz="2200" dirty="0">
                <a:solidFill>
                  <a:srgbClr val="FFFFFF"/>
                </a:solidFill>
              </a:rPr>
              <a:t>In 1530 Francisco Pizarro arrived with 180 Spanish Conquistadors</a:t>
            </a:r>
          </a:p>
          <a:p>
            <a:r>
              <a:rPr lang="en-US" sz="2200" dirty="0">
                <a:solidFill>
                  <a:srgbClr val="FFFFFF"/>
                </a:solidFill>
              </a:rPr>
              <a:t>He was able to use the political instability to his advantage and captured </a:t>
            </a:r>
            <a:r>
              <a:rPr lang="en-US" sz="2200" dirty="0" err="1">
                <a:solidFill>
                  <a:srgbClr val="FFFFFF"/>
                </a:solidFill>
              </a:rPr>
              <a:t>Atahulpa</a:t>
            </a:r>
            <a:endParaRPr lang="en-US" sz="2200" dirty="0">
              <a:solidFill>
                <a:srgbClr val="FFFFFF"/>
              </a:solidFill>
            </a:endParaRPr>
          </a:p>
          <a:p>
            <a:r>
              <a:rPr lang="en-US" sz="2200" dirty="0">
                <a:solidFill>
                  <a:srgbClr val="FFFFFF"/>
                </a:solidFill>
              </a:rPr>
              <a:t>Pizarro and his men executed </a:t>
            </a:r>
            <a:r>
              <a:rPr lang="en-US" sz="2200" dirty="0" err="1">
                <a:solidFill>
                  <a:srgbClr val="FFFFFF"/>
                </a:solidFill>
              </a:rPr>
              <a:t>Atahulpa</a:t>
            </a:r>
            <a:r>
              <a:rPr lang="en-US" sz="2200" dirty="0">
                <a:solidFill>
                  <a:srgbClr val="FFFFFF"/>
                </a:solidFill>
              </a:rPr>
              <a:t> which caused even greater political instability in the empire and allowed the Spanish to take the city of Cuzco in 1533</a:t>
            </a:r>
          </a:p>
          <a:p>
            <a:r>
              <a:rPr lang="en-US" sz="2200" dirty="0">
                <a:solidFill>
                  <a:srgbClr val="FFFFFF"/>
                </a:solidFill>
              </a:rPr>
              <a:t>By 1536, the Spanish defeated the last Incan rebellion and took control of the Inca’s empire</a:t>
            </a:r>
          </a:p>
          <a:p>
            <a:endParaRPr lang="en-US" sz="2200" dirty="0">
              <a:solidFill>
                <a:srgbClr val="FFFFFF"/>
              </a:solidFill>
            </a:endParaRPr>
          </a:p>
        </p:txBody>
      </p:sp>
    </p:spTree>
    <p:extLst>
      <p:ext uri="{BB962C8B-B14F-4D97-AF65-F5344CB8AC3E}">
        <p14:creationId xmlns:p14="http://schemas.microsoft.com/office/powerpoint/2010/main" val="3847755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BEB862-A528-4710-85E7-D92803A5DB0C}"/>
              </a:ext>
            </a:extLst>
          </p:cNvPr>
          <p:cNvSpPr>
            <a:spLocks noGrp="1"/>
          </p:cNvSpPr>
          <p:nvPr>
            <p:ph type="title"/>
          </p:nvPr>
        </p:nvSpPr>
        <p:spPr>
          <a:xfrm>
            <a:off x="680321" y="2063262"/>
            <a:ext cx="3739279" cy="2661052"/>
          </a:xfrm>
        </p:spPr>
        <p:txBody>
          <a:bodyPr>
            <a:normAutofit/>
          </a:bodyPr>
          <a:lstStyle/>
          <a:p>
            <a:pPr algn="ctr"/>
            <a:r>
              <a:rPr lang="en-US" sz="4400" dirty="0">
                <a:solidFill>
                  <a:srgbClr val="FFFFFF"/>
                </a:solidFill>
              </a:rPr>
              <a:t>Maya, Aztec, and Inca: Religion</a:t>
            </a:r>
          </a:p>
        </p:txBody>
      </p:sp>
      <p:sp>
        <p:nvSpPr>
          <p:cNvPr id="3" name="Content Placeholder 2">
            <a:extLst>
              <a:ext uri="{FF2B5EF4-FFF2-40B4-BE49-F238E27FC236}">
                <a16:creationId xmlns:a16="http://schemas.microsoft.com/office/drawing/2014/main" id="{A54FBF74-CB96-4144-9E20-CAA80D9BADAB}"/>
              </a:ext>
            </a:extLst>
          </p:cNvPr>
          <p:cNvSpPr>
            <a:spLocks noGrp="1"/>
          </p:cNvSpPr>
          <p:nvPr>
            <p:ph idx="1"/>
          </p:nvPr>
        </p:nvSpPr>
        <p:spPr>
          <a:xfrm>
            <a:off x="4886877" y="106017"/>
            <a:ext cx="7301947" cy="6751983"/>
          </a:xfrm>
        </p:spPr>
        <p:txBody>
          <a:bodyPr anchor="ctr">
            <a:normAutofit/>
          </a:bodyPr>
          <a:lstStyle/>
          <a:p>
            <a:r>
              <a:rPr lang="en-US" sz="2200" dirty="0">
                <a:solidFill>
                  <a:srgbClr val="FFFFFF"/>
                </a:solidFill>
              </a:rPr>
              <a:t>The Mayan, Aztec, and Incan civilizations were all polytheistic with an emphasis on the worship of the sun. </a:t>
            </a:r>
          </a:p>
          <a:p>
            <a:pPr lvl="1"/>
            <a:r>
              <a:rPr lang="en-US" sz="1800" dirty="0">
                <a:solidFill>
                  <a:srgbClr val="FFFFFF"/>
                </a:solidFill>
              </a:rPr>
              <a:t>This focus on the worship of the sun led to the development of elaborate and quite accurate calendars in all three societies. </a:t>
            </a:r>
          </a:p>
          <a:p>
            <a:pPr lvl="1"/>
            <a:r>
              <a:rPr lang="en-US" sz="1800" dirty="0">
                <a:solidFill>
                  <a:srgbClr val="FFFFFF"/>
                </a:solidFill>
              </a:rPr>
              <a:t>Faith in each of these civilizations required elaborate rituals that included </a:t>
            </a:r>
            <a:r>
              <a:rPr lang="en-US" sz="2200" dirty="0">
                <a:solidFill>
                  <a:srgbClr val="FFFFFF"/>
                </a:solidFill>
              </a:rPr>
              <a:t>sacrifice. </a:t>
            </a:r>
          </a:p>
          <a:p>
            <a:pPr lvl="1"/>
            <a:r>
              <a:rPr lang="en-US" sz="2200" dirty="0">
                <a:solidFill>
                  <a:srgbClr val="FFFFFF"/>
                </a:solidFill>
              </a:rPr>
              <a:t>Human sacrifice was most common in the Aztec Empire, with thousands of prisoners or war, criminals, slaves, and people given in tribute sacrificed a year. </a:t>
            </a:r>
          </a:p>
          <a:p>
            <a:pPr lvl="1"/>
            <a:r>
              <a:rPr lang="en-US" sz="2200" dirty="0">
                <a:solidFill>
                  <a:srgbClr val="FFFFFF"/>
                </a:solidFill>
              </a:rPr>
              <a:t>Human sacrifice was also common in the Mayan civilization but not done as frequently</a:t>
            </a:r>
          </a:p>
          <a:p>
            <a:pPr lvl="1"/>
            <a:r>
              <a:rPr lang="en-US" sz="2200" dirty="0">
                <a:solidFill>
                  <a:srgbClr val="FFFFFF"/>
                </a:solidFill>
              </a:rPr>
              <a:t>While human sacrifice did occur in the Incan Empire, it was uncommon</a:t>
            </a:r>
          </a:p>
          <a:p>
            <a:pPr lvl="1"/>
            <a:r>
              <a:rPr lang="en-US" sz="2200" dirty="0">
                <a:solidFill>
                  <a:srgbClr val="FFFFFF"/>
                </a:solidFill>
              </a:rPr>
              <a:t>Sacrifices of camelids and textiles were much more typical</a:t>
            </a:r>
          </a:p>
          <a:p>
            <a:endParaRPr lang="en-US" sz="2200" dirty="0">
              <a:solidFill>
                <a:srgbClr val="FFFFFF"/>
              </a:solidFill>
            </a:endParaRPr>
          </a:p>
        </p:txBody>
      </p:sp>
    </p:spTree>
    <p:extLst>
      <p:ext uri="{BB962C8B-B14F-4D97-AF65-F5344CB8AC3E}">
        <p14:creationId xmlns:p14="http://schemas.microsoft.com/office/powerpoint/2010/main" val="291128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8" name="Rectangle 17">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EEC9F35-0019-451D-91AD-8B74760F9458}"/>
              </a:ext>
            </a:extLst>
          </p:cNvPr>
          <p:cNvSpPr>
            <a:spLocks noGrp="1"/>
          </p:cNvSpPr>
          <p:nvPr>
            <p:ph type="title"/>
          </p:nvPr>
        </p:nvSpPr>
        <p:spPr>
          <a:xfrm>
            <a:off x="680321" y="2063262"/>
            <a:ext cx="3739279" cy="2661052"/>
          </a:xfrm>
        </p:spPr>
        <p:txBody>
          <a:bodyPr>
            <a:normAutofit/>
          </a:bodyPr>
          <a:lstStyle/>
          <a:p>
            <a:pPr algn="ctr"/>
            <a:r>
              <a:rPr lang="en-US" sz="4400" dirty="0"/>
              <a:t>Georgia Standards of Excellence </a:t>
            </a:r>
          </a:p>
        </p:txBody>
      </p:sp>
      <p:graphicFrame>
        <p:nvGraphicFramePr>
          <p:cNvPr id="5" name="Content Placeholder 2">
            <a:extLst>
              <a:ext uri="{FF2B5EF4-FFF2-40B4-BE49-F238E27FC236}">
                <a16:creationId xmlns:a16="http://schemas.microsoft.com/office/drawing/2014/main" id="{037C653B-F8BE-4995-BCAF-64264824D97E}"/>
              </a:ext>
            </a:extLst>
          </p:cNvPr>
          <p:cNvGraphicFramePr>
            <a:graphicFrameLocks noGrp="1"/>
          </p:cNvGraphicFramePr>
          <p:nvPr>
            <p:ph idx="1"/>
            <p:extLst>
              <p:ext uri="{D42A27DB-BD31-4B8C-83A1-F6EECF244321}">
                <p14:modId xmlns:p14="http://schemas.microsoft.com/office/powerpoint/2010/main" val="2651342504"/>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8258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BEB862-A528-4710-85E7-D92803A5DB0C}"/>
              </a:ext>
            </a:extLst>
          </p:cNvPr>
          <p:cNvSpPr>
            <a:spLocks noGrp="1"/>
          </p:cNvSpPr>
          <p:nvPr>
            <p:ph type="title"/>
          </p:nvPr>
        </p:nvSpPr>
        <p:spPr>
          <a:xfrm>
            <a:off x="680321" y="2063262"/>
            <a:ext cx="3739279" cy="2661052"/>
          </a:xfrm>
        </p:spPr>
        <p:txBody>
          <a:bodyPr>
            <a:normAutofit/>
          </a:bodyPr>
          <a:lstStyle/>
          <a:p>
            <a:pPr algn="ctr"/>
            <a:r>
              <a:rPr lang="en-US" sz="4400" dirty="0">
                <a:solidFill>
                  <a:srgbClr val="FFFFFF"/>
                </a:solidFill>
              </a:rPr>
              <a:t>Maya, Aztec, and Inca: Religion</a:t>
            </a:r>
          </a:p>
        </p:txBody>
      </p:sp>
      <p:sp>
        <p:nvSpPr>
          <p:cNvPr id="3" name="Content Placeholder 2">
            <a:extLst>
              <a:ext uri="{FF2B5EF4-FFF2-40B4-BE49-F238E27FC236}">
                <a16:creationId xmlns:a16="http://schemas.microsoft.com/office/drawing/2014/main" id="{A54FBF74-CB96-4144-9E20-CAA80D9BADAB}"/>
              </a:ext>
            </a:extLst>
          </p:cNvPr>
          <p:cNvSpPr>
            <a:spLocks noGrp="1"/>
          </p:cNvSpPr>
          <p:nvPr>
            <p:ph idx="1"/>
          </p:nvPr>
        </p:nvSpPr>
        <p:spPr>
          <a:xfrm>
            <a:off x="4886877" y="106017"/>
            <a:ext cx="7301947" cy="6751983"/>
          </a:xfrm>
        </p:spPr>
        <p:txBody>
          <a:bodyPr anchor="ctr">
            <a:normAutofit/>
          </a:bodyPr>
          <a:lstStyle/>
          <a:p>
            <a:r>
              <a:rPr lang="en-US" dirty="0">
                <a:solidFill>
                  <a:srgbClr val="FFFFFF"/>
                </a:solidFill>
              </a:rPr>
              <a:t>Emperors in each of these civilizations fulfilled an important spiritual role</a:t>
            </a:r>
          </a:p>
          <a:p>
            <a:pPr lvl="1"/>
            <a:r>
              <a:rPr lang="en-US" dirty="0">
                <a:solidFill>
                  <a:srgbClr val="FFFFFF"/>
                </a:solidFill>
              </a:rPr>
              <a:t>In the Mayan and Aztec civilizations, emperors and other nobles were considered intermediaries to the gods</a:t>
            </a:r>
          </a:p>
          <a:p>
            <a:pPr lvl="1"/>
            <a:r>
              <a:rPr lang="en-US" dirty="0">
                <a:solidFill>
                  <a:srgbClr val="FFFFFF"/>
                </a:solidFill>
              </a:rPr>
              <a:t>Mayan emperors and priests participated in elaborate bloodletting rituals during which the faithful believed they were communicating with the gods</a:t>
            </a:r>
          </a:p>
          <a:p>
            <a:pPr lvl="1"/>
            <a:r>
              <a:rPr lang="en-US" dirty="0">
                <a:solidFill>
                  <a:srgbClr val="FFFFFF"/>
                </a:solidFill>
              </a:rPr>
              <a:t>In Incan society the emperors were considered descendants of the sun and therefore divine</a:t>
            </a:r>
          </a:p>
          <a:p>
            <a:pPr lvl="1"/>
            <a:r>
              <a:rPr lang="en-US" dirty="0">
                <a:solidFill>
                  <a:srgbClr val="FFFFFF"/>
                </a:solidFill>
              </a:rPr>
              <a:t>As a result, Incan emperors were revered in both life and death</a:t>
            </a:r>
          </a:p>
          <a:p>
            <a:r>
              <a:rPr lang="en-US" dirty="0">
                <a:solidFill>
                  <a:srgbClr val="FFFFFF"/>
                </a:solidFill>
              </a:rPr>
              <a:t>All three civilizations also constructed monumental architecture in the name of faith</a:t>
            </a:r>
          </a:p>
          <a:p>
            <a:r>
              <a:rPr lang="en-US" dirty="0">
                <a:solidFill>
                  <a:srgbClr val="FFFFFF"/>
                </a:solidFill>
              </a:rPr>
              <a:t>The Mayan and Aztecs built tall pyramids that served as temples and the Inca utilized expert stone work to build elaborate temples in which the walls were covered in sheets of gold </a:t>
            </a:r>
          </a:p>
        </p:txBody>
      </p:sp>
    </p:spTree>
    <p:extLst>
      <p:ext uri="{BB962C8B-B14F-4D97-AF65-F5344CB8AC3E}">
        <p14:creationId xmlns:p14="http://schemas.microsoft.com/office/powerpoint/2010/main" val="1478108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BEB862-A528-4710-85E7-D92803A5DB0C}"/>
              </a:ext>
            </a:extLst>
          </p:cNvPr>
          <p:cNvSpPr>
            <a:spLocks noGrp="1"/>
          </p:cNvSpPr>
          <p:nvPr>
            <p:ph type="title"/>
          </p:nvPr>
        </p:nvSpPr>
        <p:spPr>
          <a:xfrm>
            <a:off x="680321" y="2063262"/>
            <a:ext cx="3739279" cy="2661052"/>
          </a:xfrm>
        </p:spPr>
        <p:txBody>
          <a:bodyPr>
            <a:normAutofit/>
          </a:bodyPr>
          <a:lstStyle/>
          <a:p>
            <a:pPr algn="ctr"/>
            <a:r>
              <a:rPr lang="en-US" sz="4400" dirty="0">
                <a:solidFill>
                  <a:srgbClr val="FFFFFF"/>
                </a:solidFill>
              </a:rPr>
              <a:t>Maya, Aztec, and Inca: Social</a:t>
            </a:r>
          </a:p>
        </p:txBody>
      </p:sp>
      <p:sp>
        <p:nvSpPr>
          <p:cNvPr id="3" name="Content Placeholder 2">
            <a:extLst>
              <a:ext uri="{FF2B5EF4-FFF2-40B4-BE49-F238E27FC236}">
                <a16:creationId xmlns:a16="http://schemas.microsoft.com/office/drawing/2014/main" id="{A54FBF74-CB96-4144-9E20-CAA80D9BADAB}"/>
              </a:ext>
            </a:extLst>
          </p:cNvPr>
          <p:cNvSpPr>
            <a:spLocks noGrp="1"/>
          </p:cNvSpPr>
          <p:nvPr>
            <p:ph idx="1"/>
          </p:nvPr>
        </p:nvSpPr>
        <p:spPr>
          <a:xfrm>
            <a:off x="4886877" y="-138545"/>
            <a:ext cx="7301947" cy="6996545"/>
          </a:xfrm>
        </p:spPr>
        <p:txBody>
          <a:bodyPr anchor="ctr">
            <a:normAutofit lnSpcReduction="10000"/>
          </a:bodyPr>
          <a:lstStyle/>
          <a:p>
            <a:r>
              <a:rPr lang="en-US" dirty="0">
                <a:solidFill>
                  <a:srgbClr val="FFFFFF"/>
                </a:solidFill>
              </a:rPr>
              <a:t>The Mayan, Aztec, and Incan societies were all highly stratified</a:t>
            </a:r>
          </a:p>
          <a:p>
            <a:pPr lvl="1"/>
            <a:r>
              <a:rPr lang="en-US" dirty="0">
                <a:solidFill>
                  <a:srgbClr val="FFFFFF"/>
                </a:solidFill>
              </a:rPr>
              <a:t>Each had a hereditary nobility that dominated the government</a:t>
            </a:r>
          </a:p>
          <a:p>
            <a:pPr lvl="1"/>
            <a:r>
              <a:rPr lang="en-US" dirty="0">
                <a:solidFill>
                  <a:srgbClr val="FFFFFF"/>
                </a:solidFill>
              </a:rPr>
              <a:t>In the Mayan and Aztec culture this stratification included ethnic Mayans and Aztecs with a substantial wealth gap between the elite and common peasants</a:t>
            </a:r>
          </a:p>
          <a:p>
            <a:pPr lvl="1"/>
            <a:r>
              <a:rPr lang="en-US" dirty="0">
                <a:solidFill>
                  <a:srgbClr val="FFFFFF"/>
                </a:solidFill>
              </a:rPr>
              <a:t>Social divisions between ethnic Inca were not as dramatic as the wealth from the empire was used to support a relatively comfortable life for the ethnic Inca living in Cuzco</a:t>
            </a:r>
          </a:p>
          <a:p>
            <a:pPr lvl="1"/>
            <a:r>
              <a:rPr lang="en-US" dirty="0">
                <a:solidFill>
                  <a:srgbClr val="FFFFFF"/>
                </a:solidFill>
              </a:rPr>
              <a:t>In this case, the non-Inca subject peoples of the empire made up the underclass of peasants</a:t>
            </a:r>
          </a:p>
          <a:p>
            <a:r>
              <a:rPr lang="en-US" dirty="0">
                <a:solidFill>
                  <a:srgbClr val="FFFFFF"/>
                </a:solidFill>
              </a:rPr>
              <a:t>In all three of these cultures, the basic unit of society was a family based clan</a:t>
            </a:r>
          </a:p>
          <a:p>
            <a:pPr lvl="1"/>
            <a:r>
              <a:rPr lang="en-US" dirty="0">
                <a:solidFill>
                  <a:srgbClr val="FFFFFF"/>
                </a:solidFill>
              </a:rPr>
              <a:t>In both the Incan and Aztec Empires the clan system was used by the state to allocate civic and military duty</a:t>
            </a:r>
          </a:p>
          <a:p>
            <a:pPr lvl="1"/>
            <a:r>
              <a:rPr lang="en-US" dirty="0">
                <a:solidFill>
                  <a:srgbClr val="FFFFFF"/>
                </a:solidFill>
              </a:rPr>
              <a:t>This system was particularly important in the Incan Empire. The basic unit of the Incan society was the ayllu, a clan made up of a large group of people who claimed a common ancestor</a:t>
            </a:r>
          </a:p>
          <a:p>
            <a:pPr lvl="1"/>
            <a:r>
              <a:rPr lang="en-US" dirty="0">
                <a:solidFill>
                  <a:srgbClr val="FFFFFF"/>
                </a:solidFill>
              </a:rPr>
              <a:t>The ayllu members worked collectively to support the members and fulfill their duty to the state</a:t>
            </a:r>
          </a:p>
        </p:txBody>
      </p:sp>
    </p:spTree>
    <p:extLst>
      <p:ext uri="{BB962C8B-B14F-4D97-AF65-F5344CB8AC3E}">
        <p14:creationId xmlns:p14="http://schemas.microsoft.com/office/powerpoint/2010/main" val="1213742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BEB862-A528-4710-85E7-D92803A5DB0C}"/>
              </a:ext>
            </a:extLst>
          </p:cNvPr>
          <p:cNvSpPr>
            <a:spLocks noGrp="1"/>
          </p:cNvSpPr>
          <p:nvPr>
            <p:ph type="title"/>
          </p:nvPr>
        </p:nvSpPr>
        <p:spPr>
          <a:xfrm>
            <a:off x="680321" y="2063262"/>
            <a:ext cx="3739279" cy="2661052"/>
          </a:xfrm>
        </p:spPr>
        <p:txBody>
          <a:bodyPr>
            <a:normAutofit/>
          </a:bodyPr>
          <a:lstStyle/>
          <a:p>
            <a:pPr algn="ctr"/>
            <a:r>
              <a:rPr lang="en-US" sz="4400" dirty="0">
                <a:solidFill>
                  <a:srgbClr val="FFFFFF"/>
                </a:solidFill>
              </a:rPr>
              <a:t>Maya, Aztec, and Inca: Economy</a:t>
            </a:r>
          </a:p>
        </p:txBody>
      </p:sp>
      <p:sp>
        <p:nvSpPr>
          <p:cNvPr id="3" name="Content Placeholder 2">
            <a:extLst>
              <a:ext uri="{FF2B5EF4-FFF2-40B4-BE49-F238E27FC236}">
                <a16:creationId xmlns:a16="http://schemas.microsoft.com/office/drawing/2014/main" id="{A54FBF74-CB96-4144-9E20-CAA80D9BADAB}"/>
              </a:ext>
            </a:extLst>
          </p:cNvPr>
          <p:cNvSpPr>
            <a:spLocks noGrp="1"/>
          </p:cNvSpPr>
          <p:nvPr>
            <p:ph idx="1"/>
          </p:nvPr>
        </p:nvSpPr>
        <p:spPr>
          <a:xfrm>
            <a:off x="4886877" y="-138545"/>
            <a:ext cx="7301947" cy="6996545"/>
          </a:xfrm>
        </p:spPr>
        <p:txBody>
          <a:bodyPr anchor="ctr">
            <a:normAutofit fontScale="92500" lnSpcReduction="20000"/>
          </a:bodyPr>
          <a:lstStyle/>
          <a:p>
            <a:r>
              <a:rPr lang="en-US" dirty="0">
                <a:solidFill>
                  <a:srgbClr val="FFFFFF"/>
                </a:solidFill>
              </a:rPr>
              <a:t>Agriculture was the foundation of the economy for the Maya, Aztecs, and Inca</a:t>
            </a:r>
          </a:p>
          <a:p>
            <a:r>
              <a:rPr lang="en-US" dirty="0">
                <a:solidFill>
                  <a:srgbClr val="FFFFFF"/>
                </a:solidFill>
              </a:rPr>
              <a:t>All three depended heavily on the cultivation of maize, beans, and squash</a:t>
            </a:r>
          </a:p>
          <a:p>
            <a:pPr lvl="1"/>
            <a:r>
              <a:rPr lang="en-US" dirty="0">
                <a:solidFill>
                  <a:srgbClr val="FFFFFF"/>
                </a:solidFill>
              </a:rPr>
              <a:t>The Andean region’s many microclimates made the Incan economy much more diverse</a:t>
            </a:r>
          </a:p>
          <a:p>
            <a:pPr lvl="1"/>
            <a:r>
              <a:rPr lang="en-US" dirty="0">
                <a:solidFill>
                  <a:srgbClr val="FFFFFF"/>
                </a:solidFill>
              </a:rPr>
              <a:t>Potatoes and quinoa were staples in the Andes but not in Mesoamerica</a:t>
            </a:r>
          </a:p>
          <a:p>
            <a:r>
              <a:rPr lang="en-US" dirty="0">
                <a:solidFill>
                  <a:srgbClr val="FFFFFF"/>
                </a:solidFill>
              </a:rPr>
              <a:t>Pastoralism was also unique to the Inca</a:t>
            </a:r>
          </a:p>
          <a:p>
            <a:pPr lvl="1"/>
            <a:r>
              <a:rPr lang="en-US" dirty="0">
                <a:solidFill>
                  <a:srgbClr val="FFFFFF"/>
                </a:solidFill>
              </a:rPr>
              <a:t>In the high mountain valleys of the Andes the Inca and their subject peoples kept vast herds of llama and alpaca for meat, textiles and transport</a:t>
            </a:r>
          </a:p>
          <a:p>
            <a:r>
              <a:rPr lang="en-US" dirty="0">
                <a:solidFill>
                  <a:srgbClr val="FFFFFF"/>
                </a:solidFill>
              </a:rPr>
              <a:t>Commercial trade was much more common in the Mayan and Aztec civilizations than in the Incan Empire</a:t>
            </a:r>
          </a:p>
          <a:p>
            <a:pPr lvl="1"/>
            <a:r>
              <a:rPr lang="en-US" dirty="0">
                <a:solidFill>
                  <a:srgbClr val="FFFFFF"/>
                </a:solidFill>
              </a:rPr>
              <a:t>Several factors contributed to this difference</a:t>
            </a:r>
          </a:p>
          <a:p>
            <a:pPr lvl="1"/>
            <a:r>
              <a:rPr lang="en-US" dirty="0">
                <a:solidFill>
                  <a:srgbClr val="FFFFFF"/>
                </a:solidFill>
              </a:rPr>
              <a:t>Each ayllu in the Incan empire controlled territory in several different microclimates</a:t>
            </a:r>
          </a:p>
          <a:p>
            <a:pPr lvl="1"/>
            <a:r>
              <a:rPr lang="en-US" dirty="0">
                <a:solidFill>
                  <a:srgbClr val="FFFFFF"/>
                </a:solidFill>
              </a:rPr>
              <a:t>Therefore, each family group was largely self-sufficient making commercial trade less important</a:t>
            </a:r>
          </a:p>
          <a:p>
            <a:pPr lvl="1"/>
            <a:r>
              <a:rPr lang="en-US" dirty="0">
                <a:solidFill>
                  <a:srgbClr val="FFFFFF"/>
                </a:solidFill>
              </a:rPr>
              <a:t>Also the Incan state used an elaborate labor tax system called the </a:t>
            </a:r>
            <a:r>
              <a:rPr lang="en-US" dirty="0" err="1">
                <a:solidFill>
                  <a:srgbClr val="FFFFFF"/>
                </a:solidFill>
              </a:rPr>
              <a:t>Mit’a</a:t>
            </a:r>
            <a:endParaRPr lang="en-US" dirty="0">
              <a:solidFill>
                <a:srgbClr val="FFFFFF"/>
              </a:solidFill>
            </a:endParaRPr>
          </a:p>
          <a:p>
            <a:pPr lvl="1"/>
            <a:r>
              <a:rPr lang="en-US" dirty="0">
                <a:solidFill>
                  <a:srgbClr val="FFFFFF"/>
                </a:solidFill>
              </a:rPr>
              <a:t>This labor tax system assigned duties to each ayllu which included cultivating crops and producing manufactured goods for urban elite further reducing the need for commercial trade</a:t>
            </a:r>
          </a:p>
        </p:txBody>
      </p:sp>
    </p:spTree>
    <p:extLst>
      <p:ext uri="{BB962C8B-B14F-4D97-AF65-F5344CB8AC3E}">
        <p14:creationId xmlns:p14="http://schemas.microsoft.com/office/powerpoint/2010/main" val="4112777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BEB862-A528-4710-85E7-D92803A5DB0C}"/>
              </a:ext>
            </a:extLst>
          </p:cNvPr>
          <p:cNvSpPr>
            <a:spLocks noGrp="1"/>
          </p:cNvSpPr>
          <p:nvPr>
            <p:ph type="title"/>
          </p:nvPr>
        </p:nvSpPr>
        <p:spPr>
          <a:xfrm>
            <a:off x="680321" y="2063262"/>
            <a:ext cx="3739279" cy="2661052"/>
          </a:xfrm>
        </p:spPr>
        <p:txBody>
          <a:bodyPr>
            <a:normAutofit/>
          </a:bodyPr>
          <a:lstStyle/>
          <a:p>
            <a:pPr algn="ctr"/>
            <a:r>
              <a:rPr lang="en-US" sz="4400" dirty="0">
                <a:solidFill>
                  <a:srgbClr val="FFFFFF"/>
                </a:solidFill>
              </a:rPr>
              <a:t>Maya, Aztec, and Inca: Economy</a:t>
            </a:r>
          </a:p>
        </p:txBody>
      </p:sp>
      <p:sp>
        <p:nvSpPr>
          <p:cNvPr id="3" name="Content Placeholder 2">
            <a:extLst>
              <a:ext uri="{FF2B5EF4-FFF2-40B4-BE49-F238E27FC236}">
                <a16:creationId xmlns:a16="http://schemas.microsoft.com/office/drawing/2014/main" id="{A54FBF74-CB96-4144-9E20-CAA80D9BADAB}"/>
              </a:ext>
            </a:extLst>
          </p:cNvPr>
          <p:cNvSpPr>
            <a:spLocks noGrp="1"/>
          </p:cNvSpPr>
          <p:nvPr>
            <p:ph idx="1"/>
          </p:nvPr>
        </p:nvSpPr>
        <p:spPr>
          <a:xfrm>
            <a:off x="4886877" y="-138545"/>
            <a:ext cx="7301947" cy="6996545"/>
          </a:xfrm>
        </p:spPr>
        <p:txBody>
          <a:bodyPr anchor="ctr">
            <a:normAutofit/>
          </a:bodyPr>
          <a:lstStyle/>
          <a:p>
            <a:r>
              <a:rPr lang="en-US" dirty="0">
                <a:solidFill>
                  <a:srgbClr val="FFFFFF"/>
                </a:solidFill>
              </a:rPr>
              <a:t>Commercial trade was much more common in the Mayan and Aztec civilizations than in the Incan Empire</a:t>
            </a:r>
          </a:p>
          <a:p>
            <a:pPr lvl="1"/>
            <a:r>
              <a:rPr lang="en-US" dirty="0">
                <a:solidFill>
                  <a:srgbClr val="FFFFFF"/>
                </a:solidFill>
              </a:rPr>
              <a:t>Several factors contributed to this difference</a:t>
            </a:r>
          </a:p>
          <a:p>
            <a:pPr lvl="1"/>
            <a:r>
              <a:rPr lang="en-US" dirty="0">
                <a:solidFill>
                  <a:srgbClr val="FFFFFF"/>
                </a:solidFill>
              </a:rPr>
              <a:t>Each ayllu in the Incan empire controlled territory in several different microclimates</a:t>
            </a:r>
          </a:p>
          <a:p>
            <a:pPr lvl="1"/>
            <a:r>
              <a:rPr lang="en-US" dirty="0">
                <a:solidFill>
                  <a:srgbClr val="FFFFFF"/>
                </a:solidFill>
              </a:rPr>
              <a:t>Therefore, each family group was largely self-sufficient making commercial trade less important</a:t>
            </a:r>
          </a:p>
          <a:p>
            <a:pPr lvl="1"/>
            <a:r>
              <a:rPr lang="en-US" dirty="0">
                <a:solidFill>
                  <a:srgbClr val="FFFFFF"/>
                </a:solidFill>
              </a:rPr>
              <a:t>Also the Incan state used an elaborate labor tax system called the </a:t>
            </a:r>
            <a:r>
              <a:rPr lang="en-US" dirty="0" err="1">
                <a:solidFill>
                  <a:srgbClr val="FFFFFF"/>
                </a:solidFill>
              </a:rPr>
              <a:t>Mit’a</a:t>
            </a:r>
            <a:endParaRPr lang="en-US" dirty="0">
              <a:solidFill>
                <a:srgbClr val="FFFFFF"/>
              </a:solidFill>
            </a:endParaRPr>
          </a:p>
          <a:p>
            <a:pPr lvl="1"/>
            <a:r>
              <a:rPr lang="en-US" dirty="0">
                <a:solidFill>
                  <a:srgbClr val="FFFFFF"/>
                </a:solidFill>
              </a:rPr>
              <a:t>This labor tax system assigned duties to each ayllu which included cultivating crops and producing manufactured goods for urban elite further reducing the need for commercial trade</a:t>
            </a:r>
          </a:p>
          <a:p>
            <a:r>
              <a:rPr lang="en-US" dirty="0">
                <a:solidFill>
                  <a:srgbClr val="FFFFFF"/>
                </a:solidFill>
              </a:rPr>
              <a:t>Both the Aztec and Mayan societies had a robust merchant class that transported luxury goods over great distances leading to thriving markets in each major city where merchants and common people bartered for a great variety of goods</a:t>
            </a:r>
          </a:p>
          <a:p>
            <a:endParaRPr lang="en-US" dirty="0">
              <a:solidFill>
                <a:srgbClr val="FFFFFF"/>
              </a:solidFill>
            </a:endParaRPr>
          </a:p>
        </p:txBody>
      </p:sp>
    </p:spTree>
    <p:extLst>
      <p:ext uri="{BB962C8B-B14F-4D97-AF65-F5344CB8AC3E}">
        <p14:creationId xmlns:p14="http://schemas.microsoft.com/office/powerpoint/2010/main" val="3674842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BEB862-A528-4710-85E7-D92803A5DB0C}"/>
              </a:ext>
            </a:extLst>
          </p:cNvPr>
          <p:cNvSpPr>
            <a:spLocks noGrp="1"/>
          </p:cNvSpPr>
          <p:nvPr>
            <p:ph type="title"/>
          </p:nvPr>
        </p:nvSpPr>
        <p:spPr>
          <a:xfrm>
            <a:off x="680321" y="2063262"/>
            <a:ext cx="3739279" cy="2661052"/>
          </a:xfrm>
        </p:spPr>
        <p:txBody>
          <a:bodyPr>
            <a:normAutofit/>
          </a:bodyPr>
          <a:lstStyle/>
          <a:p>
            <a:pPr algn="ctr"/>
            <a:r>
              <a:rPr lang="en-US" sz="4400" dirty="0">
                <a:solidFill>
                  <a:srgbClr val="FFFFFF"/>
                </a:solidFill>
              </a:rPr>
              <a:t>Maya, Aztec, and Inca: Political</a:t>
            </a:r>
          </a:p>
        </p:txBody>
      </p:sp>
      <p:sp>
        <p:nvSpPr>
          <p:cNvPr id="3" name="Content Placeholder 2">
            <a:extLst>
              <a:ext uri="{FF2B5EF4-FFF2-40B4-BE49-F238E27FC236}">
                <a16:creationId xmlns:a16="http://schemas.microsoft.com/office/drawing/2014/main" id="{A54FBF74-CB96-4144-9E20-CAA80D9BADAB}"/>
              </a:ext>
            </a:extLst>
          </p:cNvPr>
          <p:cNvSpPr>
            <a:spLocks noGrp="1"/>
          </p:cNvSpPr>
          <p:nvPr>
            <p:ph idx="1"/>
          </p:nvPr>
        </p:nvSpPr>
        <p:spPr>
          <a:xfrm>
            <a:off x="4886877" y="-1"/>
            <a:ext cx="7301947" cy="6858001"/>
          </a:xfrm>
        </p:spPr>
        <p:txBody>
          <a:bodyPr anchor="ctr">
            <a:normAutofit/>
          </a:bodyPr>
          <a:lstStyle/>
          <a:p>
            <a:r>
              <a:rPr lang="en-US" dirty="0">
                <a:solidFill>
                  <a:srgbClr val="FFFFFF"/>
                </a:solidFill>
              </a:rPr>
              <a:t>While the Aztecs and Inca ruled a unified empire the Mayan civilization was divided into approximately 40 independent city-states that dominated the region from Southern Mexico to Honduras</a:t>
            </a:r>
          </a:p>
          <a:p>
            <a:r>
              <a:rPr lang="en-US" dirty="0">
                <a:solidFill>
                  <a:srgbClr val="FFFFFF"/>
                </a:solidFill>
              </a:rPr>
              <a:t>Some of the more powerful states exerted authority over smaller dependent states located nearby</a:t>
            </a:r>
          </a:p>
          <a:p>
            <a:r>
              <a:rPr lang="en-US" dirty="0">
                <a:solidFill>
                  <a:srgbClr val="FFFFFF"/>
                </a:solidFill>
              </a:rPr>
              <a:t>Each city-state was ruled by a hereditary monarch/priest who maintained power through faith and force</a:t>
            </a:r>
          </a:p>
          <a:p>
            <a:r>
              <a:rPr lang="en-US" dirty="0">
                <a:solidFill>
                  <a:srgbClr val="FFFFFF"/>
                </a:solidFill>
              </a:rPr>
              <a:t>The polytheistic religion of the Maya required regular human sacrifices</a:t>
            </a:r>
          </a:p>
          <a:p>
            <a:pPr lvl="1"/>
            <a:r>
              <a:rPr lang="en-US" dirty="0">
                <a:solidFill>
                  <a:srgbClr val="FFFFFF"/>
                </a:solidFill>
              </a:rPr>
              <a:t>Prisoners of war were the preferred victims of these ritual sacrifices leading to almost constant warfare between neighboring Mayan city-states</a:t>
            </a:r>
          </a:p>
          <a:p>
            <a:pPr lvl="1"/>
            <a:r>
              <a:rPr lang="en-US" dirty="0">
                <a:solidFill>
                  <a:srgbClr val="FFFFFF"/>
                </a:solidFill>
              </a:rPr>
              <a:t>Success in these wars and bloodletting rituals cemented the king’s power as he was seen as an intermediary between the people and the gods</a:t>
            </a:r>
          </a:p>
        </p:txBody>
      </p:sp>
    </p:spTree>
    <p:extLst>
      <p:ext uri="{BB962C8B-B14F-4D97-AF65-F5344CB8AC3E}">
        <p14:creationId xmlns:p14="http://schemas.microsoft.com/office/powerpoint/2010/main" val="3477303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BEB862-A528-4710-85E7-D92803A5DB0C}"/>
              </a:ext>
            </a:extLst>
          </p:cNvPr>
          <p:cNvSpPr>
            <a:spLocks noGrp="1"/>
          </p:cNvSpPr>
          <p:nvPr>
            <p:ph type="title"/>
          </p:nvPr>
        </p:nvSpPr>
        <p:spPr>
          <a:xfrm>
            <a:off x="680321" y="2063262"/>
            <a:ext cx="3739279" cy="2661052"/>
          </a:xfrm>
        </p:spPr>
        <p:txBody>
          <a:bodyPr>
            <a:normAutofit/>
          </a:bodyPr>
          <a:lstStyle/>
          <a:p>
            <a:pPr algn="ctr"/>
            <a:r>
              <a:rPr lang="en-US" sz="4400" dirty="0">
                <a:solidFill>
                  <a:srgbClr val="FFFFFF"/>
                </a:solidFill>
              </a:rPr>
              <a:t>Maya, Aztec, and Inca: Political</a:t>
            </a:r>
          </a:p>
        </p:txBody>
      </p:sp>
      <p:sp>
        <p:nvSpPr>
          <p:cNvPr id="3" name="Content Placeholder 2">
            <a:extLst>
              <a:ext uri="{FF2B5EF4-FFF2-40B4-BE49-F238E27FC236}">
                <a16:creationId xmlns:a16="http://schemas.microsoft.com/office/drawing/2014/main" id="{A54FBF74-CB96-4144-9E20-CAA80D9BADAB}"/>
              </a:ext>
            </a:extLst>
          </p:cNvPr>
          <p:cNvSpPr>
            <a:spLocks noGrp="1"/>
          </p:cNvSpPr>
          <p:nvPr>
            <p:ph idx="1"/>
          </p:nvPr>
        </p:nvSpPr>
        <p:spPr>
          <a:xfrm>
            <a:off x="4886877" y="-1"/>
            <a:ext cx="7301947" cy="6858001"/>
          </a:xfrm>
        </p:spPr>
        <p:txBody>
          <a:bodyPr anchor="ctr">
            <a:normAutofit fontScale="85000" lnSpcReduction="20000"/>
          </a:bodyPr>
          <a:lstStyle/>
          <a:p>
            <a:r>
              <a:rPr lang="en-US" dirty="0">
                <a:solidFill>
                  <a:srgbClr val="FFFFFF"/>
                </a:solidFill>
              </a:rPr>
              <a:t>Aztec emperors also had an import spiritual role that including leading wars for the capture of sacrificial victims. </a:t>
            </a:r>
          </a:p>
          <a:p>
            <a:pPr lvl="1"/>
            <a:r>
              <a:rPr lang="en-US" dirty="0">
                <a:solidFill>
                  <a:srgbClr val="FFFFFF"/>
                </a:solidFill>
              </a:rPr>
              <a:t>These emperors were not hereditary however, instead they were selected from the noble families of the Aztec capitals by a council of aristocrats with whom they had to share power</a:t>
            </a:r>
          </a:p>
          <a:p>
            <a:r>
              <a:rPr lang="en-US" dirty="0">
                <a:solidFill>
                  <a:srgbClr val="FFFFFF"/>
                </a:solidFill>
              </a:rPr>
              <a:t>Like the Maya, the Incan emperors were hereditary and their power was also justified by successful military campaigns and a connection to the gods</a:t>
            </a:r>
          </a:p>
          <a:p>
            <a:r>
              <a:rPr lang="en-US" dirty="0">
                <a:solidFill>
                  <a:srgbClr val="FFFFFF"/>
                </a:solidFill>
              </a:rPr>
              <a:t>Human sacrifice was far less common in the Incan civilization so the wars were principally about the accumulation of land and wealth</a:t>
            </a:r>
          </a:p>
          <a:p>
            <a:r>
              <a:rPr lang="en-US" dirty="0">
                <a:solidFill>
                  <a:srgbClr val="FFFFFF"/>
                </a:solidFill>
              </a:rPr>
              <a:t>The Incan Empire’s government was much more centralized than the other two civilizations</a:t>
            </a:r>
          </a:p>
          <a:p>
            <a:r>
              <a:rPr lang="en-US" dirty="0">
                <a:solidFill>
                  <a:srgbClr val="FFFFFF"/>
                </a:solidFill>
              </a:rPr>
              <a:t>The Aztec Empire utilized military force to extract tribute in the form of material goods from subject people</a:t>
            </a:r>
          </a:p>
          <a:p>
            <a:r>
              <a:rPr lang="en-US" dirty="0">
                <a:solidFill>
                  <a:srgbClr val="FFFFFF"/>
                </a:solidFill>
              </a:rPr>
              <a:t>While the Inca also extracted tribute, it was in the form of labor</a:t>
            </a:r>
          </a:p>
          <a:p>
            <a:r>
              <a:rPr lang="en-US" dirty="0">
                <a:solidFill>
                  <a:srgbClr val="FFFFFF"/>
                </a:solidFill>
              </a:rPr>
              <a:t>The Incan state took direct ownership of the land it conquered and utilized an elaborate labor tax system called the </a:t>
            </a:r>
            <a:r>
              <a:rPr lang="en-US" dirty="0" err="1">
                <a:solidFill>
                  <a:srgbClr val="FFFFFF"/>
                </a:solidFill>
              </a:rPr>
              <a:t>Mit’a</a:t>
            </a:r>
            <a:r>
              <a:rPr lang="en-US" dirty="0">
                <a:solidFill>
                  <a:srgbClr val="FFFFFF"/>
                </a:solidFill>
              </a:rPr>
              <a:t> to direct the labor of subject people to the service of the state. </a:t>
            </a:r>
          </a:p>
          <a:p>
            <a:r>
              <a:rPr lang="en-US" dirty="0">
                <a:solidFill>
                  <a:srgbClr val="FFFFFF"/>
                </a:solidFill>
              </a:rPr>
              <a:t>This system required a much more centralized form of administration in the Incan lands</a:t>
            </a:r>
          </a:p>
          <a:p>
            <a:r>
              <a:rPr lang="en-US" dirty="0">
                <a:solidFill>
                  <a:srgbClr val="FFFFFF"/>
                </a:solidFill>
              </a:rPr>
              <a:t>The empire was divided into regions with local administrators that directed the hereditary leaders of the family clans or </a:t>
            </a:r>
            <a:r>
              <a:rPr lang="en-US" dirty="0" err="1">
                <a:solidFill>
                  <a:srgbClr val="FFFFFF"/>
                </a:solidFill>
              </a:rPr>
              <a:t>ayllus</a:t>
            </a:r>
            <a:r>
              <a:rPr lang="en-US" dirty="0">
                <a:solidFill>
                  <a:srgbClr val="FFFFFF"/>
                </a:solidFill>
              </a:rPr>
              <a:t> located within their region</a:t>
            </a:r>
          </a:p>
        </p:txBody>
      </p:sp>
    </p:spTree>
    <p:extLst>
      <p:ext uri="{BB962C8B-B14F-4D97-AF65-F5344CB8AC3E}">
        <p14:creationId xmlns:p14="http://schemas.microsoft.com/office/powerpoint/2010/main" val="2448541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BEB862-A528-4710-85E7-D92803A5DB0C}"/>
              </a:ext>
            </a:extLst>
          </p:cNvPr>
          <p:cNvSpPr>
            <a:spLocks noGrp="1"/>
          </p:cNvSpPr>
          <p:nvPr>
            <p:ph type="title"/>
          </p:nvPr>
        </p:nvSpPr>
        <p:spPr>
          <a:xfrm>
            <a:off x="680321" y="2063262"/>
            <a:ext cx="3739279" cy="2661052"/>
          </a:xfrm>
        </p:spPr>
        <p:txBody>
          <a:bodyPr>
            <a:normAutofit/>
          </a:bodyPr>
          <a:lstStyle/>
          <a:p>
            <a:pPr algn="ctr"/>
            <a:r>
              <a:rPr lang="en-US" sz="4400" dirty="0">
                <a:solidFill>
                  <a:srgbClr val="FFFFFF"/>
                </a:solidFill>
              </a:rPr>
              <a:t>Maya, Aztec, and Inca: Technology</a:t>
            </a:r>
          </a:p>
        </p:txBody>
      </p:sp>
      <p:sp>
        <p:nvSpPr>
          <p:cNvPr id="3" name="Content Placeholder 2">
            <a:extLst>
              <a:ext uri="{FF2B5EF4-FFF2-40B4-BE49-F238E27FC236}">
                <a16:creationId xmlns:a16="http://schemas.microsoft.com/office/drawing/2014/main" id="{A54FBF74-CB96-4144-9E20-CAA80D9BADAB}"/>
              </a:ext>
            </a:extLst>
          </p:cNvPr>
          <p:cNvSpPr>
            <a:spLocks noGrp="1"/>
          </p:cNvSpPr>
          <p:nvPr>
            <p:ph idx="1"/>
          </p:nvPr>
        </p:nvSpPr>
        <p:spPr>
          <a:xfrm>
            <a:off x="4886877" y="-1"/>
            <a:ext cx="7301947" cy="6858001"/>
          </a:xfrm>
        </p:spPr>
        <p:txBody>
          <a:bodyPr anchor="ctr">
            <a:normAutofit/>
          </a:bodyPr>
          <a:lstStyle/>
          <a:p>
            <a:r>
              <a:rPr lang="en-US" dirty="0">
                <a:solidFill>
                  <a:srgbClr val="FFFFFF"/>
                </a:solidFill>
              </a:rPr>
              <a:t>The major technological advances of the Mayan, Aztec and Inca revolved around the cultivation of crops</a:t>
            </a:r>
          </a:p>
          <a:p>
            <a:r>
              <a:rPr lang="en-US" dirty="0">
                <a:solidFill>
                  <a:srgbClr val="FFFFFF"/>
                </a:solidFill>
              </a:rPr>
              <a:t>All three made major advances in selective breeding, calendar making, and irrigation</a:t>
            </a:r>
          </a:p>
          <a:p>
            <a:r>
              <a:rPr lang="en-US" dirty="0">
                <a:solidFill>
                  <a:srgbClr val="FFFFFF"/>
                </a:solidFill>
              </a:rPr>
              <a:t>They also share major advances in stone architecture</a:t>
            </a:r>
          </a:p>
          <a:p>
            <a:r>
              <a:rPr lang="en-US" dirty="0">
                <a:solidFill>
                  <a:srgbClr val="FFFFFF"/>
                </a:solidFill>
              </a:rPr>
              <a:t>All three built monumental architecture out of stone with the Inca achieving an impressive level of refinement</a:t>
            </a:r>
          </a:p>
          <a:p>
            <a:pPr lvl="1"/>
            <a:r>
              <a:rPr lang="en-US" dirty="0">
                <a:solidFill>
                  <a:srgbClr val="FFFFFF"/>
                </a:solidFill>
              </a:rPr>
              <a:t>Incan stone cutters built walls out of perfectly cut stones that interlocked and were reinforced with bronze rings allowing the buildings to withstand the earthquakes that are common in the region</a:t>
            </a:r>
          </a:p>
          <a:p>
            <a:endParaRPr lang="en-US" dirty="0">
              <a:solidFill>
                <a:srgbClr val="FFFFFF"/>
              </a:solidFill>
            </a:endParaRPr>
          </a:p>
        </p:txBody>
      </p:sp>
    </p:spTree>
    <p:extLst>
      <p:ext uri="{BB962C8B-B14F-4D97-AF65-F5344CB8AC3E}">
        <p14:creationId xmlns:p14="http://schemas.microsoft.com/office/powerpoint/2010/main" val="92145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BEB862-A528-4710-85E7-D92803A5DB0C}"/>
              </a:ext>
            </a:extLst>
          </p:cNvPr>
          <p:cNvSpPr>
            <a:spLocks noGrp="1"/>
          </p:cNvSpPr>
          <p:nvPr>
            <p:ph type="title"/>
          </p:nvPr>
        </p:nvSpPr>
        <p:spPr>
          <a:xfrm>
            <a:off x="680321" y="2063262"/>
            <a:ext cx="3739279" cy="2661052"/>
          </a:xfrm>
        </p:spPr>
        <p:txBody>
          <a:bodyPr>
            <a:normAutofit/>
          </a:bodyPr>
          <a:lstStyle/>
          <a:p>
            <a:pPr algn="ctr"/>
            <a:r>
              <a:rPr lang="en-US" sz="4400" dirty="0">
                <a:solidFill>
                  <a:srgbClr val="FFFFFF"/>
                </a:solidFill>
              </a:rPr>
              <a:t>Maya, Aztec, and Inca: Technology</a:t>
            </a:r>
          </a:p>
        </p:txBody>
      </p:sp>
      <p:sp>
        <p:nvSpPr>
          <p:cNvPr id="3" name="Content Placeholder 2">
            <a:extLst>
              <a:ext uri="{FF2B5EF4-FFF2-40B4-BE49-F238E27FC236}">
                <a16:creationId xmlns:a16="http://schemas.microsoft.com/office/drawing/2014/main" id="{A54FBF74-CB96-4144-9E20-CAA80D9BADAB}"/>
              </a:ext>
            </a:extLst>
          </p:cNvPr>
          <p:cNvSpPr>
            <a:spLocks noGrp="1"/>
          </p:cNvSpPr>
          <p:nvPr>
            <p:ph idx="1"/>
          </p:nvPr>
        </p:nvSpPr>
        <p:spPr>
          <a:xfrm>
            <a:off x="4886877" y="-1"/>
            <a:ext cx="7301947" cy="6858001"/>
          </a:xfrm>
        </p:spPr>
        <p:txBody>
          <a:bodyPr anchor="ctr">
            <a:normAutofit fontScale="92500" lnSpcReduction="10000"/>
          </a:bodyPr>
          <a:lstStyle/>
          <a:p>
            <a:r>
              <a:rPr lang="en-US" dirty="0">
                <a:solidFill>
                  <a:srgbClr val="FFFFFF"/>
                </a:solidFill>
              </a:rPr>
              <a:t>These civilizations also developed advanced systems of record keeping</a:t>
            </a:r>
          </a:p>
          <a:p>
            <a:pPr lvl="1"/>
            <a:r>
              <a:rPr lang="en-US" dirty="0">
                <a:solidFill>
                  <a:srgbClr val="FFFFFF"/>
                </a:solidFill>
              </a:rPr>
              <a:t>The Aztecs and Maya developed a written language that utilized hieroglyphics</a:t>
            </a:r>
          </a:p>
          <a:p>
            <a:pPr lvl="1"/>
            <a:r>
              <a:rPr lang="en-US" dirty="0">
                <a:solidFill>
                  <a:srgbClr val="FFFFFF"/>
                </a:solidFill>
              </a:rPr>
              <a:t>The Inca utilized a system of strings and knots called the quipu that allowed numeric record keeping</a:t>
            </a:r>
          </a:p>
          <a:p>
            <a:r>
              <a:rPr lang="en-US" dirty="0">
                <a:solidFill>
                  <a:srgbClr val="FFFFFF"/>
                </a:solidFill>
              </a:rPr>
              <a:t>The Inca and Aztecs developed technologies to address the unique characteristics of their homes</a:t>
            </a:r>
          </a:p>
          <a:p>
            <a:r>
              <a:rPr lang="en-US" dirty="0">
                <a:solidFill>
                  <a:srgbClr val="FFFFFF"/>
                </a:solidFill>
              </a:rPr>
              <a:t>For the Inca, this included an elaborate system of paved roads that included suspension bridges and advanced terracing techniques</a:t>
            </a:r>
          </a:p>
          <a:p>
            <a:r>
              <a:rPr lang="en-US" dirty="0">
                <a:solidFill>
                  <a:srgbClr val="FFFFFF"/>
                </a:solidFill>
              </a:rPr>
              <a:t>These roads and terraces facilitated the Inca’s ability to exploit the many microclimates of their Andean home</a:t>
            </a:r>
          </a:p>
          <a:p>
            <a:r>
              <a:rPr lang="en-US" dirty="0">
                <a:solidFill>
                  <a:srgbClr val="FFFFFF"/>
                </a:solidFill>
              </a:rPr>
              <a:t>The Aztecs developed a complex system of dikes and aqueducts to manage water on their island home in Lake Texcoco</a:t>
            </a:r>
          </a:p>
          <a:p>
            <a:r>
              <a:rPr lang="en-US" dirty="0">
                <a:solidFill>
                  <a:srgbClr val="FFFFFF"/>
                </a:solidFill>
              </a:rPr>
              <a:t>Texcoco was a terminal lake with a high salt content</a:t>
            </a:r>
          </a:p>
          <a:p>
            <a:r>
              <a:rPr lang="en-US" dirty="0">
                <a:solidFill>
                  <a:srgbClr val="FFFFFF"/>
                </a:solidFill>
              </a:rPr>
              <a:t>Aztec engineers devised methods to control the salinity of the lake and allow the cultivation of crops on man made islands built around their capital</a:t>
            </a:r>
          </a:p>
        </p:txBody>
      </p:sp>
    </p:spTree>
    <p:extLst>
      <p:ext uri="{BB962C8B-B14F-4D97-AF65-F5344CB8AC3E}">
        <p14:creationId xmlns:p14="http://schemas.microsoft.com/office/powerpoint/2010/main" val="528135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83CE-388A-4FD3-A64D-6805E2A76690}"/>
              </a:ext>
            </a:extLst>
          </p:cNvPr>
          <p:cNvSpPr>
            <a:spLocks noGrp="1"/>
          </p:cNvSpPr>
          <p:nvPr>
            <p:ph type="title"/>
          </p:nvPr>
        </p:nvSpPr>
        <p:spPr/>
        <p:txBody>
          <a:bodyPr/>
          <a:lstStyle/>
          <a:p>
            <a:r>
              <a:rPr lang="en-US" dirty="0"/>
              <a:t>Inca – Terrace farming   Aztec – </a:t>
            </a:r>
            <a:r>
              <a:rPr lang="en-US" dirty="0" err="1"/>
              <a:t>chinapas</a:t>
            </a:r>
            <a:r>
              <a:rPr lang="en-US" dirty="0"/>
              <a:t> </a:t>
            </a:r>
          </a:p>
        </p:txBody>
      </p:sp>
      <p:pic>
        <p:nvPicPr>
          <p:cNvPr id="4" name="Content Placeholder 3">
            <a:extLst>
              <a:ext uri="{FF2B5EF4-FFF2-40B4-BE49-F238E27FC236}">
                <a16:creationId xmlns:a16="http://schemas.microsoft.com/office/drawing/2014/main" id="{BA29E06F-1D35-41D5-BE57-1F7D8AEDFC3C}"/>
              </a:ext>
            </a:extLst>
          </p:cNvPr>
          <p:cNvPicPr>
            <a:picLocks noGrp="1" noChangeAspect="1"/>
          </p:cNvPicPr>
          <p:nvPr>
            <p:ph idx="1"/>
          </p:nvPr>
        </p:nvPicPr>
        <p:blipFill>
          <a:blip r:embed="rId2"/>
          <a:stretch>
            <a:fillRect/>
          </a:stretch>
        </p:blipFill>
        <p:spPr>
          <a:xfrm>
            <a:off x="300773" y="2191026"/>
            <a:ext cx="6398778" cy="3598863"/>
          </a:xfrm>
          <a:prstGeom prst="rect">
            <a:avLst/>
          </a:prstGeom>
        </p:spPr>
      </p:pic>
      <p:pic>
        <p:nvPicPr>
          <p:cNvPr id="5" name="Picture 4">
            <a:extLst>
              <a:ext uri="{FF2B5EF4-FFF2-40B4-BE49-F238E27FC236}">
                <a16:creationId xmlns:a16="http://schemas.microsoft.com/office/drawing/2014/main" id="{CE709962-FB70-4F47-90CA-E4B37AC4DA77}"/>
              </a:ext>
            </a:extLst>
          </p:cNvPr>
          <p:cNvPicPr>
            <a:picLocks noChangeAspect="1"/>
          </p:cNvPicPr>
          <p:nvPr/>
        </p:nvPicPr>
        <p:blipFill>
          <a:blip r:embed="rId3"/>
          <a:stretch>
            <a:fillRect/>
          </a:stretch>
        </p:blipFill>
        <p:spPr>
          <a:xfrm>
            <a:off x="6176227" y="2686855"/>
            <a:ext cx="5715000" cy="3819525"/>
          </a:xfrm>
          <a:prstGeom prst="rect">
            <a:avLst/>
          </a:prstGeom>
        </p:spPr>
      </p:pic>
    </p:spTree>
    <p:extLst>
      <p:ext uri="{BB962C8B-B14F-4D97-AF65-F5344CB8AC3E}">
        <p14:creationId xmlns:p14="http://schemas.microsoft.com/office/powerpoint/2010/main" val="18505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239C6-22CD-450E-86CC-92C1A4A9CABA}"/>
              </a:ext>
            </a:extLst>
          </p:cNvPr>
          <p:cNvSpPr>
            <a:spLocks noGrp="1"/>
          </p:cNvSpPr>
          <p:nvPr>
            <p:ph type="title"/>
          </p:nvPr>
        </p:nvSpPr>
        <p:spPr/>
        <p:txBody>
          <a:bodyPr/>
          <a:lstStyle/>
          <a:p>
            <a:r>
              <a:rPr lang="en-US" dirty="0"/>
              <a:t>Incan – </a:t>
            </a:r>
            <a:r>
              <a:rPr lang="en-US" dirty="0" err="1"/>
              <a:t>Quipa</a:t>
            </a:r>
            <a:r>
              <a:rPr lang="en-US" dirty="0"/>
              <a:t>    Aztec &amp; Maya – </a:t>
            </a:r>
            <a:r>
              <a:rPr lang="en-US" dirty="0" err="1"/>
              <a:t>Heiroglypics</a:t>
            </a:r>
            <a:r>
              <a:rPr lang="en-US" dirty="0"/>
              <a:t> </a:t>
            </a:r>
          </a:p>
        </p:txBody>
      </p:sp>
      <p:pic>
        <p:nvPicPr>
          <p:cNvPr id="4" name="Content Placeholder 3">
            <a:extLst>
              <a:ext uri="{FF2B5EF4-FFF2-40B4-BE49-F238E27FC236}">
                <a16:creationId xmlns:a16="http://schemas.microsoft.com/office/drawing/2014/main" id="{999E7998-30BB-4E6D-8562-C253FC88A57F}"/>
              </a:ext>
            </a:extLst>
          </p:cNvPr>
          <p:cNvPicPr>
            <a:picLocks noGrp="1" noChangeAspect="1"/>
          </p:cNvPicPr>
          <p:nvPr>
            <p:ph idx="1"/>
          </p:nvPr>
        </p:nvPicPr>
        <p:blipFill>
          <a:blip r:embed="rId2"/>
          <a:stretch>
            <a:fillRect/>
          </a:stretch>
        </p:blipFill>
        <p:spPr>
          <a:xfrm>
            <a:off x="319018" y="2267054"/>
            <a:ext cx="5991225" cy="3552825"/>
          </a:xfrm>
          <a:prstGeom prst="rect">
            <a:avLst/>
          </a:prstGeom>
        </p:spPr>
      </p:pic>
      <p:pic>
        <p:nvPicPr>
          <p:cNvPr id="5" name="Picture 4">
            <a:extLst>
              <a:ext uri="{FF2B5EF4-FFF2-40B4-BE49-F238E27FC236}">
                <a16:creationId xmlns:a16="http://schemas.microsoft.com/office/drawing/2014/main" id="{367CD550-85AA-47A6-A488-B26FAF502239}"/>
              </a:ext>
            </a:extLst>
          </p:cNvPr>
          <p:cNvPicPr>
            <a:picLocks noChangeAspect="1"/>
          </p:cNvPicPr>
          <p:nvPr/>
        </p:nvPicPr>
        <p:blipFill>
          <a:blip r:embed="rId3"/>
          <a:stretch>
            <a:fillRect/>
          </a:stretch>
        </p:blipFill>
        <p:spPr>
          <a:xfrm>
            <a:off x="6921158" y="2096159"/>
            <a:ext cx="4286250" cy="4410075"/>
          </a:xfrm>
          <a:prstGeom prst="rect">
            <a:avLst/>
          </a:prstGeom>
        </p:spPr>
      </p:pic>
    </p:spTree>
    <p:extLst>
      <p:ext uri="{BB962C8B-B14F-4D97-AF65-F5344CB8AC3E}">
        <p14:creationId xmlns:p14="http://schemas.microsoft.com/office/powerpoint/2010/main" val="113592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9DCB-85C5-4E60-AC4F-9C403B90E968}"/>
              </a:ext>
            </a:extLst>
          </p:cNvPr>
          <p:cNvSpPr>
            <a:spLocks noGrp="1"/>
          </p:cNvSpPr>
          <p:nvPr>
            <p:ph type="title"/>
          </p:nvPr>
        </p:nvSpPr>
        <p:spPr/>
        <p:txBody>
          <a:bodyPr/>
          <a:lstStyle/>
          <a:p>
            <a:pPr algn="ctr"/>
            <a:r>
              <a:rPr lang="en-US" dirty="0"/>
              <a:t>Mayans, Aztecs, &amp; Incas </a:t>
            </a:r>
          </a:p>
        </p:txBody>
      </p:sp>
      <p:pic>
        <p:nvPicPr>
          <p:cNvPr id="4" name="Content Placeholder 3">
            <a:extLst>
              <a:ext uri="{FF2B5EF4-FFF2-40B4-BE49-F238E27FC236}">
                <a16:creationId xmlns:a16="http://schemas.microsoft.com/office/drawing/2014/main" id="{D2C07B34-9F01-4BCE-99EF-4304BAC9941D}"/>
              </a:ext>
            </a:extLst>
          </p:cNvPr>
          <p:cNvPicPr>
            <a:picLocks noGrp="1" noChangeAspect="1"/>
          </p:cNvPicPr>
          <p:nvPr>
            <p:ph idx="1"/>
          </p:nvPr>
        </p:nvPicPr>
        <p:blipFill>
          <a:blip r:embed="rId2"/>
          <a:stretch>
            <a:fillRect/>
          </a:stretch>
        </p:blipFill>
        <p:spPr>
          <a:xfrm>
            <a:off x="3908938" y="1834166"/>
            <a:ext cx="3890271" cy="485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54794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E3D92-37A1-4566-A1BC-1FA715E59CE9}"/>
              </a:ext>
            </a:extLst>
          </p:cNvPr>
          <p:cNvSpPr>
            <a:spLocks noGrp="1"/>
          </p:cNvSpPr>
          <p:nvPr>
            <p:ph type="title"/>
          </p:nvPr>
        </p:nvSpPr>
        <p:spPr/>
        <p:txBody>
          <a:bodyPr/>
          <a:lstStyle/>
          <a:p>
            <a:r>
              <a:rPr lang="en-US" dirty="0"/>
              <a:t>Mesoamerican Calendar </a:t>
            </a:r>
          </a:p>
        </p:txBody>
      </p:sp>
      <p:pic>
        <p:nvPicPr>
          <p:cNvPr id="4" name="Content Placeholder 3">
            <a:extLst>
              <a:ext uri="{FF2B5EF4-FFF2-40B4-BE49-F238E27FC236}">
                <a16:creationId xmlns:a16="http://schemas.microsoft.com/office/drawing/2014/main" id="{BC7B4A92-2171-402B-BA87-A5FD5D9BFFB3}"/>
              </a:ext>
            </a:extLst>
          </p:cNvPr>
          <p:cNvPicPr>
            <a:picLocks noGrp="1" noChangeAspect="1"/>
          </p:cNvPicPr>
          <p:nvPr>
            <p:ph idx="1"/>
          </p:nvPr>
        </p:nvPicPr>
        <p:blipFill>
          <a:blip r:embed="rId2"/>
          <a:stretch>
            <a:fillRect/>
          </a:stretch>
        </p:blipFill>
        <p:spPr>
          <a:xfrm>
            <a:off x="1139602" y="2164522"/>
            <a:ext cx="3448910" cy="3598863"/>
          </a:xfrm>
          <a:prstGeom prst="rect">
            <a:avLst/>
          </a:prstGeom>
        </p:spPr>
      </p:pic>
      <p:pic>
        <p:nvPicPr>
          <p:cNvPr id="5" name="Picture 4">
            <a:extLst>
              <a:ext uri="{FF2B5EF4-FFF2-40B4-BE49-F238E27FC236}">
                <a16:creationId xmlns:a16="http://schemas.microsoft.com/office/drawing/2014/main" id="{20F97570-7C72-4CF9-974C-5BE0FDAF3795}"/>
              </a:ext>
            </a:extLst>
          </p:cNvPr>
          <p:cNvPicPr>
            <a:picLocks noChangeAspect="1"/>
          </p:cNvPicPr>
          <p:nvPr/>
        </p:nvPicPr>
        <p:blipFill>
          <a:blip r:embed="rId3"/>
          <a:stretch>
            <a:fillRect/>
          </a:stretch>
        </p:blipFill>
        <p:spPr>
          <a:xfrm>
            <a:off x="5223070" y="2277235"/>
            <a:ext cx="6191250" cy="3486150"/>
          </a:xfrm>
          <a:prstGeom prst="rect">
            <a:avLst/>
          </a:prstGeom>
        </p:spPr>
      </p:pic>
    </p:spTree>
    <p:extLst>
      <p:ext uri="{BB962C8B-B14F-4D97-AF65-F5344CB8AC3E}">
        <p14:creationId xmlns:p14="http://schemas.microsoft.com/office/powerpoint/2010/main" val="1196479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EA6266-386C-4BFD-ABC0-6907CA53C2A3}"/>
              </a:ext>
            </a:extLst>
          </p:cNvPr>
          <p:cNvPicPr>
            <a:picLocks noChangeAspect="1"/>
          </p:cNvPicPr>
          <p:nvPr/>
        </p:nvPicPr>
        <p:blipFill>
          <a:blip r:embed="rId2"/>
          <a:stretch>
            <a:fillRect/>
          </a:stretch>
        </p:blipFill>
        <p:spPr>
          <a:xfrm>
            <a:off x="7627180" y="2088182"/>
            <a:ext cx="4208845" cy="3294924"/>
          </a:xfrm>
          <a:prstGeom prst="rect">
            <a:avLst/>
          </a:prstGeom>
        </p:spPr>
      </p:pic>
      <p:sp>
        <p:nvSpPr>
          <p:cNvPr id="2" name="Title 1">
            <a:extLst>
              <a:ext uri="{FF2B5EF4-FFF2-40B4-BE49-F238E27FC236}">
                <a16:creationId xmlns:a16="http://schemas.microsoft.com/office/drawing/2014/main" id="{E2E9ECE5-63E8-4A90-AF83-8BAFE8167341}"/>
              </a:ext>
            </a:extLst>
          </p:cNvPr>
          <p:cNvSpPr>
            <a:spLocks noGrp="1"/>
          </p:cNvSpPr>
          <p:nvPr>
            <p:ph type="title"/>
          </p:nvPr>
        </p:nvSpPr>
        <p:spPr/>
        <p:txBody>
          <a:bodyPr/>
          <a:lstStyle/>
          <a:p>
            <a:r>
              <a:rPr lang="en-US" dirty="0"/>
              <a:t>Mesoamerican Temples </a:t>
            </a:r>
          </a:p>
        </p:txBody>
      </p:sp>
      <p:pic>
        <p:nvPicPr>
          <p:cNvPr id="4" name="Content Placeholder 3">
            <a:extLst>
              <a:ext uri="{FF2B5EF4-FFF2-40B4-BE49-F238E27FC236}">
                <a16:creationId xmlns:a16="http://schemas.microsoft.com/office/drawing/2014/main" id="{FA973F8F-AD04-409C-8717-CE0DE4D579DE}"/>
              </a:ext>
            </a:extLst>
          </p:cNvPr>
          <p:cNvPicPr>
            <a:picLocks noGrp="1" noChangeAspect="1"/>
          </p:cNvPicPr>
          <p:nvPr>
            <p:ph idx="1"/>
          </p:nvPr>
        </p:nvPicPr>
        <p:blipFill>
          <a:blip r:embed="rId3"/>
          <a:stretch>
            <a:fillRect/>
          </a:stretch>
        </p:blipFill>
        <p:spPr>
          <a:xfrm>
            <a:off x="222478" y="2088182"/>
            <a:ext cx="4208845" cy="2681636"/>
          </a:xfrm>
          <a:prstGeom prst="rect">
            <a:avLst/>
          </a:prstGeom>
        </p:spPr>
      </p:pic>
      <p:pic>
        <p:nvPicPr>
          <p:cNvPr id="5" name="Picture 4">
            <a:extLst>
              <a:ext uri="{FF2B5EF4-FFF2-40B4-BE49-F238E27FC236}">
                <a16:creationId xmlns:a16="http://schemas.microsoft.com/office/drawing/2014/main" id="{4C197518-7F33-41A5-BE9D-70BDAF6B8F04}"/>
              </a:ext>
            </a:extLst>
          </p:cNvPr>
          <p:cNvPicPr>
            <a:picLocks noChangeAspect="1"/>
          </p:cNvPicPr>
          <p:nvPr/>
        </p:nvPicPr>
        <p:blipFill>
          <a:blip r:embed="rId4"/>
          <a:stretch>
            <a:fillRect/>
          </a:stretch>
        </p:blipFill>
        <p:spPr>
          <a:xfrm>
            <a:off x="3550811" y="3429000"/>
            <a:ext cx="4493056" cy="3055939"/>
          </a:xfrm>
          <a:prstGeom prst="rect">
            <a:avLst/>
          </a:prstGeom>
        </p:spPr>
      </p:pic>
    </p:spTree>
    <p:extLst>
      <p:ext uri="{BB962C8B-B14F-4D97-AF65-F5344CB8AC3E}">
        <p14:creationId xmlns:p14="http://schemas.microsoft.com/office/powerpoint/2010/main" val="3460468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2" name="Picture 11">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4" name="Rectangle 13">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a:extLst>
              <a:ext uri="{FF2B5EF4-FFF2-40B4-BE49-F238E27FC236}">
                <a16:creationId xmlns:a16="http://schemas.microsoft.com/office/drawing/2014/main" id="{AF9C2BBD-AAF7-4C85-9BE4-E4C2F52353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20" name="Picture 19">
            <a:extLst>
              <a:ext uri="{FF2B5EF4-FFF2-40B4-BE49-F238E27FC236}">
                <a16:creationId xmlns:a16="http://schemas.microsoft.com/office/drawing/2014/main" id="{AEEF8B78-E487-4E1A-8945-35B4041B0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B9B4F0B3-5A15-4AAD-B054-8BA920987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CCA43FE3-BC3A-4163-B2D9-721AA0F6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26" name="Rectangle 25">
            <a:extLst>
              <a:ext uri="{FF2B5EF4-FFF2-40B4-BE49-F238E27FC236}">
                <a16:creationId xmlns:a16="http://schemas.microsoft.com/office/drawing/2014/main" id="{488AAD42-9F71-4F14-AE1E-C05DCFC60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358C4B-2F4C-49ED-933F-DB45D6BE6A1D}"/>
              </a:ext>
            </a:extLst>
          </p:cNvPr>
          <p:cNvSpPr>
            <a:spLocks noGrp="1"/>
          </p:cNvSpPr>
          <p:nvPr>
            <p:ph type="title"/>
          </p:nvPr>
        </p:nvSpPr>
        <p:spPr>
          <a:xfrm>
            <a:off x="-143629" y="2822713"/>
            <a:ext cx="5683038" cy="1151755"/>
          </a:xfrm>
        </p:spPr>
        <p:txBody>
          <a:bodyPr vert="horz" lIns="91440" tIns="45720" rIns="91440" bIns="45720" rtlCol="0" anchor="ctr">
            <a:normAutofit fontScale="90000"/>
          </a:bodyPr>
          <a:lstStyle/>
          <a:p>
            <a:pPr algn="ctr"/>
            <a:r>
              <a:rPr lang="en-US" sz="5400" dirty="0">
                <a:solidFill>
                  <a:srgbClr val="FFFFFF"/>
                </a:solidFill>
              </a:rPr>
              <a:t>Compare and Contrast </a:t>
            </a:r>
            <a:br>
              <a:rPr lang="en-US" sz="5400" dirty="0">
                <a:solidFill>
                  <a:srgbClr val="FFFFFF"/>
                </a:solidFill>
              </a:rPr>
            </a:br>
            <a:r>
              <a:rPr lang="en-US" sz="5400" dirty="0">
                <a:solidFill>
                  <a:srgbClr val="FFFFFF"/>
                </a:solidFill>
              </a:rPr>
              <a:t>of </a:t>
            </a:r>
            <a:br>
              <a:rPr lang="en-US" sz="5400" dirty="0">
                <a:solidFill>
                  <a:srgbClr val="FFFFFF"/>
                </a:solidFill>
              </a:rPr>
            </a:br>
            <a:r>
              <a:rPr lang="en-US" sz="5400" dirty="0">
                <a:solidFill>
                  <a:srgbClr val="FFFFFF"/>
                </a:solidFill>
              </a:rPr>
              <a:t>Mayans, Aztecs, and Incas</a:t>
            </a:r>
          </a:p>
        </p:txBody>
      </p:sp>
      <p:sp>
        <p:nvSpPr>
          <p:cNvPr id="28" name="Rectangle 27">
            <a:extLst>
              <a:ext uri="{FF2B5EF4-FFF2-40B4-BE49-F238E27FC236}">
                <a16:creationId xmlns:a16="http://schemas.microsoft.com/office/drawing/2014/main" id="{61B962C9-BE53-4915-9C0C-B53DCD378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64CC43B-1943-440C-B041-F4E69D11BBCE}"/>
              </a:ext>
            </a:extLst>
          </p:cNvPr>
          <p:cNvPicPr>
            <a:picLocks noChangeAspect="1"/>
          </p:cNvPicPr>
          <p:nvPr/>
        </p:nvPicPr>
        <p:blipFill>
          <a:blip r:embed="rId5"/>
          <a:stretch>
            <a:fillRect/>
          </a:stretch>
        </p:blipFill>
        <p:spPr>
          <a:xfrm>
            <a:off x="4941983" y="641437"/>
            <a:ext cx="6940867" cy="5575126"/>
          </a:xfrm>
          <a:prstGeom prst="rect">
            <a:avLst/>
          </a:prstGeom>
          <a:ln>
            <a:noFill/>
          </a:ln>
          <a:effectLst/>
        </p:spPr>
      </p:pic>
    </p:spTree>
    <p:extLst>
      <p:ext uri="{BB962C8B-B14F-4D97-AF65-F5344CB8AC3E}">
        <p14:creationId xmlns:p14="http://schemas.microsoft.com/office/powerpoint/2010/main" val="82904130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BEB862-A528-4710-85E7-D92803A5DB0C}"/>
              </a:ext>
            </a:extLst>
          </p:cNvPr>
          <p:cNvSpPr>
            <a:spLocks noGrp="1"/>
          </p:cNvSpPr>
          <p:nvPr>
            <p:ph type="title"/>
          </p:nvPr>
        </p:nvSpPr>
        <p:spPr>
          <a:xfrm>
            <a:off x="680321" y="2063262"/>
            <a:ext cx="3739279" cy="2661052"/>
          </a:xfrm>
        </p:spPr>
        <p:txBody>
          <a:bodyPr>
            <a:normAutofit/>
          </a:bodyPr>
          <a:lstStyle/>
          <a:p>
            <a:pPr algn="ctr"/>
            <a:r>
              <a:rPr lang="en-US" sz="4400" dirty="0">
                <a:solidFill>
                  <a:srgbClr val="FFFFFF"/>
                </a:solidFill>
              </a:rPr>
              <a:t>Mayan Civilization </a:t>
            </a:r>
          </a:p>
        </p:txBody>
      </p:sp>
      <p:sp>
        <p:nvSpPr>
          <p:cNvPr id="3" name="Content Placeholder 2">
            <a:extLst>
              <a:ext uri="{FF2B5EF4-FFF2-40B4-BE49-F238E27FC236}">
                <a16:creationId xmlns:a16="http://schemas.microsoft.com/office/drawing/2014/main" id="{A54FBF74-CB96-4144-9E20-CAA80D9BADAB}"/>
              </a:ext>
            </a:extLst>
          </p:cNvPr>
          <p:cNvSpPr>
            <a:spLocks noGrp="1"/>
          </p:cNvSpPr>
          <p:nvPr>
            <p:ph idx="1"/>
          </p:nvPr>
        </p:nvSpPr>
        <p:spPr>
          <a:xfrm>
            <a:off x="5287995" y="661106"/>
            <a:ext cx="6257362" cy="5503101"/>
          </a:xfrm>
        </p:spPr>
        <p:txBody>
          <a:bodyPr anchor="ctr">
            <a:normAutofit lnSpcReduction="10000"/>
          </a:bodyPr>
          <a:lstStyle/>
          <a:p>
            <a:r>
              <a:rPr lang="en-US" dirty="0">
                <a:solidFill>
                  <a:srgbClr val="FFFFFF"/>
                </a:solidFill>
              </a:rPr>
              <a:t>Mayan Civilization emerged out of the cultural footprint left by the Olmec Civilization</a:t>
            </a:r>
          </a:p>
          <a:p>
            <a:r>
              <a:rPr lang="en-US" dirty="0">
                <a:solidFill>
                  <a:srgbClr val="FFFFFF"/>
                </a:solidFill>
              </a:rPr>
              <a:t>Maize cultivation led to the development of villages that grew into urban centers around 800 BCE</a:t>
            </a:r>
          </a:p>
          <a:p>
            <a:r>
              <a:rPr lang="en-US" dirty="0">
                <a:solidFill>
                  <a:srgbClr val="FFFFFF"/>
                </a:solidFill>
              </a:rPr>
              <a:t>Mayan civilization fully emerged by 250 CE</a:t>
            </a:r>
          </a:p>
          <a:p>
            <a:pPr lvl="1"/>
            <a:r>
              <a:rPr lang="en-US" dirty="0">
                <a:solidFill>
                  <a:srgbClr val="FFFFFF"/>
                </a:solidFill>
              </a:rPr>
              <a:t>While the Mayan shared a common culture they never achieved political unity, instead approximately 40 independent city-states dominated the region from Southern Mexico to Honduras</a:t>
            </a:r>
          </a:p>
          <a:p>
            <a:pPr lvl="1"/>
            <a:r>
              <a:rPr lang="en-US" dirty="0">
                <a:solidFill>
                  <a:srgbClr val="FFFFFF"/>
                </a:solidFill>
              </a:rPr>
              <a:t>Some of the more powerful states exerted authority over smaller dependent states located nearby</a:t>
            </a:r>
          </a:p>
          <a:p>
            <a:r>
              <a:rPr lang="en-US" dirty="0">
                <a:solidFill>
                  <a:srgbClr val="FFFFFF"/>
                </a:solidFill>
              </a:rPr>
              <a:t>The Mayan classical age lasted from about 250 CE to 900 CE</a:t>
            </a:r>
          </a:p>
        </p:txBody>
      </p:sp>
    </p:spTree>
    <p:extLst>
      <p:ext uri="{BB962C8B-B14F-4D97-AF65-F5344CB8AC3E}">
        <p14:creationId xmlns:p14="http://schemas.microsoft.com/office/powerpoint/2010/main" val="2115952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3" name="Picture 12">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5" name="Rectangle 14">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9" name="Rectangle 18">
            <a:extLst>
              <a:ext uri="{FF2B5EF4-FFF2-40B4-BE49-F238E27FC236}">
                <a16:creationId xmlns:a16="http://schemas.microsoft.com/office/drawing/2014/main" id="{068A8980-5323-4E32-9817-A14D0B91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1A37955-21EA-4810-9AED-24CF25E260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10586" y="0"/>
            <a:ext cx="12192000" cy="6858000"/>
          </a:xfrm>
          <a:prstGeom prst="rect">
            <a:avLst/>
          </a:prstGeom>
        </p:spPr>
      </p:pic>
      <p:sp>
        <p:nvSpPr>
          <p:cNvPr id="23" name="Rectangle 22">
            <a:extLst>
              <a:ext uri="{FF2B5EF4-FFF2-40B4-BE49-F238E27FC236}">
                <a16:creationId xmlns:a16="http://schemas.microsoft.com/office/drawing/2014/main" id="{8B79A499-6023-4495-8687-96680A5E9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EB940AF-6DC4-4ABC-AF8C-4E3D80179A1B}"/>
              </a:ext>
            </a:extLst>
          </p:cNvPr>
          <p:cNvSpPr>
            <a:spLocks noGrp="1"/>
          </p:cNvSpPr>
          <p:nvPr>
            <p:ph type="title"/>
          </p:nvPr>
        </p:nvSpPr>
        <p:spPr>
          <a:xfrm>
            <a:off x="690908" y="4710483"/>
            <a:ext cx="8133478" cy="940240"/>
          </a:xfrm>
        </p:spPr>
        <p:txBody>
          <a:bodyPr vert="horz" lIns="91440" tIns="45720" rIns="91440" bIns="45720" rtlCol="0" anchor="b">
            <a:normAutofit/>
          </a:bodyPr>
          <a:lstStyle/>
          <a:p>
            <a:pPr algn="ctr"/>
            <a:r>
              <a:rPr lang="en-US" sz="4800" dirty="0"/>
              <a:t>Mayan Civilization Map </a:t>
            </a:r>
          </a:p>
        </p:txBody>
      </p:sp>
      <p:pic>
        <p:nvPicPr>
          <p:cNvPr id="4" name="Picture 3">
            <a:extLst>
              <a:ext uri="{FF2B5EF4-FFF2-40B4-BE49-F238E27FC236}">
                <a16:creationId xmlns:a16="http://schemas.microsoft.com/office/drawing/2014/main" id="{58E29BF5-C136-4654-BC4D-31A212355E24}"/>
              </a:ext>
            </a:extLst>
          </p:cNvPr>
          <p:cNvPicPr>
            <a:picLocks noChangeAspect="1"/>
          </p:cNvPicPr>
          <p:nvPr/>
        </p:nvPicPr>
        <p:blipFill>
          <a:blip r:embed="rId5"/>
          <a:stretch>
            <a:fillRect/>
          </a:stretch>
        </p:blipFill>
        <p:spPr>
          <a:xfrm>
            <a:off x="1760864" y="348851"/>
            <a:ext cx="7207221" cy="4342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 name="Rectangle 24">
            <a:extLst>
              <a:ext uri="{FF2B5EF4-FFF2-40B4-BE49-F238E27FC236}">
                <a16:creationId xmlns:a16="http://schemas.microsoft.com/office/drawing/2014/main" id="{BAA1CC66-52B7-4B1A-83B9-4473DABF8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427A1B02-0BC3-4123-A27E-111F26354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46EBDA5-97CE-4375-BC99-C7365D1CC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210130"/>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6618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BEB862-A528-4710-85E7-D92803A5DB0C}"/>
              </a:ext>
            </a:extLst>
          </p:cNvPr>
          <p:cNvSpPr>
            <a:spLocks noGrp="1"/>
          </p:cNvSpPr>
          <p:nvPr>
            <p:ph type="title"/>
          </p:nvPr>
        </p:nvSpPr>
        <p:spPr>
          <a:xfrm>
            <a:off x="680321" y="2063262"/>
            <a:ext cx="3739279" cy="2661052"/>
          </a:xfrm>
        </p:spPr>
        <p:txBody>
          <a:bodyPr>
            <a:normAutofit/>
          </a:bodyPr>
          <a:lstStyle/>
          <a:p>
            <a:pPr algn="ctr"/>
            <a:r>
              <a:rPr lang="en-US" sz="4400" dirty="0">
                <a:solidFill>
                  <a:srgbClr val="FFFFFF"/>
                </a:solidFill>
              </a:rPr>
              <a:t>Mayan Civilization </a:t>
            </a:r>
          </a:p>
        </p:txBody>
      </p:sp>
      <p:sp>
        <p:nvSpPr>
          <p:cNvPr id="3" name="Content Placeholder 2">
            <a:extLst>
              <a:ext uri="{FF2B5EF4-FFF2-40B4-BE49-F238E27FC236}">
                <a16:creationId xmlns:a16="http://schemas.microsoft.com/office/drawing/2014/main" id="{A54FBF74-CB96-4144-9E20-CAA80D9BADAB}"/>
              </a:ext>
            </a:extLst>
          </p:cNvPr>
          <p:cNvSpPr>
            <a:spLocks noGrp="1"/>
          </p:cNvSpPr>
          <p:nvPr>
            <p:ph idx="1"/>
          </p:nvPr>
        </p:nvSpPr>
        <p:spPr>
          <a:xfrm>
            <a:off x="5287995" y="661106"/>
            <a:ext cx="6257362" cy="5503101"/>
          </a:xfrm>
        </p:spPr>
        <p:txBody>
          <a:bodyPr anchor="ctr">
            <a:normAutofit/>
          </a:bodyPr>
          <a:lstStyle/>
          <a:p>
            <a:r>
              <a:rPr lang="en-US" dirty="0">
                <a:solidFill>
                  <a:srgbClr val="FFFFFF"/>
                </a:solidFill>
              </a:rPr>
              <a:t>The Mayan classical age lasted from about 250 CE to 900 CE</a:t>
            </a:r>
          </a:p>
          <a:p>
            <a:r>
              <a:rPr lang="en-US" dirty="0">
                <a:solidFill>
                  <a:srgbClr val="FFFFFF"/>
                </a:solidFill>
              </a:rPr>
              <a:t>The Mayan Civilization decline began around 800 CE when many of the urban centers were abandoned</a:t>
            </a:r>
          </a:p>
          <a:p>
            <a:pPr lvl="1"/>
            <a:r>
              <a:rPr lang="en-US" dirty="0">
                <a:solidFill>
                  <a:srgbClr val="FFFFFF"/>
                </a:solidFill>
              </a:rPr>
              <a:t>The reasons for the Mayan decline are unclear</a:t>
            </a:r>
          </a:p>
          <a:p>
            <a:pPr lvl="1"/>
            <a:r>
              <a:rPr lang="en-US" dirty="0">
                <a:solidFill>
                  <a:srgbClr val="FFFFFF"/>
                </a:solidFill>
              </a:rPr>
              <a:t>Scholars suggest that possible causes could include volcanic activity, excessive warfare, disease, overpopulation, or soil exhaustion</a:t>
            </a:r>
          </a:p>
          <a:p>
            <a:r>
              <a:rPr lang="en-US" dirty="0">
                <a:solidFill>
                  <a:srgbClr val="FFFFFF"/>
                </a:solidFill>
              </a:rPr>
              <a:t>By 900 CE, most Mayan cities were abandoned and the population lived in villages led by tribal chiefs</a:t>
            </a:r>
          </a:p>
        </p:txBody>
      </p:sp>
    </p:spTree>
    <p:extLst>
      <p:ext uri="{BB962C8B-B14F-4D97-AF65-F5344CB8AC3E}">
        <p14:creationId xmlns:p14="http://schemas.microsoft.com/office/powerpoint/2010/main" val="3850333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CBEB862-A528-4710-85E7-D92803A5DB0C}"/>
              </a:ext>
            </a:extLst>
          </p:cNvPr>
          <p:cNvSpPr>
            <a:spLocks noGrp="1"/>
          </p:cNvSpPr>
          <p:nvPr>
            <p:ph type="title"/>
          </p:nvPr>
        </p:nvSpPr>
        <p:spPr>
          <a:xfrm>
            <a:off x="680321" y="2063262"/>
            <a:ext cx="3739279" cy="2661052"/>
          </a:xfrm>
        </p:spPr>
        <p:txBody>
          <a:bodyPr>
            <a:normAutofit/>
          </a:bodyPr>
          <a:lstStyle/>
          <a:p>
            <a:pPr algn="ctr"/>
            <a:r>
              <a:rPr lang="en-US" sz="4400" dirty="0">
                <a:solidFill>
                  <a:srgbClr val="FFFFFF"/>
                </a:solidFill>
              </a:rPr>
              <a:t>Aztec Civilization </a:t>
            </a:r>
          </a:p>
        </p:txBody>
      </p:sp>
      <p:sp>
        <p:nvSpPr>
          <p:cNvPr id="3" name="Content Placeholder 2">
            <a:extLst>
              <a:ext uri="{FF2B5EF4-FFF2-40B4-BE49-F238E27FC236}">
                <a16:creationId xmlns:a16="http://schemas.microsoft.com/office/drawing/2014/main" id="{A54FBF74-CB96-4144-9E20-CAA80D9BADAB}"/>
              </a:ext>
            </a:extLst>
          </p:cNvPr>
          <p:cNvSpPr>
            <a:spLocks noGrp="1"/>
          </p:cNvSpPr>
          <p:nvPr>
            <p:ph idx="1"/>
          </p:nvPr>
        </p:nvSpPr>
        <p:spPr>
          <a:xfrm>
            <a:off x="5287995" y="661106"/>
            <a:ext cx="6257362" cy="5503101"/>
          </a:xfrm>
        </p:spPr>
        <p:txBody>
          <a:bodyPr anchor="ctr">
            <a:normAutofit fontScale="92500"/>
          </a:bodyPr>
          <a:lstStyle/>
          <a:p>
            <a:r>
              <a:rPr lang="en-US" dirty="0">
                <a:solidFill>
                  <a:srgbClr val="FFFFFF"/>
                </a:solidFill>
              </a:rPr>
              <a:t>As Mayan culture faded in 800 CE, the Toltec rose in the valley of Mexico and dominated the region from about 800 to 1100</a:t>
            </a:r>
          </a:p>
          <a:p>
            <a:r>
              <a:rPr lang="en-US" dirty="0">
                <a:solidFill>
                  <a:srgbClr val="FFFFFF"/>
                </a:solidFill>
              </a:rPr>
              <a:t>In the wake of the fall of the Toltec, the Aztecs migrated into the valley of Mexico where they struggled to integrate themselves among the urban agricultural societies surrounding Lake Texcoco in the heart of the valley of Mexico</a:t>
            </a:r>
          </a:p>
          <a:p>
            <a:r>
              <a:rPr lang="en-US" dirty="0">
                <a:solidFill>
                  <a:srgbClr val="FFFFFF"/>
                </a:solidFill>
              </a:rPr>
              <a:t>In their early years in the valley, the Aztecs worked as farm laborers and mercenaries for their more powerful neighbors</a:t>
            </a:r>
          </a:p>
          <a:p>
            <a:r>
              <a:rPr lang="en-US" dirty="0">
                <a:solidFill>
                  <a:srgbClr val="FFFFFF"/>
                </a:solidFill>
              </a:rPr>
              <a:t>With time their strength grew and they founded twin capitals, Tenochtitlan and Tlatelolco, on a small island in Lake Texcoco in 1325</a:t>
            </a:r>
          </a:p>
        </p:txBody>
      </p:sp>
    </p:spTree>
    <p:extLst>
      <p:ext uri="{BB962C8B-B14F-4D97-AF65-F5344CB8AC3E}">
        <p14:creationId xmlns:p14="http://schemas.microsoft.com/office/powerpoint/2010/main" val="287678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26226-6799-41B0-A656-362CAF564CA1}"/>
              </a:ext>
            </a:extLst>
          </p:cNvPr>
          <p:cNvSpPr>
            <a:spLocks noGrp="1"/>
          </p:cNvSpPr>
          <p:nvPr>
            <p:ph type="title"/>
          </p:nvPr>
        </p:nvSpPr>
        <p:spPr/>
        <p:txBody>
          <a:bodyPr/>
          <a:lstStyle/>
          <a:p>
            <a:pPr algn="ctr"/>
            <a:r>
              <a:rPr lang="en-US" dirty="0"/>
              <a:t>Aztec Civilization</a:t>
            </a:r>
          </a:p>
        </p:txBody>
      </p:sp>
      <p:sp>
        <p:nvSpPr>
          <p:cNvPr id="3" name="Text Placeholder 2">
            <a:extLst>
              <a:ext uri="{FF2B5EF4-FFF2-40B4-BE49-F238E27FC236}">
                <a16:creationId xmlns:a16="http://schemas.microsoft.com/office/drawing/2014/main" id="{54D8A17E-68BA-493D-B574-2165F05382C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96220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2" name="Picture 11">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4" name="Rectangle 13">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descr="A close up of a map&#10;&#10;Description generated with high confidence">
            <a:extLst>
              <a:ext uri="{FF2B5EF4-FFF2-40B4-BE49-F238E27FC236}">
                <a16:creationId xmlns:a16="http://schemas.microsoft.com/office/drawing/2014/main" id="{00E71586-9267-48A2-B1EC-ED4D59C78243}"/>
              </a:ext>
            </a:extLst>
          </p:cNvPr>
          <p:cNvPicPr>
            <a:picLocks noChangeAspect="1"/>
          </p:cNvPicPr>
          <p:nvPr/>
        </p:nvPicPr>
        <p:blipFill rotWithShape="1">
          <a:blip r:embed="rId5"/>
          <a:srcRect r="3093"/>
          <a:stretch/>
        </p:blipFill>
        <p:spPr>
          <a:xfrm>
            <a:off x="4644526" y="10"/>
            <a:ext cx="7552945" cy="6857990"/>
          </a:xfrm>
          <a:prstGeom prst="rect">
            <a:avLst/>
          </a:prstGeom>
          <a:ln>
            <a:noFill/>
          </a:ln>
          <a:effectLst/>
        </p:spPr>
      </p:pic>
      <p:pic>
        <p:nvPicPr>
          <p:cNvPr id="18" name="Picture 17">
            <a:extLst>
              <a:ext uri="{FF2B5EF4-FFF2-40B4-BE49-F238E27FC236}">
                <a16:creationId xmlns:a16="http://schemas.microsoft.com/office/drawing/2014/main" id="{25D611BD-13D6-4754-93F1-8ABAB81169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20" name="Rectangle 19">
            <a:extLst>
              <a:ext uri="{FF2B5EF4-FFF2-40B4-BE49-F238E27FC236}">
                <a16:creationId xmlns:a16="http://schemas.microsoft.com/office/drawing/2014/main" id="{D1564798-5942-49A9-89E9-7BF6D0239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3286444-E4E8-49E7-AF6F-989126181F67}"/>
              </a:ext>
            </a:extLst>
          </p:cNvPr>
          <p:cNvSpPr>
            <a:spLocks noGrp="1"/>
          </p:cNvSpPr>
          <p:nvPr>
            <p:ph type="title"/>
          </p:nvPr>
        </p:nvSpPr>
        <p:spPr>
          <a:xfrm>
            <a:off x="680322" y="2063262"/>
            <a:ext cx="3739278" cy="2661138"/>
          </a:xfrm>
        </p:spPr>
        <p:txBody>
          <a:bodyPr vert="horz" lIns="91440" tIns="45720" rIns="91440" bIns="45720" rtlCol="0" anchor="b">
            <a:normAutofit/>
          </a:bodyPr>
          <a:lstStyle/>
          <a:p>
            <a:pPr algn="ctr"/>
            <a:r>
              <a:rPr lang="en-US" sz="5400" dirty="0"/>
              <a:t>Aztec Civilization</a:t>
            </a:r>
          </a:p>
        </p:txBody>
      </p:sp>
    </p:spTree>
    <p:extLst>
      <p:ext uri="{BB962C8B-B14F-4D97-AF65-F5344CB8AC3E}">
        <p14:creationId xmlns:p14="http://schemas.microsoft.com/office/powerpoint/2010/main" val="168762569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otalTime>55</TotalTime>
  <Words>2728</Words>
  <Application>Microsoft Office PowerPoint</Application>
  <PresentationFormat>Widescreen</PresentationFormat>
  <Paragraphs>174</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Trebuchet MS</vt:lpstr>
      <vt:lpstr>Berlin</vt:lpstr>
      <vt:lpstr>Mayans, Aztecs, &amp; Incas</vt:lpstr>
      <vt:lpstr>Georgia Standards of Excellence </vt:lpstr>
      <vt:lpstr>Mayans, Aztecs, &amp; Incas </vt:lpstr>
      <vt:lpstr>Mayan Civilization </vt:lpstr>
      <vt:lpstr>Mayan Civilization Map </vt:lpstr>
      <vt:lpstr>Mayan Civilization </vt:lpstr>
      <vt:lpstr>Aztec Civilization </vt:lpstr>
      <vt:lpstr>Aztec Civilization</vt:lpstr>
      <vt:lpstr>Aztec Civilization</vt:lpstr>
      <vt:lpstr>Aztec Civilization </vt:lpstr>
      <vt:lpstr>Aztec Civilization </vt:lpstr>
      <vt:lpstr>Aztec Civilization </vt:lpstr>
      <vt:lpstr>Aztec Civilization </vt:lpstr>
      <vt:lpstr>Incan Civilization</vt:lpstr>
      <vt:lpstr>Incan Civilization </vt:lpstr>
      <vt:lpstr>Incan Civilization </vt:lpstr>
      <vt:lpstr>Incan Civilization </vt:lpstr>
      <vt:lpstr>Incan Civilization </vt:lpstr>
      <vt:lpstr>Maya, Aztec, and Inca: Religion</vt:lpstr>
      <vt:lpstr>Maya, Aztec, and Inca: Religion</vt:lpstr>
      <vt:lpstr>Maya, Aztec, and Inca: Social</vt:lpstr>
      <vt:lpstr>Maya, Aztec, and Inca: Economy</vt:lpstr>
      <vt:lpstr>Maya, Aztec, and Inca: Economy</vt:lpstr>
      <vt:lpstr>Maya, Aztec, and Inca: Political</vt:lpstr>
      <vt:lpstr>Maya, Aztec, and Inca: Political</vt:lpstr>
      <vt:lpstr>Maya, Aztec, and Inca: Technology</vt:lpstr>
      <vt:lpstr>Maya, Aztec, and Inca: Technology</vt:lpstr>
      <vt:lpstr>Inca – Terrace farming   Aztec – chinapas </vt:lpstr>
      <vt:lpstr>Incan – Quipa    Aztec &amp; Maya – Heiroglypics </vt:lpstr>
      <vt:lpstr>Mesoamerican Calendar </vt:lpstr>
      <vt:lpstr>Mesoamerican Temples </vt:lpstr>
      <vt:lpstr>Compare and Contrast  of  Mayans, Aztecs, and Incas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Mayans, Aztecs, &amp; Incas</dc:title>
  <dc:creator>Mandrell Perryman</dc:creator>
  <cp:lastModifiedBy>Mandrell Perryman</cp:lastModifiedBy>
  <cp:revision>11</cp:revision>
  <dcterms:created xsi:type="dcterms:W3CDTF">2019-03-11T10:01:20Z</dcterms:created>
  <dcterms:modified xsi:type="dcterms:W3CDTF">2019-03-11T10:56:54Z</dcterms:modified>
</cp:coreProperties>
</file>