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91947"/>
            <a:ext cx="9763071" cy="1492469"/>
          </a:xfrm>
        </p:spPr>
        <p:txBody>
          <a:bodyPr/>
          <a:lstStyle/>
          <a:p>
            <a:pPr algn="ctr"/>
            <a:r>
              <a:rPr lang="en-US" dirty="0"/>
              <a:t>Islam &amp; The Islamic empire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937"/>
          <a:stretch/>
        </p:blipFill>
        <p:spPr>
          <a:xfrm>
            <a:off x="2932387" y="2064297"/>
            <a:ext cx="6076950" cy="392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5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538952"/>
            <a:ext cx="8534400" cy="1001985"/>
          </a:xfrm>
        </p:spPr>
        <p:txBody>
          <a:bodyPr/>
          <a:lstStyle/>
          <a:p>
            <a:r>
              <a:rPr lang="en-US" dirty="0"/>
              <a:t>Islamic Empires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339"/>
            <a:ext cx="9121940" cy="56098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Abbasid Caliphate replaced the </a:t>
            </a:r>
            <a:r>
              <a:rPr lang="en-US" sz="2400" dirty="0" err="1">
                <a:solidFill>
                  <a:schemeClr val="tx1"/>
                </a:solidFill>
              </a:rPr>
              <a:t>Umayyads</a:t>
            </a:r>
            <a:r>
              <a:rPr lang="en-US" sz="2400" dirty="0">
                <a:solidFill>
                  <a:schemeClr val="tx1"/>
                </a:solidFill>
              </a:rPr>
              <a:t> &amp; held the position until the last Abbasid Caliph was killed by the Mongols in 1258.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Abbasid caliphs were never able to maintain the level of political unity or centralized authority of the </a:t>
            </a:r>
            <a:r>
              <a:rPr lang="en-US" sz="2400" dirty="0" err="1">
                <a:solidFill>
                  <a:schemeClr val="tx1"/>
                </a:solidFill>
              </a:rPr>
              <a:t>Umayyads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Abbasid authority never extended to Iberia &amp; by 969 a rival caliphate, the </a:t>
            </a:r>
            <a:r>
              <a:rPr lang="en-US" sz="2400" dirty="0" err="1">
                <a:solidFill>
                  <a:schemeClr val="tx1"/>
                </a:solidFill>
              </a:rPr>
              <a:t>Fatimids,controlled</a:t>
            </a:r>
            <a:r>
              <a:rPr lang="en-US" sz="2400" dirty="0">
                <a:solidFill>
                  <a:schemeClr val="tx1"/>
                </a:solidFill>
              </a:rPr>
              <a:t> Northern Africa &amp; parts of Palestine &amp; the Arabian Peninsula. </a:t>
            </a:r>
          </a:p>
        </p:txBody>
      </p:sp>
      <p:sp>
        <p:nvSpPr>
          <p:cNvPr id="4" name="AutoShape 2" descr="Image result for Qu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94FCD-350A-4B83-9F7D-0EFCD6D6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Split Within Islam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53302-101C-4599-ABF7-CCB0F8EE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Sunni vs Shi’ite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6BD94-B662-4B5B-ACFE-27AE5DE1A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6" r="6849"/>
          <a:stretch/>
        </p:blipFill>
        <p:spPr>
          <a:xfrm>
            <a:off x="974201" y="950440"/>
            <a:ext cx="5825026" cy="4622495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64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2D743-5374-4ACB-9D20-59084C8A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84373"/>
            <a:ext cx="8534400" cy="1155113"/>
          </a:xfrm>
        </p:spPr>
        <p:txBody>
          <a:bodyPr/>
          <a:lstStyle/>
          <a:p>
            <a:r>
              <a:rPr lang="en-US" dirty="0"/>
              <a:t>Conflict Within Islam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49190-A40C-4548-AD36-DE572251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418513"/>
            <a:ext cx="10227212" cy="486585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While alive, Muhammad never established a plan for leadership of the </a:t>
            </a:r>
            <a:r>
              <a:rPr lang="en-US" sz="3100" dirty="0" err="1">
                <a:solidFill>
                  <a:schemeClr val="tx1"/>
                </a:solidFill>
              </a:rPr>
              <a:t>Umma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</a:p>
          <a:p>
            <a:r>
              <a:rPr lang="en-US" sz="3100" dirty="0">
                <a:solidFill>
                  <a:schemeClr val="tx1"/>
                </a:solidFill>
              </a:rPr>
              <a:t>After his death the 1</a:t>
            </a:r>
            <a:r>
              <a:rPr lang="en-US" sz="3100" baseline="30000" dirty="0">
                <a:solidFill>
                  <a:schemeClr val="tx1"/>
                </a:solidFill>
              </a:rPr>
              <a:t>st</a:t>
            </a:r>
            <a:r>
              <a:rPr lang="en-US" sz="3100" dirty="0">
                <a:solidFill>
                  <a:schemeClr val="tx1"/>
                </a:solidFill>
              </a:rPr>
              <a:t> 3 caliphs were selected from among his close companions &amp; generally ruled without controversy until year 656 </a:t>
            </a:r>
          </a:p>
          <a:p>
            <a:pPr lvl="1"/>
            <a:r>
              <a:rPr lang="en-US" sz="2600" u="sng" dirty="0">
                <a:solidFill>
                  <a:schemeClr val="tx1"/>
                </a:solidFill>
              </a:rPr>
              <a:t>656</a:t>
            </a:r>
            <a:r>
              <a:rPr lang="en-US" sz="2600" dirty="0">
                <a:solidFill>
                  <a:schemeClr val="tx1"/>
                </a:solidFill>
              </a:rPr>
              <a:t> -  rebels from the army assassinated Uthman, the third caliph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assassins then nominated Ali, a relative of Muhammad for the position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Many in the community believed that Ali was Muhammad’s legitimate heir because of sermon delivered by the Prophet at </a:t>
            </a:r>
            <a:r>
              <a:rPr lang="en-US" sz="2600" dirty="0" err="1">
                <a:solidFill>
                  <a:schemeClr val="tx1"/>
                </a:solidFill>
              </a:rPr>
              <a:t>Ghadir</a:t>
            </a:r>
            <a:r>
              <a:rPr lang="en-US" sz="2600" dirty="0">
                <a:solidFill>
                  <a:schemeClr val="tx1"/>
                </a:solidFill>
              </a:rPr>
              <a:t> al-</a:t>
            </a:r>
            <a:r>
              <a:rPr lang="en-US" sz="2600" dirty="0" err="1">
                <a:solidFill>
                  <a:schemeClr val="tx1"/>
                </a:solidFill>
              </a:rPr>
              <a:t>Khumm</a:t>
            </a:r>
            <a:r>
              <a:rPr lang="en-US" sz="2600" dirty="0">
                <a:solidFill>
                  <a:schemeClr val="tx1"/>
                </a:solidFill>
              </a:rPr>
              <a:t> in which he alluded to Ali as leader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Ali accepted the position of caliph but he faced a challenge from 2 of Muhammad's close friends &amp; his favorite wife A’isha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This challenge resulted in the Battle of the Camel from which Ali emerged victorious</a:t>
            </a:r>
          </a:p>
        </p:txBody>
      </p:sp>
    </p:spTree>
    <p:extLst>
      <p:ext uri="{BB962C8B-B14F-4D97-AF65-F5344CB8AC3E}">
        <p14:creationId xmlns:p14="http://schemas.microsoft.com/office/powerpoint/2010/main" val="101563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2D743-5374-4ACB-9D20-59084C8A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84373"/>
            <a:ext cx="8534400" cy="1155113"/>
          </a:xfrm>
        </p:spPr>
        <p:txBody>
          <a:bodyPr/>
          <a:lstStyle/>
          <a:p>
            <a:r>
              <a:rPr lang="en-US" dirty="0"/>
              <a:t>Conflict Within Islam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49190-A40C-4548-AD36-DE572251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96948"/>
            <a:ext cx="11324493" cy="53316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Following the Battle of the Camel, Ali faced another challenge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Came from a relative of the slain Uthman, the Syrian governor </a:t>
            </a:r>
            <a:r>
              <a:rPr lang="en-US" sz="2000" dirty="0" err="1">
                <a:solidFill>
                  <a:schemeClr val="tx1"/>
                </a:solidFill>
              </a:rPr>
              <a:t>Mu’awiya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This led to more armed conflict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Battles were inconclusive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Ali &amp; </a:t>
            </a:r>
            <a:r>
              <a:rPr lang="en-US" sz="2000" dirty="0" err="1">
                <a:solidFill>
                  <a:schemeClr val="tx1"/>
                </a:solidFill>
              </a:rPr>
              <a:t>Mu’awiya</a:t>
            </a:r>
            <a:r>
              <a:rPr lang="en-US" sz="2000" dirty="0">
                <a:solidFill>
                  <a:schemeClr val="tx1"/>
                </a:solidFill>
              </a:rPr>
              <a:t> agreed to a truce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Ali was assassinated by a group of his followers in 661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Assassins were angered by Ali’s willingness to negotiate with </a:t>
            </a:r>
            <a:r>
              <a:rPr lang="en-US" sz="2000" dirty="0" err="1">
                <a:solidFill>
                  <a:schemeClr val="tx1"/>
                </a:solidFill>
              </a:rPr>
              <a:t>Mu’awiya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Ali’s assassination cleared the way for </a:t>
            </a:r>
            <a:r>
              <a:rPr lang="en-US" sz="2400" dirty="0" err="1">
                <a:solidFill>
                  <a:schemeClr val="tx1"/>
                </a:solidFill>
              </a:rPr>
              <a:t>Mu’awiya</a:t>
            </a:r>
            <a:r>
              <a:rPr lang="en-US" sz="2400" dirty="0">
                <a:solidFill>
                  <a:schemeClr val="tx1"/>
                </a:solidFill>
              </a:rPr>
              <a:t> to assume the position of caliph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Established the Umayyad Caliphate</a:t>
            </a:r>
          </a:p>
        </p:txBody>
      </p:sp>
    </p:spTree>
    <p:extLst>
      <p:ext uri="{BB962C8B-B14F-4D97-AF65-F5344CB8AC3E}">
        <p14:creationId xmlns:p14="http://schemas.microsoft.com/office/powerpoint/2010/main" val="374569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2D743-5374-4ACB-9D20-59084C8A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84373"/>
            <a:ext cx="8534400" cy="1155113"/>
          </a:xfrm>
        </p:spPr>
        <p:txBody>
          <a:bodyPr/>
          <a:lstStyle/>
          <a:p>
            <a:r>
              <a:rPr lang="en-US" dirty="0"/>
              <a:t>Conflict Within Islam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49190-A40C-4548-AD36-DE572251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96949"/>
            <a:ext cx="11324493" cy="34606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However, Ali’s son </a:t>
            </a:r>
            <a:r>
              <a:rPr lang="en-US" dirty="0" err="1">
                <a:solidFill>
                  <a:schemeClr val="tx1"/>
                </a:solidFill>
              </a:rPr>
              <a:t>Husayn</a:t>
            </a:r>
            <a:r>
              <a:rPr lang="en-US" dirty="0">
                <a:solidFill>
                  <a:schemeClr val="tx1"/>
                </a:solidFill>
              </a:rPr>
              <a:t> revolted in 680 hoping to reestablish his family’s right to rule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Umayyad caliph ordered </a:t>
            </a:r>
            <a:r>
              <a:rPr lang="en-US" sz="2000" dirty="0" err="1">
                <a:solidFill>
                  <a:schemeClr val="tx1"/>
                </a:solidFill>
              </a:rPr>
              <a:t>Husayn</a:t>
            </a:r>
            <a:r>
              <a:rPr lang="en-US" sz="2000" dirty="0">
                <a:solidFill>
                  <a:schemeClr val="tx1"/>
                </a:solidFill>
              </a:rPr>
              <a:t> &amp; his family massacred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violent death of </a:t>
            </a:r>
            <a:r>
              <a:rPr lang="en-US" sz="2000" dirty="0" err="1">
                <a:solidFill>
                  <a:schemeClr val="tx1"/>
                </a:solidFill>
              </a:rPr>
              <a:t>Husayn</a:t>
            </a:r>
            <a:r>
              <a:rPr lang="en-US" sz="2000" dirty="0">
                <a:solidFill>
                  <a:schemeClr val="tx1"/>
                </a:solidFill>
              </a:rPr>
              <a:t> made him a martyr to his followers </a:t>
            </a:r>
          </a:p>
          <a:p>
            <a:r>
              <a:rPr lang="en-US" dirty="0" err="1">
                <a:solidFill>
                  <a:schemeClr val="tx1"/>
                </a:solidFill>
              </a:rPr>
              <a:t>Husayn’s</a:t>
            </a:r>
            <a:r>
              <a:rPr lang="en-US" dirty="0">
                <a:solidFill>
                  <a:schemeClr val="tx1"/>
                </a:solidFill>
              </a:rPr>
              <a:t> followers broke away &amp; formed the </a:t>
            </a:r>
            <a:r>
              <a:rPr lang="en-US" b="1" u="sng" dirty="0">
                <a:solidFill>
                  <a:schemeClr val="tx1"/>
                </a:solidFill>
              </a:rPr>
              <a:t>Shi’a</a:t>
            </a:r>
            <a:r>
              <a:rPr lang="en-US" dirty="0">
                <a:solidFill>
                  <a:schemeClr val="tx1"/>
                </a:solidFill>
              </a:rPr>
              <a:t> branch of Islam </a:t>
            </a:r>
          </a:p>
          <a:p>
            <a:r>
              <a:rPr lang="en-US" dirty="0">
                <a:solidFill>
                  <a:schemeClr val="tx1"/>
                </a:solidFill>
              </a:rPr>
              <a:t>Supports of the Umayyads became known as the </a:t>
            </a:r>
            <a:r>
              <a:rPr lang="en-US" b="1" u="sng" dirty="0">
                <a:solidFill>
                  <a:schemeClr val="tx1"/>
                </a:solidFill>
              </a:rPr>
              <a:t>Sunni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1FC41-48F3-4716-A40E-6A3B1AAC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49" y="2969847"/>
            <a:ext cx="8015973" cy="24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6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FB1ADC-1451-4165-BEA8-9C798F7F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10" y="628617"/>
            <a:ext cx="46364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Map of Followers of Islam</a:t>
            </a:r>
            <a:br>
              <a:rPr lang="en-US" sz="3400" dirty="0"/>
            </a:br>
            <a:r>
              <a:rPr lang="en-US" sz="3400" dirty="0"/>
              <a:t>   </a:t>
            </a:r>
            <a:r>
              <a:rPr lang="en-US" sz="3400" dirty="0">
                <a:solidFill>
                  <a:schemeClr val="accent1"/>
                </a:solidFill>
              </a:rPr>
              <a:t>Blue</a:t>
            </a:r>
            <a:r>
              <a:rPr lang="en-US" sz="3400" dirty="0"/>
              <a:t> = </a:t>
            </a:r>
            <a:r>
              <a:rPr lang="en-US" sz="3400" dirty="0" err="1"/>
              <a:t>Shi’Ite</a:t>
            </a:r>
            <a:br>
              <a:rPr lang="en-US" sz="3400" dirty="0"/>
            </a:br>
            <a:r>
              <a:rPr lang="en-US" sz="3400" dirty="0"/>
              <a:t>   </a:t>
            </a:r>
            <a:r>
              <a:rPr lang="en-US" sz="3400" dirty="0">
                <a:solidFill>
                  <a:schemeClr val="accent4">
                    <a:lumMod val="75000"/>
                  </a:schemeClr>
                </a:solidFill>
              </a:rPr>
              <a:t>Green</a:t>
            </a:r>
            <a:r>
              <a:rPr lang="en-US" sz="3400" dirty="0"/>
              <a:t> = Sunni </a:t>
            </a:r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EAA1-B8C1-44C3-AC48-89CF51995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8" r="18508" b="-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34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56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58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60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62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64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1" name="Rectangle 66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94FCD-350A-4B83-9F7D-0EFCD6D6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0" y="4197392"/>
            <a:ext cx="9552558" cy="1443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Economic Impact of Islam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53302-101C-4599-ABF7-CCB0F8EE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273" y="5721562"/>
            <a:ext cx="9623477" cy="4629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0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1105010-F2D6-4731-BD1C-3F3D48C8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2" y="277536"/>
            <a:ext cx="9039046" cy="44138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55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B6A83-CD2F-4B73-A42D-89C6411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61317"/>
            <a:ext cx="8534400" cy="1084774"/>
          </a:xfrm>
        </p:spPr>
        <p:txBody>
          <a:bodyPr/>
          <a:lstStyle/>
          <a:p>
            <a:pPr algn="ctr"/>
            <a:r>
              <a:rPr lang="en-US" b="1" dirty="0"/>
              <a:t>Islamic Trade Routes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80107-4AC2-4561-AC6D-34BABCC4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655542" cy="457551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Islamic world laid at the heart of 4 of the world’s major trade routes in the period from 600 to 1300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stability offered by these vast Islamic caliphates fostered the growth of these trade routes &amp; prosperity of the regions they connected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These trade routes include the Mediterranean, Trans-Saharan caravan route, Silk Road, &amp; the Indian Ocean maritime system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Together these interconnected routes linked the manufactures, mines markets of China, Southeast Asia, India, East Africa, the Middle East, Central Asia, West Africa, &amp; Europe</a:t>
            </a:r>
          </a:p>
        </p:txBody>
      </p:sp>
    </p:spTree>
    <p:extLst>
      <p:ext uri="{BB962C8B-B14F-4D97-AF65-F5344CB8AC3E}">
        <p14:creationId xmlns:p14="http://schemas.microsoft.com/office/powerpoint/2010/main" val="287759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B6A83-CD2F-4B73-A42D-89C6411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73858"/>
            <a:ext cx="8534400" cy="1056639"/>
          </a:xfrm>
        </p:spPr>
        <p:txBody>
          <a:bodyPr/>
          <a:lstStyle/>
          <a:p>
            <a:pPr algn="ctr"/>
            <a:r>
              <a:rPr lang="en-US" b="1" dirty="0"/>
              <a:t>Islamic Trade Routes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80107-4AC2-4561-AC6D-34BABCC4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289782" cy="468805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Trade along Islamic trade routes included the exchange of key commodities </a:t>
            </a:r>
          </a:p>
          <a:p>
            <a:pPr lvl="1"/>
            <a:r>
              <a:rPr lang="en-US" sz="2000" u="sng" dirty="0">
                <a:solidFill>
                  <a:schemeClr val="tx1"/>
                </a:solidFill>
              </a:rPr>
              <a:t>China</a:t>
            </a:r>
            <a:r>
              <a:rPr lang="en-US" sz="2000" dirty="0">
                <a:solidFill>
                  <a:schemeClr val="tx1"/>
                </a:solidFill>
              </a:rPr>
              <a:t> - silk and porcelain</a:t>
            </a:r>
          </a:p>
          <a:p>
            <a:pPr lvl="1"/>
            <a:r>
              <a:rPr lang="en-US" sz="2000" u="sng" dirty="0">
                <a:solidFill>
                  <a:schemeClr val="tx1"/>
                </a:solidFill>
              </a:rPr>
              <a:t>South &amp; SE Asia </a:t>
            </a:r>
            <a:r>
              <a:rPr lang="en-US" sz="2000" dirty="0">
                <a:solidFill>
                  <a:schemeClr val="tx1"/>
                </a:solidFill>
              </a:rPr>
              <a:t>- spices &amp; textiles </a:t>
            </a:r>
          </a:p>
          <a:p>
            <a:pPr lvl="1"/>
            <a:r>
              <a:rPr lang="en-US" sz="2000" u="sng" dirty="0">
                <a:solidFill>
                  <a:schemeClr val="tx1"/>
                </a:solidFill>
              </a:rPr>
              <a:t>Africa</a:t>
            </a:r>
            <a:r>
              <a:rPr lang="en-US" sz="2000" dirty="0">
                <a:solidFill>
                  <a:schemeClr val="tx1"/>
                </a:solidFill>
              </a:rPr>
              <a:t> - ivory, slaves, &amp; gold </a:t>
            </a:r>
          </a:p>
          <a:p>
            <a:pPr lvl="1"/>
            <a:r>
              <a:rPr lang="en-US" sz="2000" u="sng" dirty="0">
                <a:solidFill>
                  <a:schemeClr val="tx1"/>
                </a:solidFill>
              </a:rPr>
              <a:t>Europe</a:t>
            </a:r>
            <a:r>
              <a:rPr lang="en-US" sz="2000" dirty="0">
                <a:solidFill>
                  <a:schemeClr val="tx1"/>
                </a:solidFill>
              </a:rPr>
              <a:t> - glass </a:t>
            </a:r>
          </a:p>
          <a:p>
            <a:pPr lvl="1"/>
            <a:r>
              <a:rPr lang="en-US" sz="2000" u="sng" dirty="0">
                <a:solidFill>
                  <a:schemeClr val="tx1"/>
                </a:solidFill>
              </a:rPr>
              <a:t>Middle East </a:t>
            </a: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metalware</a:t>
            </a:r>
            <a:r>
              <a:rPr lang="en-US" sz="2000" dirty="0">
                <a:solidFill>
                  <a:schemeClr val="tx1"/>
                </a:solidFill>
              </a:rPr>
              <a:t>, slaves, &amp; textiles</a:t>
            </a:r>
          </a:p>
        </p:txBody>
      </p:sp>
    </p:spTree>
    <p:extLst>
      <p:ext uri="{BB962C8B-B14F-4D97-AF65-F5344CB8AC3E}">
        <p14:creationId xmlns:p14="http://schemas.microsoft.com/office/powerpoint/2010/main" val="266510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B6A83-CD2F-4B73-A42D-89C6411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526156"/>
            <a:ext cx="8534400" cy="945321"/>
          </a:xfrm>
        </p:spPr>
        <p:txBody>
          <a:bodyPr/>
          <a:lstStyle/>
          <a:p>
            <a:pPr algn="ctr"/>
            <a:r>
              <a:rPr lang="en-US" b="1" dirty="0"/>
              <a:t>Islamic Trade Routes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80107-4AC2-4561-AC6D-34BABCC4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386523"/>
            <a:ext cx="10608265" cy="53671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Trade along Islamic trade routes was facilitated by technological advances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Arab dhow made travel in the Indian Ocean easier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it was equipped with a triangular lateen sail that increased the ship’s maneuverability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Arabian camel saddles that diffused to North Africa improved the security &amp; efficiency of trans-Saharan trade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common moral code that Islam offered also promoted the growth of trade in the region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Taken together, these Afro-Eurasian trade routes that meet in the Muslim world spurred the entire region’s economic growth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This growth is evidenced by the increased prosperity in major trading cities like Timbuktu, Mombasa, Alexandra, Constantinople, Venice, Hormuz, Baghdad, Melaka, Calicut, Canton, &amp; Hangzhou among others</a:t>
            </a:r>
          </a:p>
        </p:txBody>
      </p:sp>
    </p:spTree>
    <p:extLst>
      <p:ext uri="{BB962C8B-B14F-4D97-AF65-F5344CB8AC3E}">
        <p14:creationId xmlns:p14="http://schemas.microsoft.com/office/powerpoint/2010/main" val="34636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74" y="5022496"/>
            <a:ext cx="8534400" cy="1507067"/>
          </a:xfrm>
        </p:spPr>
        <p:txBody>
          <a:bodyPr/>
          <a:lstStyle/>
          <a:p>
            <a:r>
              <a:rPr lang="en-US" dirty="0"/>
              <a:t>Origins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79009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In 570, Muhammad was born in Mecca</a:t>
            </a:r>
          </a:p>
          <a:p>
            <a:r>
              <a:rPr lang="en-US" sz="3800" dirty="0">
                <a:solidFill>
                  <a:schemeClr val="tx1"/>
                </a:solidFill>
              </a:rPr>
              <a:t>During this time, the northern portion of Middle East was dominated by the Christian Byzantine Empire &amp; the Zoroastrian Sassanid Persian Empire</a:t>
            </a:r>
          </a:p>
          <a:p>
            <a:r>
              <a:rPr lang="en-US" sz="3800" dirty="0">
                <a:solidFill>
                  <a:schemeClr val="tx1"/>
                </a:solidFill>
              </a:rPr>
              <a:t>There was no centralized authority within the Arabian peninsula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Independent tribes ruled &amp; benefitted from the lucrative trade routes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Tribes traded frankincense &amp; myrrh with the Persians &amp; Byzantines </a:t>
            </a:r>
          </a:p>
          <a:p>
            <a:r>
              <a:rPr lang="en-US" sz="4500" dirty="0">
                <a:solidFill>
                  <a:schemeClr val="tx1"/>
                </a:solidFill>
              </a:rPr>
              <a:t>Mecca was an important trading town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Mecca also served as important religious site for polytheistic Arabs because of the Ka’ba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974" y="4193628"/>
            <a:ext cx="3116658" cy="2334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901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white building&#10;&#10;Description generated with very high confidence">
            <a:extLst>
              <a:ext uri="{FF2B5EF4-FFF2-40B4-BE49-F238E27FC236}">
                <a16:creationId xmlns:a16="http://schemas.microsoft.com/office/drawing/2014/main" id="{5220EC80-F02F-45A9-83D4-5E10470A9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6492" b="11161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9C18B-0C66-4666-80B8-0B2A5E21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Major Contributions of Islam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D047A-582B-4CF3-9A99-6A8E469BE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7651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0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7E6DDD-6F79-4FB5-87A6-4C2667A4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830957"/>
            <a:ext cx="8534400" cy="693529"/>
          </a:xfrm>
        </p:spPr>
        <p:txBody>
          <a:bodyPr/>
          <a:lstStyle/>
          <a:p>
            <a:r>
              <a:rPr lang="en-US" dirty="0"/>
              <a:t>Major Contributions of Islam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35FA0-5217-4DEF-B4BD-3A2CB01A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225287"/>
            <a:ext cx="10005391" cy="534062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 key factors intercepted in the period 600 to 1300 to make the Islamic world a center of learning</a:t>
            </a:r>
          </a:p>
          <a:p>
            <a:pPr lvl="1"/>
            <a:r>
              <a:rPr lang="en-US" sz="2600" u="sng" dirty="0">
                <a:solidFill>
                  <a:schemeClr val="tx1"/>
                </a:solidFill>
              </a:rPr>
              <a:t>1</a:t>
            </a:r>
            <a:r>
              <a:rPr lang="en-US" sz="2600" u="sng" baseline="30000" dirty="0">
                <a:solidFill>
                  <a:schemeClr val="tx1"/>
                </a:solidFill>
              </a:rPr>
              <a:t>st</a:t>
            </a:r>
            <a:r>
              <a:rPr lang="en-US" sz="2600" dirty="0">
                <a:solidFill>
                  <a:schemeClr val="tx1"/>
                </a:solidFill>
              </a:rPr>
              <a:t> - the Islamic world was at the intersection of Afro-Eurasia’s major trade routes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this fostered a cosmopolitan atmosphere were intellectuals from different regions could meet and exchange ideas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Early scholarship from Greece &amp; Rome was translated, preserved &amp; improved upon.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Indian mathematics including the number system that becomes known as Arabic numerals in the West was applied to the development of algebra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Chinese paper making technology allowed the creation of vast libraries &amp; Chinese technologies related to navigation, astronomy, &amp; gunpowder were refined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These refinements would eventually facilitate the age of exploration in Europe. </a:t>
            </a:r>
          </a:p>
        </p:txBody>
      </p:sp>
    </p:spTree>
    <p:extLst>
      <p:ext uri="{BB962C8B-B14F-4D97-AF65-F5344CB8AC3E}">
        <p14:creationId xmlns:p14="http://schemas.microsoft.com/office/powerpoint/2010/main" val="193809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7E6DDD-6F79-4FB5-87A6-4C2667A4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830957"/>
            <a:ext cx="8534400" cy="693529"/>
          </a:xfrm>
        </p:spPr>
        <p:txBody>
          <a:bodyPr/>
          <a:lstStyle/>
          <a:p>
            <a:r>
              <a:rPr lang="en-US" dirty="0"/>
              <a:t>Major Contributions of Islam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35FA0-5217-4DEF-B4BD-3A2CB01A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225287"/>
            <a:ext cx="10005391" cy="5340626"/>
          </a:xfrm>
        </p:spPr>
        <p:txBody>
          <a:bodyPr>
            <a:normAutofit/>
          </a:bodyPr>
          <a:lstStyle/>
          <a:p>
            <a:pPr lvl="1"/>
            <a:r>
              <a:rPr lang="en-US" sz="2400" u="sng" dirty="0">
                <a:solidFill>
                  <a:schemeClr val="tx1"/>
                </a:solidFill>
              </a:rPr>
              <a:t>2</a:t>
            </a:r>
            <a:r>
              <a:rPr lang="en-US" sz="2400" u="sng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- the expectation that all believers read the Quran promoted literacy in a universal language, Arabic, &amp; the establishment of an extensive educational system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Baghdad, Damascus, Cordoba, &amp; Timbuktu among other cities became what we might call university towns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This intellectual development was centered on the madrasas, a religious college were scholars studied many disciplines of learning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In the field of science, Ibn </a:t>
            </a:r>
            <a:r>
              <a:rPr lang="en-US" sz="2000" dirty="0" err="1">
                <a:solidFill>
                  <a:schemeClr val="tx1"/>
                </a:solidFill>
              </a:rPr>
              <a:t>Sina</a:t>
            </a:r>
            <a:r>
              <a:rPr lang="en-US" sz="2000" dirty="0">
                <a:solidFill>
                  <a:schemeClr val="tx1"/>
                </a:solidFill>
              </a:rPr>
              <a:t> authored </a:t>
            </a:r>
            <a:r>
              <a:rPr lang="en-US" sz="2000" i="1" u="sng" dirty="0">
                <a:solidFill>
                  <a:schemeClr val="tx1"/>
                </a:solidFill>
              </a:rPr>
              <a:t>Canon of Medicine</a:t>
            </a:r>
            <a:r>
              <a:rPr lang="en-US" sz="2000" dirty="0">
                <a:solidFill>
                  <a:schemeClr val="tx1"/>
                </a:solidFill>
              </a:rPr>
              <a:t> which became the authoritative medical text in the Middle East &amp; Europe until the 1600s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In the field of geography, </a:t>
            </a:r>
            <a:r>
              <a:rPr lang="en-US" sz="2000" u="sng" dirty="0">
                <a:solidFill>
                  <a:schemeClr val="tx1"/>
                </a:solidFill>
              </a:rPr>
              <a:t>Ibn Battuta’s </a:t>
            </a:r>
            <a:r>
              <a:rPr lang="en-US" sz="2000" dirty="0">
                <a:solidFill>
                  <a:schemeClr val="tx1"/>
                </a:solidFill>
              </a:rPr>
              <a:t>Travels vastly improved knowledge of cultural &amp; physical geography in the Islamic world &amp; beyond.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6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E93F9-BE50-4321-BCC0-C94BC1D0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87" y="186359"/>
            <a:ext cx="8343900" cy="625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45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91828"/>
            <a:ext cx="8534400" cy="1507067"/>
          </a:xfrm>
        </p:spPr>
        <p:txBody>
          <a:bodyPr/>
          <a:lstStyle/>
          <a:p>
            <a:r>
              <a:rPr lang="en-US" dirty="0"/>
              <a:t>Origins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7060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Muhammad became a merchant &amp; eventually married a wealthy widow, Khadijah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Financially secure, Muhammad now turned to spiritual pursuits which included meditating in the mountain caves outside of Mecca.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 about 610, Muhammad began to have visions while meditating.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He believed that these visions were the Angel Gabriel delivering a message from the one true God (Allah in Arabic)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message delivered in these revelation outlined the basic beliefs of Islam &amp; were eventually recorded in the Quran</a:t>
            </a:r>
          </a:p>
        </p:txBody>
      </p:sp>
    </p:spTree>
    <p:extLst>
      <p:ext uri="{BB962C8B-B14F-4D97-AF65-F5344CB8AC3E}">
        <p14:creationId xmlns:p14="http://schemas.microsoft.com/office/powerpoint/2010/main" val="121684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4895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Muslims believe only the Quran contains God’s words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They do also believe that the Jewish and Christian holy books contain religious truth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Christians &amp; Jews are called “People of the Book”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641" y="4107027"/>
            <a:ext cx="4067941" cy="2615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778" y="457766"/>
            <a:ext cx="2176663" cy="2176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420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54891"/>
            <a:ext cx="8534400" cy="1507067"/>
          </a:xfrm>
        </p:spPr>
        <p:txBody>
          <a:bodyPr/>
          <a:lstStyle/>
          <a:p>
            <a:r>
              <a:rPr lang="en-US" dirty="0"/>
              <a:t>Basic Beliefs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68498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Basic beliefs of Islam are outlined in the 6 Articles of Faith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belief in one God that created all of things belief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that God sent a series of messengers (prophets) including Noah, Abraham, Moses, &amp; Jesus.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Each prophet delivered a divine message which is preserved in the Books of God, these include the Torah, Gospels, Psalms, and Scrolls.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According to Islam, Muhammad is God’s final messenger and he has delivered God’s exact words in the form of the Quran</a:t>
            </a:r>
          </a:p>
        </p:txBody>
      </p:sp>
      <p:sp>
        <p:nvSpPr>
          <p:cNvPr id="4" name="AutoShape 2" descr="Image result for Qu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0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Beliefs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338"/>
            <a:ext cx="8534400" cy="467442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Muslims look to the Hadith &amp; Sunnah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words and deeds of the Prophet Muhammad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Used to guide everyday life.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Five Pillars of Islam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Basic practices of Islam (Faith, Prayer, Charity, Fasting, &amp; Hajj) </a:t>
            </a:r>
          </a:p>
          <a:p>
            <a:r>
              <a:rPr lang="en-US" sz="2800" dirty="0">
                <a:solidFill>
                  <a:schemeClr val="tx1"/>
                </a:solidFill>
              </a:rPr>
              <a:t>Muslim scholars have used these various sources of religious truth to compile </a:t>
            </a:r>
            <a:r>
              <a:rPr lang="en-US" sz="2800" dirty="0" err="1">
                <a:solidFill>
                  <a:schemeClr val="tx1"/>
                </a:solidFill>
              </a:rPr>
              <a:t>Shariah</a:t>
            </a:r>
            <a:r>
              <a:rPr lang="en-US" sz="2800" dirty="0">
                <a:solidFill>
                  <a:schemeClr val="tx1"/>
                </a:solidFill>
              </a:rPr>
              <a:t>, or Islamic, law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regulates public &amp; private affairs in Muslim states.</a:t>
            </a:r>
          </a:p>
        </p:txBody>
      </p:sp>
      <p:sp>
        <p:nvSpPr>
          <p:cNvPr id="4" name="AutoShape 2" descr="Image result for Qu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538952"/>
            <a:ext cx="8534400" cy="1001985"/>
          </a:xfrm>
        </p:spPr>
        <p:txBody>
          <a:bodyPr/>
          <a:lstStyle/>
          <a:p>
            <a:r>
              <a:rPr lang="en-US" dirty="0"/>
              <a:t>Islam spreads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339"/>
            <a:ext cx="9121940" cy="56098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Muhammad began to share his message with the people of Mecca after 610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message was not well received as it threatened Mecca’s traditional role as a pilgrimage destination for the polytheistic Arabs.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Muhammad led his followers to the city of Medina in 622 to flee persecution.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Most of the population of Medina accepted Muhammad as the Messenger of God &amp; converted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Meccan migrants &amp; the converts of Medina, unified under a single faith, now formed the </a:t>
            </a:r>
            <a:r>
              <a:rPr lang="en-US" sz="2600" dirty="0" err="1">
                <a:solidFill>
                  <a:schemeClr val="tx1"/>
                </a:solidFill>
              </a:rPr>
              <a:t>Umma</a:t>
            </a:r>
            <a:r>
              <a:rPr lang="en-US" sz="2600" dirty="0">
                <a:solidFill>
                  <a:schemeClr val="tx1"/>
                </a:solidFill>
              </a:rPr>
              <a:t>, a political and religious body of Islam.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conflict with Mecca continued until 630 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the armies of the </a:t>
            </a:r>
            <a:r>
              <a:rPr lang="en-US" sz="2400" dirty="0" err="1">
                <a:solidFill>
                  <a:schemeClr val="tx1"/>
                </a:solidFill>
              </a:rPr>
              <a:t>Umma</a:t>
            </a:r>
            <a:r>
              <a:rPr lang="en-US" sz="2400" dirty="0">
                <a:solidFill>
                  <a:schemeClr val="tx1"/>
                </a:solidFill>
              </a:rPr>
              <a:t> successfully defeated Mecca.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by his death in 632, most of the Arabian Peninsula was unified under the authority of the </a:t>
            </a:r>
            <a:r>
              <a:rPr lang="en-US" sz="2400" dirty="0" err="1">
                <a:solidFill>
                  <a:schemeClr val="tx1"/>
                </a:solidFill>
              </a:rPr>
              <a:t>Umma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Qu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538952"/>
            <a:ext cx="8534400" cy="1001985"/>
          </a:xfrm>
        </p:spPr>
        <p:txBody>
          <a:bodyPr/>
          <a:lstStyle/>
          <a:p>
            <a:r>
              <a:rPr lang="en-US" dirty="0"/>
              <a:t>Islam spreads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339"/>
            <a:ext cx="9121940" cy="56098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Leadership of Islam passed to a successor called a caliph.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Under the first 4 caliphs, the </a:t>
            </a:r>
            <a:r>
              <a:rPr lang="en-US" sz="2400" dirty="0" err="1">
                <a:solidFill>
                  <a:schemeClr val="tx1"/>
                </a:solidFill>
              </a:rPr>
              <a:t>Umma</a:t>
            </a:r>
            <a:r>
              <a:rPr lang="en-US" sz="2400" dirty="0">
                <a:solidFill>
                  <a:schemeClr val="tx1"/>
                </a:solidFill>
              </a:rPr>
              <a:t> now known as a caliphate continued to expand.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By 661, the caliphate included all of the Arabian Peninsula, Persia, Palestine, &amp; Egypt</a:t>
            </a:r>
          </a:p>
          <a:p>
            <a:r>
              <a:rPr lang="en-US" sz="2400" dirty="0">
                <a:solidFill>
                  <a:schemeClr val="tx1"/>
                </a:solidFill>
              </a:rPr>
              <a:t>Political authority of the caliphate spread quickly but Islam did not</a:t>
            </a:r>
          </a:p>
          <a:p>
            <a:r>
              <a:rPr lang="en-US" sz="2400" dirty="0">
                <a:solidFill>
                  <a:schemeClr val="tx1"/>
                </a:solidFill>
              </a:rPr>
              <a:t>Civil war broke out in 656 due to conflict over leadership of the religion </a:t>
            </a:r>
          </a:p>
        </p:txBody>
      </p:sp>
      <p:sp>
        <p:nvSpPr>
          <p:cNvPr id="4" name="AutoShape 2" descr="Image result for Qu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538952"/>
            <a:ext cx="8534400" cy="1001985"/>
          </a:xfrm>
        </p:spPr>
        <p:txBody>
          <a:bodyPr/>
          <a:lstStyle/>
          <a:p>
            <a:r>
              <a:rPr lang="en-US" dirty="0"/>
              <a:t>Islamic Empires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339"/>
            <a:ext cx="9121940" cy="56098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Umayyads</a:t>
            </a:r>
            <a:r>
              <a:rPr lang="en-US" sz="2400" dirty="0">
                <a:solidFill>
                  <a:schemeClr val="tx1"/>
                </a:solidFill>
              </a:rPr>
              <a:t> won the civil war &amp; ruled from 661 to 750 (Umayyad caliphs remained in power in Spain until 1031).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Under the </a:t>
            </a:r>
            <a:r>
              <a:rPr lang="en-US" sz="2400" dirty="0" err="1">
                <a:solidFill>
                  <a:schemeClr val="tx1"/>
                </a:solidFill>
              </a:rPr>
              <a:t>Umayyads</a:t>
            </a:r>
            <a:r>
              <a:rPr lang="en-US" sz="2400" dirty="0">
                <a:solidFill>
                  <a:schemeClr val="tx1"/>
                </a:solidFill>
              </a:rPr>
              <a:t> the caliphate expanded to include all of North Africa, the Iberian Peninsula, &amp; parts of Central Asia.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Umayyad government &amp; army was dominated by Arabs, however the empire was ethnically diverse.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Ethnic conflicts led to unrest &amp; in 750 the Umayyad dynasty was overthrown</a:t>
            </a:r>
          </a:p>
        </p:txBody>
      </p:sp>
      <p:sp>
        <p:nvSpPr>
          <p:cNvPr id="4" name="AutoShape 2" descr="Image result for Qu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9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1540</Words>
  <Application>Microsoft Office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Slice</vt:lpstr>
      <vt:lpstr>Islam &amp; The Islamic empire</vt:lpstr>
      <vt:lpstr>Origins of Islam</vt:lpstr>
      <vt:lpstr>Origins of Islam</vt:lpstr>
      <vt:lpstr>Origins of Islam</vt:lpstr>
      <vt:lpstr>Basic Beliefs of Islam</vt:lpstr>
      <vt:lpstr>Basic Beliefs of Islam</vt:lpstr>
      <vt:lpstr>Islam spreads </vt:lpstr>
      <vt:lpstr>Islam spreads </vt:lpstr>
      <vt:lpstr>Islamic Empires </vt:lpstr>
      <vt:lpstr>Islamic Empires </vt:lpstr>
      <vt:lpstr>The Split Within Islam </vt:lpstr>
      <vt:lpstr>Conflict Within Islam</vt:lpstr>
      <vt:lpstr>Conflict Within Islam</vt:lpstr>
      <vt:lpstr>Conflict Within Islam</vt:lpstr>
      <vt:lpstr>Map of Followers of Islam    Blue = Shi’Ite    Green = Sunni </vt:lpstr>
      <vt:lpstr>Economic Impact of Islam </vt:lpstr>
      <vt:lpstr>Islamic Trade Routes </vt:lpstr>
      <vt:lpstr>Islamic Trade Routes </vt:lpstr>
      <vt:lpstr>Islamic Trade Routes </vt:lpstr>
      <vt:lpstr>Major Contributions of Islam </vt:lpstr>
      <vt:lpstr>Major Contributions of Islam </vt:lpstr>
      <vt:lpstr>Major Contributions of Islam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&amp; The Islamic empire</dc:title>
  <dc:creator>Mandrell Perryman</dc:creator>
  <cp:lastModifiedBy>Mandrell Perryman</cp:lastModifiedBy>
  <cp:revision>4</cp:revision>
  <dcterms:created xsi:type="dcterms:W3CDTF">2019-02-08T04:05:54Z</dcterms:created>
  <dcterms:modified xsi:type="dcterms:W3CDTF">2019-02-08T04:22:50Z</dcterms:modified>
</cp:coreProperties>
</file>