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1" r:id="rId6"/>
    <p:sldId id="262" r:id="rId7"/>
    <p:sldId id="263" r:id="rId8"/>
    <p:sldId id="259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7E658-7B92-42CC-A143-78922E306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Industrialization &amp; Urbanization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F2FC0A-B80F-40F0-8576-42D70B129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Social Impacts</a:t>
            </a:r>
          </a:p>
        </p:txBody>
      </p:sp>
    </p:spTree>
    <p:extLst>
      <p:ext uri="{BB962C8B-B14F-4D97-AF65-F5344CB8AC3E}">
        <p14:creationId xmlns:p14="http://schemas.microsoft.com/office/powerpoint/2010/main" val="59776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Impacts: Working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Wages among the working class kept families in poverty </a:t>
            </a:r>
          </a:p>
          <a:p>
            <a:r>
              <a:rPr lang="en-US" dirty="0"/>
              <a:t>Forced women &amp; children into the workforce</a:t>
            </a:r>
          </a:p>
          <a:p>
            <a:pPr lvl="1"/>
            <a:r>
              <a:rPr lang="en-US" dirty="0"/>
              <a:t>Women with children did domestic work</a:t>
            </a:r>
          </a:p>
          <a:p>
            <a:pPr lvl="1"/>
            <a:r>
              <a:rPr lang="en-US" dirty="0"/>
              <a:t>Other women worked in factories</a:t>
            </a:r>
          </a:p>
          <a:p>
            <a:pPr lvl="1"/>
            <a:r>
              <a:rPr lang="en-US" dirty="0"/>
              <a:t>Many children started work as young as 5 years old</a:t>
            </a:r>
          </a:p>
          <a:p>
            <a:r>
              <a:rPr lang="en-US" dirty="0"/>
              <a:t>Working class children rarely educated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1800" dirty="0"/>
              <a:t>Families worked in separate facilit</a:t>
            </a:r>
            <a:r>
              <a:rPr lang="en-US" dirty="0"/>
              <a:t>ies mostly</a:t>
            </a:r>
          </a:p>
          <a:p>
            <a:pPr lvl="1"/>
            <a:r>
              <a:rPr lang="en-US" dirty="0"/>
              <a:t>Prior to Industrial Revolution, poor family worked together</a:t>
            </a:r>
          </a:p>
          <a:p>
            <a:r>
              <a:rPr lang="en-US" dirty="0"/>
              <a:t>Very little social mobility for working class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54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Impacts: Short term &amp; Long term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775" y="803185"/>
            <a:ext cx="6682546" cy="5332571"/>
          </a:xfrm>
        </p:spPr>
        <p:txBody>
          <a:bodyPr/>
          <a:lstStyle/>
          <a:p>
            <a:r>
              <a:rPr lang="en-US" sz="2000" dirty="0"/>
              <a:t>Immediate Benefits</a:t>
            </a:r>
          </a:p>
          <a:p>
            <a:pPr lvl="1"/>
            <a:r>
              <a:rPr lang="en-US" sz="1800" dirty="0"/>
              <a:t>Creates jobs, enriches nation, encourages technological progress</a:t>
            </a:r>
          </a:p>
          <a:p>
            <a:pPr lvl="1"/>
            <a:r>
              <a:rPr lang="en-US" sz="1800" dirty="0"/>
              <a:t>Education expands, clothing cheaper, diet and housing improve</a:t>
            </a:r>
          </a:p>
          <a:p>
            <a:pPr lvl="1"/>
            <a:r>
              <a:rPr lang="en-US" sz="1800" dirty="0"/>
              <a:t>Workers eventually win shorter hours, better wages and conditions</a:t>
            </a:r>
          </a:p>
          <a:p>
            <a:r>
              <a:rPr lang="en-US" sz="2000" dirty="0"/>
              <a:t>Long-Term Effects</a:t>
            </a:r>
          </a:p>
          <a:p>
            <a:pPr lvl="1"/>
            <a:r>
              <a:rPr lang="en-US" sz="1800" dirty="0"/>
              <a:t>Improved living and working conditions still evident today</a:t>
            </a:r>
          </a:p>
          <a:p>
            <a:pPr lvl="1"/>
            <a:r>
              <a:rPr lang="en-US" sz="1800" dirty="0"/>
              <a:t>Governments use increased tax revenues for urban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7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730A-C696-444F-BA00-1BC717B6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&amp; 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EFE15-A7CD-4A48-858C-02EA38D7F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/>
              <a:t>SSWH15</a:t>
            </a:r>
            <a:r>
              <a:rPr lang="en-US" sz="2400" dirty="0"/>
              <a:t> - Describe the impact of industrialization and urbanization. </a:t>
            </a:r>
          </a:p>
          <a:p>
            <a:pPr lvl="1"/>
            <a:r>
              <a:rPr lang="en-US" sz="2000" dirty="0"/>
              <a:t>c. Examine the social impact of urbanization, include: women and children.</a:t>
            </a:r>
          </a:p>
          <a:p>
            <a:r>
              <a:rPr lang="en-US" sz="2400" dirty="0"/>
              <a:t>EQ – What social impacts did industrialization &amp; urbanization have on women, children, &amp; overall society?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2CB14-539E-445D-9DF8-70CC45530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Cities of industrialized nations grew at unprecedented rates in the 18th, 19th &amp; 20th centuries.</a:t>
            </a:r>
          </a:p>
          <a:p>
            <a:r>
              <a:rPr lang="en-US" sz="2400" dirty="0"/>
              <a:t>Industrialization &amp; Urbanization had many impacts, both positive &amp; negative</a:t>
            </a:r>
          </a:p>
          <a:p>
            <a:r>
              <a:rPr lang="en-US" sz="2400" dirty="0"/>
              <a:t>The impacts varied by social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0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Impacts: Social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5253" y="145774"/>
            <a:ext cx="7195930" cy="6480313"/>
          </a:xfrm>
        </p:spPr>
        <p:txBody>
          <a:bodyPr>
            <a:normAutofit/>
          </a:bodyPr>
          <a:lstStyle/>
          <a:p>
            <a:r>
              <a:rPr lang="en-US" sz="2000" dirty="0"/>
              <a:t>The Upper Class/Wealthy</a:t>
            </a:r>
          </a:p>
          <a:p>
            <a:pPr lvl="1"/>
            <a:r>
              <a:rPr lang="en-US" sz="1800" dirty="0"/>
              <a:t>Factory owners &amp; managers </a:t>
            </a:r>
          </a:p>
          <a:p>
            <a:pPr lvl="1"/>
            <a:r>
              <a:rPr lang="en-US" sz="1800" dirty="0"/>
              <a:t>Enjoyed lavish lifestyles </a:t>
            </a:r>
          </a:p>
          <a:p>
            <a:pPr lvl="1"/>
            <a:r>
              <a:rPr lang="en-US" sz="1800" dirty="0"/>
              <a:t>paid for by profits from industrialization</a:t>
            </a:r>
          </a:p>
          <a:p>
            <a:r>
              <a:rPr lang="en-US" sz="2000" dirty="0"/>
              <a:t>The Middle Class</a:t>
            </a:r>
          </a:p>
          <a:p>
            <a:pPr lvl="1"/>
            <a:r>
              <a:rPr lang="en-US" sz="1800" dirty="0"/>
              <a:t>Middle class—skilled workers, merchants, rich farmers, professionals</a:t>
            </a:r>
          </a:p>
          <a:p>
            <a:pPr lvl="1"/>
            <a:r>
              <a:rPr lang="en-US" sz="1800" dirty="0"/>
              <a:t>Emerging middle class looked down on by landowners, aristocrats</a:t>
            </a:r>
          </a:p>
          <a:p>
            <a:pPr lvl="1"/>
            <a:r>
              <a:rPr lang="en-US" sz="1800" dirty="0"/>
              <a:t>Middle class has comfortable standard of living</a:t>
            </a:r>
          </a:p>
          <a:p>
            <a:r>
              <a:rPr lang="en-US" sz="2000" dirty="0"/>
              <a:t>The Working Class</a:t>
            </a:r>
          </a:p>
          <a:p>
            <a:pPr lvl="1"/>
            <a:r>
              <a:rPr lang="en-US" sz="1800" dirty="0"/>
              <a:t>Laborers’ lives not improved; some laborers replaced by machines</a:t>
            </a:r>
          </a:p>
          <a:p>
            <a:pPr lvl="1"/>
            <a:r>
              <a:rPr lang="en-US" sz="1800" dirty="0"/>
              <a:t>Luddites, other groups destroy machinery that puts them out of work</a:t>
            </a:r>
          </a:p>
          <a:p>
            <a:pPr lvl="1"/>
            <a:r>
              <a:rPr lang="en-US" sz="1800" dirty="0"/>
              <a:t>Unemployment a serious problem; unemployed workers riot</a:t>
            </a:r>
          </a:p>
        </p:txBody>
      </p:sp>
    </p:spTree>
    <p:extLst>
      <p:ext uri="{BB962C8B-B14F-4D97-AF65-F5344CB8AC3E}">
        <p14:creationId xmlns:p14="http://schemas.microsoft.com/office/powerpoint/2010/main" val="189022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57" y="318051"/>
            <a:ext cx="6788563" cy="587071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Living Conditions</a:t>
            </a:r>
          </a:p>
          <a:p>
            <a:pPr lvl="1"/>
            <a:r>
              <a:rPr lang="en-US" sz="1800" dirty="0"/>
              <a:t>Sickness widespread; epidemics, like cholera, sweep urban slums</a:t>
            </a:r>
          </a:p>
          <a:p>
            <a:pPr lvl="1"/>
            <a:r>
              <a:rPr lang="en-US" sz="1800" dirty="0"/>
              <a:t>Life span in one large city is only 17 years</a:t>
            </a:r>
          </a:p>
          <a:p>
            <a:pPr lvl="1"/>
            <a:r>
              <a:rPr lang="en-US" sz="1800" dirty="0"/>
              <a:t>Wealthy merchants, factory owners live in luxurious suburban homes </a:t>
            </a:r>
          </a:p>
          <a:p>
            <a:pPr lvl="1"/>
            <a:r>
              <a:rPr lang="en-US" sz="1800" dirty="0"/>
              <a:t>Rapidly growing cities lack sanitary codes, building codes</a:t>
            </a:r>
          </a:p>
          <a:p>
            <a:pPr lvl="1"/>
            <a:r>
              <a:rPr lang="en-US" sz="1800" dirty="0"/>
              <a:t>Cities also without adequate housing, education, police protection</a:t>
            </a:r>
          </a:p>
          <a:p>
            <a:r>
              <a:rPr lang="en-US" sz="2400" dirty="0"/>
              <a:t>Working Conditions</a:t>
            </a:r>
          </a:p>
          <a:p>
            <a:pPr lvl="1"/>
            <a:r>
              <a:rPr lang="en-US" sz="1800" dirty="0"/>
              <a:t>Average working day 14 hours for 6 days a week, year round</a:t>
            </a:r>
          </a:p>
          <a:p>
            <a:pPr lvl="1"/>
            <a:r>
              <a:rPr lang="en-US" sz="1800" dirty="0"/>
              <a:t>Dirty, poorly lit factories injure workers</a:t>
            </a:r>
          </a:p>
          <a:p>
            <a:pPr lvl="1"/>
            <a:r>
              <a:rPr lang="en-US" sz="1800" dirty="0"/>
              <a:t>Many coal miners killed by coal dust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57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and white photo of a city&#10;&#10;Description generated with very high confidence">
            <a:extLst>
              <a:ext uri="{FF2B5EF4-FFF2-40B4-BE49-F238E27FC236}">
                <a16:creationId xmlns:a16="http://schemas.microsoft.com/office/drawing/2014/main" id="{3110182E-18E6-4F6F-B80F-DBD360F132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40" r="-3" b="15289"/>
          <a:stretch/>
        </p:blipFill>
        <p:spPr>
          <a:xfrm>
            <a:off x="321730" y="321732"/>
            <a:ext cx="5728548" cy="3079194"/>
          </a:xfrm>
          <a:prstGeom prst="rect">
            <a:avLst/>
          </a:prstGeom>
        </p:spPr>
      </p:pic>
      <p:pic>
        <p:nvPicPr>
          <p:cNvPr id="3" name="Picture 2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F077C34F-4282-4DAE-ACC3-AC15E8AC1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068" r="-3" b="11008"/>
          <a:stretch/>
        </p:blipFill>
        <p:spPr>
          <a:xfrm>
            <a:off x="321730" y="3489158"/>
            <a:ext cx="5728548" cy="3047107"/>
          </a:xfrm>
          <a:prstGeom prst="rect">
            <a:avLst/>
          </a:prstGeom>
        </p:spPr>
      </p:pic>
      <p:pic>
        <p:nvPicPr>
          <p:cNvPr id="4" name="Picture 3" descr="A picture containing factory, building, photo, ground&#10;&#10;Description generated with very high confidence">
            <a:extLst>
              <a:ext uri="{FF2B5EF4-FFF2-40B4-BE49-F238E27FC236}">
                <a16:creationId xmlns:a16="http://schemas.microsoft.com/office/drawing/2014/main" id="{2B48DD4C-71C7-4873-99EC-C51C9A8A79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49" r="1747" b="-2"/>
          <a:stretch/>
        </p:blipFill>
        <p:spPr>
          <a:xfrm>
            <a:off x="6141723" y="321732"/>
            <a:ext cx="5728547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3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Daily Life</a:t>
            </a:r>
          </a:p>
          <a:p>
            <a:pPr lvl="1"/>
            <a:r>
              <a:rPr lang="en-US" sz="1800" dirty="0"/>
              <a:t>Concept of men as the breadwinner developed; men socialized with each other at the end of the day</a:t>
            </a:r>
          </a:p>
          <a:p>
            <a:pPr lvl="1"/>
            <a:r>
              <a:rPr lang="en-US" sz="1800" dirty="0"/>
              <a:t>Middle class women hired domestic help; more time for education &amp; employment</a:t>
            </a:r>
          </a:p>
          <a:p>
            <a:pPr lvl="1"/>
            <a:r>
              <a:rPr lang="en-US" sz="1800" dirty="0"/>
              <a:t>Working class women found more domestic jobs because more families were hiring</a:t>
            </a:r>
          </a:p>
          <a:p>
            <a:pPr lvl="1"/>
            <a:r>
              <a:rPr lang="en-US" sz="1800" dirty="0"/>
              <a:t>Families became more organized by gender roles; middle-class families had more leisure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8D1E49-2A21-4A83-A0E0-FB1597B4B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88B852E-5494-418B-A833-75CF016A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DF31E3C1-1A46-4329-9F80-B576692FE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294B4592-99CA-47B1-816F-CE2D44F65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F690E4C-72F8-4AC5-AF99-562763CC6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F834CDD4-CAB8-4ACC-9AAC-5399C743DE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AEB045A-6821-475B-A28E-047437ABE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9B790C0-3D34-4626-BAFB-6EB473F40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DA4D87F-91A4-4628-9A6E-F01820A7EE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45DAB88-124C-459C-A889-DAE9C9BE2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5D44010-1DAA-4CAC-B83F-7E3E8C455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8C01D66-5C93-4A2E-AA74-DE97574EA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E2E1A6E1-6C4A-47D3-81E2-9F8624F1B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E849CB5-4526-49DC-B77B-A20FDB7FF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A18C8A4-FB2A-44C1-93D3-26C6DDFE0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5D014FD-8C5A-4071-B19E-4910AAB61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A37D7262-3596-4026-9AD4-E94332E52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187E37E0-AAC3-4B33-AF36-334ACCBD33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409758BB-8A0E-4BEB-BC0C-F410AD98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97C4EFE2-9D25-4978-BD9A-873B492702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9CCAF82A-A0E0-4B55-A97B-EFFAE79AF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F800DD8-3954-4F73-8807-16F1CFAC1E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4E1C91A-4B06-4852-918C-6380FA98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247" y="195150"/>
            <a:ext cx="10488547" cy="8034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Social Impacts: Wealthy &amp; Middle Class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030" y="2250281"/>
            <a:ext cx="4959318" cy="367823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7A62BD-BA1A-40BB-BA09-2B683E83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912" r="4" b="27427"/>
          <a:stretch/>
        </p:blipFill>
        <p:spPr>
          <a:xfrm>
            <a:off x="1039369" y="2369129"/>
            <a:ext cx="4626864" cy="3346704"/>
          </a:xfrm>
          <a:prstGeom prst="rect">
            <a:avLst/>
          </a:prstGeom>
          <a:ln w="12700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353" y="827088"/>
            <a:ext cx="6002709" cy="58357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Women of wealthy &amp; middle class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Some worked prior to marriage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Once married conformed to social norms of the time</a:t>
            </a:r>
          </a:p>
          <a:p>
            <a:pPr lvl="1">
              <a:lnSpc>
                <a:spcPct val="110000"/>
              </a:lnSpc>
            </a:pPr>
            <a:r>
              <a:rPr lang="en-US" sz="1700" u="sng" dirty="0"/>
              <a:t>Victorian morality</a:t>
            </a:r>
            <a:r>
              <a:rPr lang="en-US" sz="1700" dirty="0"/>
              <a:t> - values that supported chastity, not committing crimes, a strict code of conduct within society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Seen as homemakers, mothers, &amp; social arbiters of family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Social arbiters – decide moral &amp; social issues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Allowed women to pursue leadership roles outside of homes</a:t>
            </a:r>
          </a:p>
          <a:p>
            <a:pPr lvl="1">
              <a:lnSpc>
                <a:spcPct val="110000"/>
              </a:lnSpc>
            </a:pPr>
            <a:r>
              <a:rPr lang="en-US" sz="1700" dirty="0"/>
              <a:t>Some women in wealthy &amp; middle class did become leaders of reform movements</a:t>
            </a:r>
          </a:p>
          <a:p>
            <a:pPr lvl="2">
              <a:lnSpc>
                <a:spcPct val="110000"/>
              </a:lnSpc>
            </a:pPr>
            <a:r>
              <a:rPr lang="en-US" sz="1700" dirty="0"/>
              <a:t>Anti-slavery, prohibition, child labor, women voting rights, etc.</a:t>
            </a:r>
          </a:p>
        </p:txBody>
      </p:sp>
    </p:spTree>
    <p:extLst>
      <p:ext uri="{BB962C8B-B14F-4D97-AF65-F5344CB8AC3E}">
        <p14:creationId xmlns:p14="http://schemas.microsoft.com/office/powerpoint/2010/main" val="89755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878FB31-367B-492A-B75A-5755FE78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686" y="795527"/>
            <a:ext cx="4123738" cy="143332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2"/>
                </a:solidFill>
              </a:rPr>
              <a:t>Social Impacts: Wealthy &amp; Middle Class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C43F551B-B6C2-4B87-A530-B9D0D12DB1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63" r="3974" b="-3"/>
          <a:stretch/>
        </p:blipFill>
        <p:spPr>
          <a:xfrm>
            <a:off x="972115" y="960214"/>
            <a:ext cx="5641848" cy="4919472"/>
          </a:xfrm>
          <a:prstGeom prst="rect">
            <a:avLst/>
          </a:prstGeom>
          <a:ln w="12700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8E3-0341-4B2D-8A8E-2905A2230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817" y="2338388"/>
            <a:ext cx="4464796" cy="3678237"/>
          </a:xfrm>
        </p:spPr>
        <p:txBody>
          <a:bodyPr>
            <a:normAutofit/>
          </a:bodyPr>
          <a:lstStyle/>
          <a:p>
            <a:r>
              <a:rPr lang="en-US" sz="2000" dirty="0"/>
              <a:t>Children of Wealthy &amp; Middle Class</a:t>
            </a:r>
          </a:p>
          <a:p>
            <a:pPr lvl="1"/>
            <a:r>
              <a:rPr lang="en-US" sz="1800" dirty="0"/>
              <a:t>The children of wealthy &amp; middle class families received quality educations</a:t>
            </a:r>
          </a:p>
          <a:p>
            <a:pPr lvl="2"/>
            <a:r>
              <a:rPr lang="en-US" sz="1600" u="sng" dirty="0"/>
              <a:t>Boys</a:t>
            </a:r>
            <a:r>
              <a:rPr lang="en-US" sz="1600" dirty="0"/>
              <a:t> – trained for jobs similar to fathers</a:t>
            </a:r>
          </a:p>
          <a:p>
            <a:pPr lvl="2"/>
            <a:r>
              <a:rPr lang="en-US" sz="1600" u="sng" dirty="0"/>
              <a:t>Girls</a:t>
            </a:r>
            <a:r>
              <a:rPr lang="en-US" sz="1600" dirty="0"/>
              <a:t> – trained for domestic roles like mothers</a:t>
            </a:r>
          </a:p>
        </p:txBody>
      </p:sp>
    </p:spTree>
    <p:extLst>
      <p:ext uri="{BB962C8B-B14F-4D97-AF65-F5344CB8AC3E}">
        <p14:creationId xmlns:p14="http://schemas.microsoft.com/office/powerpoint/2010/main" val="411725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142</TotalTime>
  <Words>590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 Light</vt:lpstr>
      <vt:lpstr>Rockwell</vt:lpstr>
      <vt:lpstr>Wingdings</vt:lpstr>
      <vt:lpstr>Atlas</vt:lpstr>
      <vt:lpstr>Industrialization &amp; Urbanization</vt:lpstr>
      <vt:lpstr>Standard &amp; Essential Questions</vt:lpstr>
      <vt:lpstr>Social Impacts</vt:lpstr>
      <vt:lpstr>Social Impacts: Social Classes</vt:lpstr>
      <vt:lpstr>Social Impacts</vt:lpstr>
      <vt:lpstr>PowerPoint Presentation</vt:lpstr>
      <vt:lpstr>Social Impacts</vt:lpstr>
      <vt:lpstr>Social Impacts: Wealthy &amp; Middle Class</vt:lpstr>
      <vt:lpstr>Social Impacts: Wealthy &amp; Middle Class</vt:lpstr>
      <vt:lpstr>Social Impacts: Working Class</vt:lpstr>
      <vt:lpstr>Social Impacts: Short term &amp; Long term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Industrialization &amp; Urbanization</dc:title>
  <dc:creator>Mandrell Perryman</dc:creator>
  <cp:lastModifiedBy>Mandrell Perryman</cp:lastModifiedBy>
  <cp:revision>14</cp:revision>
  <dcterms:created xsi:type="dcterms:W3CDTF">2018-11-06T13:33:03Z</dcterms:created>
  <dcterms:modified xsi:type="dcterms:W3CDTF">2018-11-07T04:04:53Z</dcterms:modified>
</cp:coreProperties>
</file>