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9" r:id="rId2"/>
    <p:sldId id="258" r:id="rId3"/>
    <p:sldId id="268" r:id="rId4"/>
    <p:sldId id="264" r:id="rId5"/>
    <p:sldId id="266" r:id="rId6"/>
    <p:sldId id="267" r:id="rId7"/>
    <p:sldId id="265" r:id="rId8"/>
    <p:sldId id="260" r:id="rId9"/>
    <p:sldId id="269" r:id="rId10"/>
    <p:sldId id="270" r:id="rId11"/>
    <p:sldId id="272" r:id="rId12"/>
    <p:sldId id="283" r:id="rId13"/>
    <p:sldId id="273" r:id="rId14"/>
    <p:sldId id="284" r:id="rId15"/>
    <p:sldId id="274" r:id="rId16"/>
    <p:sldId id="285" r:id="rId17"/>
    <p:sldId id="275" r:id="rId18"/>
    <p:sldId id="263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0" autoAdjust="0"/>
  </p:normalViewPr>
  <p:slideViewPr>
    <p:cSldViewPr showGuides="1">
      <p:cViewPr varScale="1">
        <p:scale>
          <a:sx n="72" d="100"/>
          <a:sy n="72" d="100"/>
        </p:scale>
        <p:origin x="660" y="5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11/4/2018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11/4/2018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Industrialization &amp; Urbanization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768AEC-D12B-403C-BB56-16F90147C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12" y="1828800"/>
            <a:ext cx="8686801" cy="4881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07442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Great Britain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A8194-087E-4A36-8E5E-6E385F10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24000"/>
            <a:ext cx="10820400" cy="4800600"/>
          </a:xfrm>
        </p:spPr>
        <p:txBody>
          <a:bodyPr>
            <a:normAutofit/>
          </a:bodyPr>
          <a:lstStyle/>
          <a:p>
            <a:r>
              <a:rPr lang="en-US" sz="2400" u="sng" dirty="0"/>
              <a:t>1759</a:t>
            </a:r>
            <a:r>
              <a:rPr lang="en-US" sz="2400" dirty="0"/>
              <a:t> - Josiah Wedgwood transformed the production of pottery by introducing </a:t>
            </a:r>
            <a:r>
              <a:rPr lang="en-US" sz="2400" b="1" dirty="0"/>
              <a:t>division of labor</a:t>
            </a:r>
          </a:p>
          <a:p>
            <a:r>
              <a:rPr lang="en-US" sz="2400" dirty="0"/>
              <a:t>Each worker was given on small simple task in the manufacture of pottery </a:t>
            </a:r>
          </a:p>
          <a:p>
            <a:r>
              <a:rPr lang="en-US" sz="2400" dirty="0"/>
              <a:t>Division of labor increased productivity &amp; quality</a:t>
            </a:r>
          </a:p>
          <a:p>
            <a:r>
              <a:rPr lang="en-US" sz="2400" dirty="0"/>
              <a:t>Decreased production costs</a:t>
            </a:r>
          </a:p>
          <a:p>
            <a:r>
              <a:rPr lang="en-US" sz="2400" dirty="0"/>
              <a:t>Wedgwood’s division of labor became a model for mass production in Britain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85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07442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Great Britain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A8194-087E-4A36-8E5E-6E385F10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24000"/>
            <a:ext cx="10820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Mechanization</a:t>
            </a:r>
            <a:r>
              <a:rPr lang="en-US" sz="2400" dirty="0"/>
              <a:t> came to Britain soon after division of labor</a:t>
            </a:r>
          </a:p>
          <a:p>
            <a:r>
              <a:rPr lang="en-US" sz="2400" dirty="0"/>
              <a:t>Use of machines was mainly in textile industry</a:t>
            </a:r>
          </a:p>
          <a:p>
            <a:r>
              <a:rPr lang="en-US" sz="2400" dirty="0"/>
              <a:t>A number of inventions led the charge into mechanization</a:t>
            </a:r>
          </a:p>
          <a:p>
            <a:pPr lvl="1"/>
            <a:r>
              <a:rPr lang="en-US" sz="2400" u="sng" dirty="0"/>
              <a:t>1764</a:t>
            </a:r>
            <a:r>
              <a:rPr lang="en-US" sz="2400" dirty="0"/>
              <a:t> – Spinning Jenny</a:t>
            </a:r>
          </a:p>
          <a:p>
            <a:pPr lvl="2"/>
            <a:r>
              <a:rPr lang="en-US" sz="2200" dirty="0"/>
              <a:t>Faster weaving</a:t>
            </a:r>
          </a:p>
          <a:p>
            <a:pPr lvl="1"/>
            <a:r>
              <a:rPr lang="en-US" sz="2400" u="sng" dirty="0"/>
              <a:t>1769</a:t>
            </a:r>
            <a:r>
              <a:rPr lang="en-US" sz="2400" dirty="0"/>
              <a:t> – Water Frame</a:t>
            </a:r>
          </a:p>
          <a:p>
            <a:pPr lvl="2"/>
            <a:r>
              <a:rPr lang="en-US" sz="2200" dirty="0"/>
              <a:t>Used water power for weaving</a:t>
            </a:r>
          </a:p>
          <a:p>
            <a:pPr lvl="1"/>
            <a:r>
              <a:rPr lang="en-US" sz="2400" u="sng" dirty="0"/>
              <a:t>1784</a:t>
            </a:r>
            <a:r>
              <a:rPr lang="en-US" sz="2400" dirty="0"/>
              <a:t> – Power Loom</a:t>
            </a:r>
          </a:p>
          <a:p>
            <a:pPr lvl="2"/>
            <a:r>
              <a:rPr lang="en-US" sz="2200" dirty="0"/>
              <a:t>Sped up production</a:t>
            </a:r>
          </a:p>
          <a:p>
            <a:pPr lvl="2"/>
            <a:r>
              <a:rPr lang="en-US" sz="2200" dirty="0"/>
              <a:t>Better quality work</a:t>
            </a:r>
          </a:p>
          <a:p>
            <a:pPr lvl="1"/>
            <a:r>
              <a:rPr lang="en-US" sz="2400" u="sng" dirty="0"/>
              <a:t>1793</a:t>
            </a:r>
            <a:r>
              <a:rPr lang="en-US" sz="2400" dirty="0"/>
              <a:t> – Cotton Gin</a:t>
            </a:r>
          </a:p>
          <a:p>
            <a:pPr lvl="2"/>
            <a:r>
              <a:rPr lang="en-US" sz="2000" dirty="0"/>
              <a:t>Boosted cotton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CE130-3C13-4888-824A-2C6AC063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766" y="3125437"/>
            <a:ext cx="2781300" cy="1647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73FFE3-1BDA-44BE-8A98-F66A7958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393" y="3125437"/>
            <a:ext cx="2190750" cy="2085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EB1250-117E-4B67-B651-F1F0259A0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78" y="4773262"/>
            <a:ext cx="1619250" cy="2114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6DEF3-B28F-4BDB-B3F8-BFA4A61FD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614" y="5029200"/>
            <a:ext cx="249555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58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72" y="152400"/>
            <a:ext cx="10744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Great Britain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A8194-087E-4A36-8E5E-6E385F10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72" y="1905000"/>
            <a:ext cx="10972800" cy="48005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Britain’s factories were fully mechanized by 1800</a:t>
            </a:r>
          </a:p>
          <a:p>
            <a:r>
              <a:rPr lang="en-US" sz="2400" dirty="0"/>
              <a:t>Machines became more efficient &amp; affordable </a:t>
            </a:r>
          </a:p>
          <a:p>
            <a:pPr lvl="1"/>
            <a:r>
              <a:rPr lang="en-US" sz="2200" dirty="0"/>
              <a:t>3 reasons why</a:t>
            </a:r>
          </a:p>
          <a:p>
            <a:pPr lvl="2"/>
            <a:r>
              <a:rPr lang="en-US" sz="2000" dirty="0"/>
              <a:t>1) </a:t>
            </a:r>
            <a:r>
              <a:rPr lang="en-US" sz="2000" b="1" dirty="0"/>
              <a:t>Iron </a:t>
            </a:r>
          </a:p>
          <a:p>
            <a:pPr lvl="3"/>
            <a:r>
              <a:rPr lang="en-US" sz="2000" dirty="0"/>
              <a:t>Used for thousands of years but was expensive</a:t>
            </a:r>
          </a:p>
          <a:p>
            <a:pPr lvl="3"/>
            <a:r>
              <a:rPr lang="en-US" sz="2000" dirty="0"/>
              <a:t>New ways of removing impurities made it easier to produce &amp; cheaper</a:t>
            </a:r>
          </a:p>
          <a:p>
            <a:pPr lvl="2"/>
            <a:r>
              <a:rPr lang="en-US" sz="2000" dirty="0"/>
              <a:t>2) </a:t>
            </a:r>
            <a:r>
              <a:rPr lang="en-US" sz="2000" b="1" dirty="0"/>
              <a:t>Introduction of steam power</a:t>
            </a:r>
          </a:p>
          <a:p>
            <a:pPr lvl="3"/>
            <a:r>
              <a:rPr lang="en-US" sz="2000" u="sng" dirty="0"/>
              <a:t>1764</a:t>
            </a:r>
            <a:r>
              <a:rPr lang="en-US" sz="2000" dirty="0"/>
              <a:t> – </a:t>
            </a:r>
            <a:r>
              <a:rPr lang="en-US" sz="2000" b="1" dirty="0"/>
              <a:t>James Watts invents the steam engine/financed by Matthew Boulton</a:t>
            </a:r>
          </a:p>
          <a:p>
            <a:pPr lvl="3"/>
            <a:r>
              <a:rPr lang="en-US" sz="2000" dirty="0"/>
              <a:t>Factories no longer depended solely on waterways for power</a:t>
            </a:r>
          </a:p>
          <a:p>
            <a:pPr lvl="3"/>
            <a:r>
              <a:rPr lang="en-US" sz="2000" dirty="0"/>
              <a:t>Waterways no longer only way for transportation of products</a:t>
            </a:r>
          </a:p>
          <a:p>
            <a:pPr lvl="3"/>
            <a:r>
              <a:rPr lang="en-US" sz="2000" dirty="0"/>
              <a:t>British roadways improved  </a:t>
            </a:r>
          </a:p>
          <a:p>
            <a:pPr lvl="3"/>
            <a:r>
              <a:rPr lang="en-US" sz="2000" dirty="0"/>
              <a:t>Introduced steam powered ships &amp; railroads </a:t>
            </a:r>
          </a:p>
          <a:p>
            <a:pPr lvl="4"/>
            <a:r>
              <a:rPr lang="en-US" sz="2000" u="sng" dirty="0"/>
              <a:t>1807</a:t>
            </a:r>
            <a:r>
              <a:rPr lang="en-US" sz="2000" dirty="0"/>
              <a:t> – </a:t>
            </a:r>
            <a:r>
              <a:rPr lang="en-US" sz="2000" b="1" dirty="0"/>
              <a:t>Robert Fulton produces 1</a:t>
            </a:r>
            <a:r>
              <a:rPr lang="en-US" sz="2000" b="1" baseline="30000" dirty="0"/>
              <a:t>st</a:t>
            </a:r>
            <a:r>
              <a:rPr lang="en-US" sz="2000" b="1" dirty="0"/>
              <a:t> Steam Ship</a:t>
            </a:r>
            <a:r>
              <a:rPr lang="en-US" sz="2000" dirty="0"/>
              <a:t> </a:t>
            </a:r>
          </a:p>
          <a:p>
            <a:pPr lvl="3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BD666-5E1E-49CE-B104-E5CB460F7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412" y="685800"/>
            <a:ext cx="2992869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2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14" y="347870"/>
            <a:ext cx="10744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Great Britain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A8194-087E-4A36-8E5E-6E385F10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14" y="1109870"/>
            <a:ext cx="11184698" cy="5367130"/>
          </a:xfrm>
        </p:spPr>
        <p:txBody>
          <a:bodyPr>
            <a:normAutofit lnSpcReduction="10000"/>
          </a:bodyPr>
          <a:lstStyle/>
          <a:p>
            <a:pPr lvl="2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3) </a:t>
            </a:r>
            <a:r>
              <a:rPr lang="en-US" sz="2000" b="1" dirty="0">
                <a:solidFill>
                  <a:prstClr val="black"/>
                </a:solidFill>
              </a:rPr>
              <a:t>Interchangeable parts</a:t>
            </a:r>
          </a:p>
          <a:p>
            <a:pPr lvl="3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u="sng" dirty="0">
                <a:solidFill>
                  <a:prstClr val="black"/>
                </a:solidFill>
              </a:rPr>
              <a:t>1801</a:t>
            </a:r>
            <a:r>
              <a:rPr lang="en-US" sz="2000" dirty="0">
                <a:solidFill>
                  <a:prstClr val="black"/>
                </a:solidFill>
              </a:rPr>
              <a:t> – </a:t>
            </a:r>
            <a:r>
              <a:rPr lang="en-US" sz="2000" b="1" dirty="0">
                <a:solidFill>
                  <a:prstClr val="black"/>
                </a:solidFill>
              </a:rPr>
              <a:t>Eli Whitney introduced interchangeable parts</a:t>
            </a:r>
            <a:r>
              <a:rPr lang="en-US" sz="2000" dirty="0">
                <a:solidFill>
                  <a:prstClr val="black"/>
                </a:solidFill>
              </a:rPr>
              <a:t> (firearms)</a:t>
            </a:r>
          </a:p>
          <a:p>
            <a:pPr lvl="3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Increased productivity &amp; reduced production costs</a:t>
            </a:r>
          </a:p>
          <a:p>
            <a:pPr lvl="3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Became know as “American System of Manufactures”</a:t>
            </a:r>
          </a:p>
          <a:p>
            <a:pPr marL="777240" lvl="3" indent="0">
              <a:buClr>
                <a:prstClr val="black">
                  <a:lumMod val="65000"/>
                  <a:lumOff val="35000"/>
                </a:prstClr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dirty="0">
                <a:solidFill>
                  <a:prstClr val="black"/>
                </a:solidFill>
              </a:rPr>
              <a:t>The Railway Age Begins</a:t>
            </a:r>
          </a:p>
          <a:p>
            <a:pPr lvl="2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dirty="0">
                <a:solidFill>
                  <a:prstClr val="black"/>
                </a:solidFill>
              </a:rPr>
              <a:t>Steam-Driven Locomotives</a:t>
            </a:r>
          </a:p>
          <a:p>
            <a:pPr lvl="3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In 1804, Richard Trevithick builds first steam-driven locomotive</a:t>
            </a:r>
          </a:p>
          <a:p>
            <a:pPr lvl="3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In 1825, George Stephenson builds world’s first railroad line</a:t>
            </a:r>
          </a:p>
          <a:p>
            <a:pPr lvl="2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dirty="0">
                <a:solidFill>
                  <a:prstClr val="black"/>
                </a:solidFill>
              </a:rPr>
              <a:t>The Liverpool-Manchester Railway</a:t>
            </a:r>
          </a:p>
          <a:p>
            <a:pPr lvl="3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Entrepreneurs build railroad from Liverpool to Manchester</a:t>
            </a:r>
          </a:p>
          <a:p>
            <a:pPr lvl="3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Stephenson’s Rocket acknowledged as best locomotive (1829)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dirty="0">
                <a:solidFill>
                  <a:prstClr val="black"/>
                </a:solidFill>
              </a:rPr>
              <a:t>Railroads Revolutionize Life in Britain</a:t>
            </a:r>
          </a:p>
          <a:p>
            <a:pPr lvl="2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dirty="0">
                <a:solidFill>
                  <a:prstClr val="black"/>
                </a:solidFill>
              </a:rPr>
              <a:t>Railroads spur industrial growth, create jobs</a:t>
            </a:r>
          </a:p>
          <a:p>
            <a:pPr lvl="2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dirty="0">
                <a:solidFill>
                  <a:prstClr val="black"/>
                </a:solidFill>
              </a:rPr>
              <a:t>Cheaper transportation boosts many industries; people move to cities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endParaRPr lang="en-US" sz="2400" b="1" dirty="0">
              <a:solidFill>
                <a:prstClr val="black"/>
              </a:solidFill>
            </a:endParaRPr>
          </a:p>
          <a:p>
            <a:pPr marL="777240" lvl="3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94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8B00-60BE-4782-86D7-BA50666A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Urban Areas of Great Britain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FD64F-648F-45A0-8913-8EF6559E3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London</a:t>
            </a:r>
          </a:p>
          <a:p>
            <a:r>
              <a:rPr lang="en-US" sz="2400" dirty="0"/>
              <a:t>Birmingham</a:t>
            </a:r>
          </a:p>
          <a:p>
            <a:r>
              <a:rPr lang="en-US" sz="2400" dirty="0"/>
              <a:t>Manchester </a:t>
            </a:r>
          </a:p>
          <a:p>
            <a:r>
              <a:rPr lang="en-US" sz="2400" dirty="0"/>
              <a:t>Liverpool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07442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Factors Germany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A8194-087E-4A36-8E5E-6E385F10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24000"/>
            <a:ext cx="108204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Britain began the Industrial Revolution but Germany became Europe’s industrial powerhouse </a:t>
            </a:r>
          </a:p>
          <a:p>
            <a:r>
              <a:rPr lang="en-US" sz="2400" dirty="0"/>
              <a:t>In 18th century, Germany did not exist as a country</a:t>
            </a:r>
          </a:p>
          <a:p>
            <a:pPr lvl="1"/>
            <a:r>
              <a:rPr lang="en-US" sz="2200" dirty="0"/>
              <a:t>German speaking lands were divided into a multitude of kingdoms, principalities, duchies, &amp; a variety of other forms of political union</a:t>
            </a:r>
          </a:p>
          <a:p>
            <a:pPr lvl="1"/>
            <a:r>
              <a:rPr lang="en-US" sz="2200" dirty="0"/>
              <a:t>Kingdom of Prussia was the most powerful</a:t>
            </a:r>
          </a:p>
          <a:p>
            <a:pPr lvl="1"/>
            <a:r>
              <a:rPr lang="en-US" sz="2200" u="sng" dirty="0"/>
              <a:t>1835</a:t>
            </a:r>
            <a:r>
              <a:rPr lang="en-US" sz="2200" dirty="0"/>
              <a:t> – Prussian leaders began to study the British way of manufacturing, hired British engineers, &amp; send children to study British industrial management</a:t>
            </a:r>
          </a:p>
          <a:p>
            <a:pPr lvl="1"/>
            <a:r>
              <a:rPr lang="en-US" sz="2200" u="sng" dirty="0"/>
              <a:t>1850’s</a:t>
            </a:r>
            <a:r>
              <a:rPr lang="en-US" sz="2200" dirty="0"/>
              <a:t> – factories, railroads, &amp; coal mines were “sprout[</a:t>
            </a:r>
            <a:r>
              <a:rPr lang="en-US" sz="2200" dirty="0" err="1"/>
              <a:t>ing</a:t>
            </a:r>
            <a:r>
              <a:rPr lang="en-US" sz="2200" dirty="0"/>
              <a:t>] from the earth like mushrooms.”  </a:t>
            </a:r>
          </a:p>
          <a:p>
            <a:pPr lvl="1"/>
            <a:r>
              <a:rPr lang="en-US" sz="2200" u="sng" dirty="0"/>
              <a:t>1913</a:t>
            </a:r>
            <a:r>
              <a:rPr lang="en-US" sz="2200" dirty="0"/>
              <a:t> – German was unified &amp; was 2</a:t>
            </a:r>
            <a:r>
              <a:rPr lang="en-US" sz="2200" baseline="30000" dirty="0"/>
              <a:t>nd</a:t>
            </a:r>
            <a:r>
              <a:rPr lang="en-US" sz="2200" dirty="0"/>
              <a:t> only to the U.S. in manufacturing </a:t>
            </a:r>
          </a:p>
        </p:txBody>
      </p:sp>
    </p:spTree>
    <p:extLst>
      <p:ext uri="{BB962C8B-B14F-4D97-AF65-F5344CB8AC3E}">
        <p14:creationId xmlns:p14="http://schemas.microsoft.com/office/powerpoint/2010/main" val="13234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2116F-B1C7-4097-9DFC-CD8D7E15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438150"/>
            <a:ext cx="7337552" cy="59817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5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ABE2-7D3A-43FF-8FFA-FEF96A5C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German Factories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F8F3FB-3049-40D3-9E44-6F6131426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012" y="1815548"/>
            <a:ext cx="7059308" cy="4495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8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3400"/>
            <a:ext cx="99060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Impacts</a:t>
            </a:r>
            <a:br>
              <a:rPr lang="en-US" dirty="0"/>
            </a:br>
            <a:r>
              <a:rPr lang="en-US" dirty="0"/>
              <a:t>Europe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28800"/>
            <a:ext cx="96774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Industrialization in Europe &amp; the U. S. created an endless demand for more raw materials to produce goods &amp; more markets to sell those goods</a:t>
            </a:r>
          </a:p>
          <a:p>
            <a:r>
              <a:rPr lang="en-US" sz="2400" dirty="0"/>
              <a:t>Led to European &amp; American </a:t>
            </a:r>
            <a:r>
              <a:rPr lang="en-US" sz="2400" b="1" dirty="0"/>
              <a:t>imperialism</a:t>
            </a:r>
            <a:r>
              <a:rPr lang="en-US" sz="2400" dirty="0"/>
              <a:t> in the mid 1800’s</a:t>
            </a:r>
          </a:p>
          <a:p>
            <a:r>
              <a:rPr lang="en-US" sz="2400" dirty="0"/>
              <a:t>Africa &amp; Asia fell victim to this imperialism </a:t>
            </a:r>
          </a:p>
          <a:p>
            <a:pPr lvl="1"/>
            <a:r>
              <a:rPr lang="en-US" sz="2000" dirty="0"/>
              <a:t>almost all of Africa, South Asia, Southeast Asia &amp; coastal China under the control of either a European nation or the United States by 1900</a:t>
            </a:r>
          </a:p>
          <a:p>
            <a:r>
              <a:rPr lang="en-US" sz="2400" dirty="0"/>
              <a:t>Japan was faced with the very real possibility of becoming the victim of imperialism during this time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3400"/>
            <a:ext cx="99060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28800"/>
            <a:ext cx="96774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At the start of the 19th century, Japan was basically a feudal society loosely ruled by the Tokugawa </a:t>
            </a:r>
            <a:r>
              <a:rPr lang="en-US" sz="2400" dirty="0" err="1"/>
              <a:t>Shogunate</a:t>
            </a:r>
            <a:endParaRPr lang="en-US" sz="2400" dirty="0"/>
          </a:p>
          <a:p>
            <a:r>
              <a:rPr lang="en-US" sz="2400" dirty="0"/>
              <a:t>For 165 years Japanese law had forbid most foreign interactions</a:t>
            </a:r>
          </a:p>
          <a:p>
            <a:r>
              <a:rPr lang="en-US" sz="2400" dirty="0"/>
              <a:t>While Japan had some contact with the outside world, isolationist policies kept Japan from taking part in most of the political, social &amp; technological advances of the last 150 years</a:t>
            </a:r>
          </a:p>
          <a:p>
            <a:r>
              <a:rPr lang="en-US" sz="2400" u="sng" dirty="0"/>
              <a:t>1853</a:t>
            </a:r>
            <a:r>
              <a:rPr lang="en-US" sz="2400" dirty="0"/>
              <a:t> – The U.S. Navy came to Japan asking for docking privileges &amp; trade rights</a:t>
            </a:r>
          </a:p>
          <a:p>
            <a:pPr lvl="1"/>
            <a:r>
              <a:rPr lang="en-US" sz="2000" dirty="0"/>
              <a:t>Japan was in no position to refuse</a:t>
            </a:r>
          </a:p>
          <a:p>
            <a:pPr marL="36576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39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Unit 7 - Georgia Standards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SSWH15</a:t>
            </a:r>
            <a:r>
              <a:rPr lang="en-US" sz="2400" b="1" dirty="0"/>
              <a:t> - Describe the impact of industrialization and urbanization.</a:t>
            </a:r>
          </a:p>
          <a:p>
            <a:r>
              <a:rPr lang="en-US" b="1" dirty="0"/>
              <a:t> </a:t>
            </a:r>
            <a:r>
              <a:rPr lang="en-US" sz="2400" dirty="0"/>
              <a:t>a) Analyze the process and impact of industrialization in Great Britain, Germany, &amp; Japan. </a:t>
            </a:r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3400"/>
            <a:ext cx="99060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28800"/>
            <a:ext cx="96774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The shogun accepted the Treaty of Kanagawa</a:t>
            </a:r>
          </a:p>
          <a:p>
            <a:pPr lvl="1"/>
            <a:r>
              <a:rPr lang="en-US" sz="2000" dirty="0"/>
              <a:t> opened Japan to US business interests</a:t>
            </a:r>
          </a:p>
          <a:p>
            <a:r>
              <a:rPr lang="en-US" sz="2400" u="sng" dirty="0"/>
              <a:t>1864</a:t>
            </a:r>
            <a:r>
              <a:rPr lang="en-US" sz="2400" dirty="0"/>
              <a:t> – British &amp; French ships shelled the southwestern coast of Japan in retribution (revenge) for Japan’s treatment of their nationals</a:t>
            </a:r>
          </a:p>
          <a:p>
            <a:r>
              <a:rPr lang="en-US" sz="2400" dirty="0"/>
              <a:t>Japanese citizens rebelled against the shogun</a:t>
            </a:r>
          </a:p>
          <a:p>
            <a:pPr lvl="1"/>
            <a:r>
              <a:rPr lang="en-US" sz="2000" dirty="0"/>
              <a:t>British &amp; French attacks along with the provisions of the Treaty of Kanagawa &amp; knowledge of the failures of China to repel European &amp; American military forces led to a rebellion </a:t>
            </a:r>
          </a:p>
          <a:p>
            <a:pPr lvl="1"/>
            <a:r>
              <a:rPr lang="en-US" sz="2000" dirty="0"/>
              <a:t>Shogun seen as weak &amp; incapable</a:t>
            </a:r>
          </a:p>
        </p:txBody>
      </p:sp>
    </p:spTree>
    <p:extLst>
      <p:ext uri="{BB962C8B-B14F-4D97-AF65-F5344CB8AC3E}">
        <p14:creationId xmlns:p14="http://schemas.microsoft.com/office/powerpoint/2010/main" val="2113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104394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95400"/>
            <a:ext cx="10439400" cy="5029200"/>
          </a:xfrm>
        </p:spPr>
        <p:txBody>
          <a:bodyPr>
            <a:normAutofit/>
          </a:bodyPr>
          <a:lstStyle/>
          <a:p>
            <a:r>
              <a:rPr lang="en-US" sz="2400" u="sng" dirty="0"/>
              <a:t>1868</a:t>
            </a:r>
            <a:r>
              <a:rPr lang="en-US" sz="2400" dirty="0"/>
              <a:t> – Shogun removed following a short civil war </a:t>
            </a:r>
          </a:p>
          <a:p>
            <a:r>
              <a:rPr lang="en-US" sz="2400" dirty="0"/>
              <a:t>New government put in place under </a:t>
            </a:r>
            <a:r>
              <a:rPr lang="en-US" sz="2400" b="1" dirty="0"/>
              <a:t>Meiji Restoration</a:t>
            </a:r>
          </a:p>
          <a:p>
            <a:pPr lvl="1"/>
            <a:r>
              <a:rPr lang="en-US" sz="2000" dirty="0"/>
              <a:t>Claimed to restore emperor to power (emperor only figurehead)</a:t>
            </a:r>
          </a:p>
          <a:p>
            <a:pPr lvl="1"/>
            <a:r>
              <a:rPr lang="en-US" sz="2000" dirty="0"/>
              <a:t>Japan run by a group of oligarchs </a:t>
            </a:r>
          </a:p>
          <a:p>
            <a:pPr lvl="1"/>
            <a:r>
              <a:rPr lang="en-US" sz="2000" dirty="0"/>
              <a:t>Government did not want Japan to fall victim to imperialism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93210-F902-4618-BE49-568D02EE0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12" y="3657600"/>
            <a:ext cx="4114800" cy="2760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55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104394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95400"/>
            <a:ext cx="10439400" cy="5029200"/>
          </a:xfrm>
        </p:spPr>
        <p:txBody>
          <a:bodyPr>
            <a:normAutofit lnSpcReduction="10000"/>
          </a:bodyPr>
          <a:lstStyle/>
          <a:p>
            <a:pPr lvl="0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dirty="0">
                <a:solidFill>
                  <a:prstClr val="black"/>
                </a:solidFill>
              </a:rPr>
              <a:t>Meiji government instituted reforms to modernize Japan 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Hundreds of Japanese students were sent to study in the United States, Britain and Germany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American, British and German experts of all stripes were hired to come to Japan to train Japanese bureaucrats, military officers, educators, and students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A network of public education was established that included vocational, technical, and agricultural schools as well as research universities</a:t>
            </a:r>
          </a:p>
          <a:p>
            <a:pPr lvl="1"/>
            <a:r>
              <a:rPr lang="en-US" sz="2000" dirty="0"/>
              <a:t>Created a modern army fashioned after Prussia, a modern navy fashioned after Britain, &amp; a modern imperial government bureaucracy fashioned after Germany</a:t>
            </a:r>
          </a:p>
          <a:p>
            <a:pPr lvl="1"/>
            <a:r>
              <a:rPr lang="en-US" sz="2000" dirty="0"/>
              <a:t>Government established state owned factories that produced textiles and consumer goods for sale abroad</a:t>
            </a:r>
          </a:p>
          <a:p>
            <a:pPr lvl="1"/>
            <a:r>
              <a:rPr lang="en-US" sz="2000" dirty="0"/>
              <a:t>Once factories became profitable they were sold to private investors known as </a:t>
            </a:r>
            <a:r>
              <a:rPr lang="en-US" sz="2000" b="1" dirty="0"/>
              <a:t>zaibatsu</a:t>
            </a:r>
          </a:p>
          <a:p>
            <a:pPr lvl="1"/>
            <a:r>
              <a:rPr lang="en-US" sz="2000" dirty="0"/>
              <a:t>Profits from the sale of factories funded reforms allowing Japan to avoid dangerous foreign debt.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648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104394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Impacts</a:t>
            </a:r>
            <a:br>
              <a:rPr lang="en-US" dirty="0"/>
            </a:br>
            <a:r>
              <a:rPr lang="en-US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95400"/>
            <a:ext cx="10439400" cy="5029200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dirty="0"/>
              <a:t>The efforts of the Meiji government were very successful</a:t>
            </a:r>
          </a:p>
          <a:p>
            <a:pPr lvl="0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dirty="0"/>
              <a:t>Japan never fell victim to imperialism</a:t>
            </a:r>
          </a:p>
          <a:p>
            <a:pPr lvl="0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u="sng" dirty="0"/>
              <a:t>1900</a:t>
            </a:r>
            <a:r>
              <a:rPr lang="en-US" sz="2400" dirty="0"/>
              <a:t> – Japan builds itself into an imperial power </a:t>
            </a:r>
          </a:p>
          <a:p>
            <a:pPr lvl="0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u="sng" dirty="0"/>
              <a:t>1905</a:t>
            </a:r>
            <a:r>
              <a:rPr lang="en-US" sz="2400" dirty="0"/>
              <a:t> – Japan shocked the world by defeating Russia in the Russo-Japanese War.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EC44E-63C7-484B-88C5-BF25356F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12" y="3703320"/>
            <a:ext cx="4876800" cy="2926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09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104394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Impacts</a:t>
            </a:r>
            <a:br>
              <a:rPr lang="en-US" dirty="0"/>
            </a:br>
            <a:r>
              <a:rPr lang="en-US" dirty="0"/>
              <a:t>Great Britain, Germany, &amp;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95400"/>
            <a:ext cx="10439400" cy="5029200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dirty="0"/>
              <a:t>All 3 countries became military powers</a:t>
            </a:r>
          </a:p>
          <a:p>
            <a:pPr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dirty="0"/>
              <a:t>Used military power to establish empires 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u="sng" dirty="0"/>
              <a:t>Britain</a:t>
            </a:r>
            <a:r>
              <a:rPr lang="en-US" sz="2200" dirty="0"/>
              <a:t> –</a:t>
            </a:r>
            <a:r>
              <a:rPr lang="en-US" sz="2400" dirty="0"/>
              <a:t> large parts of Africa, all of South Asia, &amp; ports in China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u="sng" dirty="0"/>
              <a:t>Germany</a:t>
            </a:r>
            <a:r>
              <a:rPr lang="en-US" sz="2200" dirty="0"/>
              <a:t> – colony in New Guinea &amp; several colonies in Africa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u="sng" dirty="0"/>
              <a:t>Japan</a:t>
            </a:r>
            <a:r>
              <a:rPr lang="en-US" sz="2200" dirty="0"/>
              <a:t> – </a:t>
            </a:r>
            <a:r>
              <a:rPr lang="en-US" sz="2400" dirty="0"/>
              <a:t>controlled Korea, Taiwan &amp; Manchuria</a:t>
            </a:r>
          </a:p>
          <a:p>
            <a:pPr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dirty="0"/>
              <a:t>Industrialization undermined old social orders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dirty="0"/>
              <a:t>Influence of nobility declined &amp; shifted to new urban middle class who managed &amp; owned businesses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dirty="0"/>
              <a:t>New urban working class emerged; exploited for labor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dirty="0"/>
              <a:t>Standard of living increased for some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dirty="0"/>
              <a:t>Danger of factories 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30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104394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Impacts</a:t>
            </a:r>
            <a:br>
              <a:rPr lang="en-US" dirty="0"/>
            </a:br>
            <a:r>
              <a:rPr lang="en-US" dirty="0"/>
              <a:t>Great Britain, Germany, &amp;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95400"/>
            <a:ext cx="10439400" cy="5029200"/>
          </a:xfrm>
        </p:spPr>
        <p:txBody>
          <a:bodyPr>
            <a:normAutofit/>
          </a:bodyPr>
          <a:lstStyle/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dirty="0"/>
              <a:t>Consumer products became cheaper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dirty="0"/>
              <a:t>Steam engines shortened trips &amp; telegraph made global communication nearly instant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C110B-F8EC-4DC2-A77C-C7F72C9C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2819400"/>
            <a:ext cx="4419600" cy="33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Unit 7 - Georgia Standards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400" b="1" dirty="0">
                <a:solidFill>
                  <a:prstClr val="black"/>
                </a:solidFill>
              </a:rPr>
              <a:t>Essential Questions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dirty="0">
                <a:solidFill>
                  <a:prstClr val="black"/>
                </a:solidFill>
              </a:rPr>
              <a:t>What factors led to industrialization in Great Britain, Germany, &amp; Japan?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200" dirty="0">
                <a:solidFill>
                  <a:prstClr val="black"/>
                </a:solidFill>
              </a:rPr>
              <a:t>What impact did industrialization have in Great Britain, Germany, &amp; Japan?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Industrialization &amp; Urbanization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A8194-087E-4A36-8E5E-6E385F10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12</a:t>
            </a:r>
            <a:r>
              <a:rPr lang="en-US" sz="2400" u="sng" baseline="30000" dirty="0"/>
              <a:t>th</a:t>
            </a:r>
            <a:r>
              <a:rPr lang="en-US" sz="2400" u="sng" dirty="0"/>
              <a:t> Century </a:t>
            </a:r>
            <a:r>
              <a:rPr lang="en-US" sz="2400" dirty="0"/>
              <a:t>- Many of the key elements of industrialization, including mass production and mechanization, first appeared in Song China</a:t>
            </a:r>
          </a:p>
          <a:p>
            <a:r>
              <a:rPr lang="en-US" sz="2400" u="sng" dirty="0"/>
              <a:t>18</a:t>
            </a:r>
            <a:r>
              <a:rPr lang="en-US" sz="2400" u="sng" baseline="30000" dirty="0"/>
              <a:t>th</a:t>
            </a:r>
            <a:r>
              <a:rPr lang="en-US" sz="2400" u="sng" dirty="0"/>
              <a:t> Century </a:t>
            </a:r>
            <a:r>
              <a:rPr lang="en-US" sz="2400" dirty="0"/>
              <a:t>-  In Great Britain, sustained innovations in technology led to dramatic and permanent transformations of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104394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Great Britain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A8194-087E-4A36-8E5E-6E385F10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524000"/>
            <a:ext cx="11049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Several factors converged to make Britain the birthplace of the Industrial Revolution</a:t>
            </a:r>
          </a:p>
          <a:p>
            <a:pPr marL="822960" lvl="1" indent="-457200">
              <a:buAutoNum type="arabicParenR"/>
            </a:pPr>
            <a:r>
              <a:rPr lang="en-US" sz="2400" dirty="0"/>
              <a:t>Great Britain was rich in many of the key ingredients to early </a:t>
            </a:r>
            <a:r>
              <a:rPr lang="en-US" sz="2400" b="1" dirty="0"/>
              <a:t>industrialization</a:t>
            </a:r>
            <a:r>
              <a:rPr lang="en-US" sz="2400" dirty="0"/>
              <a:t> such as coal, iron, waterways, &amp; harbors</a:t>
            </a:r>
          </a:p>
          <a:p>
            <a:pPr marL="822960" lvl="1" indent="-457200">
              <a:buAutoNum type="arabicParenR"/>
            </a:pPr>
            <a:r>
              <a:rPr lang="en-US" sz="2400" dirty="0"/>
              <a:t>Agricultural Revolution of 18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</a:p>
          <a:p>
            <a:pPr lvl="2"/>
            <a:r>
              <a:rPr lang="en-US" sz="2600" dirty="0"/>
              <a:t>2 reasons for this:</a:t>
            </a:r>
          </a:p>
          <a:p>
            <a:pPr lvl="3"/>
            <a:r>
              <a:rPr lang="en-US" sz="2200" u="sng" dirty="0"/>
              <a:t>Exploration</a:t>
            </a:r>
          </a:p>
          <a:p>
            <a:pPr lvl="4"/>
            <a:r>
              <a:rPr lang="en-US" sz="2200" dirty="0"/>
              <a:t>Columbian Exchange introduced new crops like potatoes &amp; corn which were perfect for cool climate of Britain </a:t>
            </a:r>
          </a:p>
          <a:p>
            <a:pPr lvl="4"/>
            <a:r>
              <a:rPr lang="en-US" sz="2200" dirty="0"/>
              <a:t>Increased agricultural yield</a:t>
            </a:r>
          </a:p>
          <a:p>
            <a:pPr lvl="3"/>
            <a:r>
              <a:rPr lang="en-US" sz="2200" u="sng" dirty="0"/>
              <a:t>Enclosure Legislation by Parliament </a:t>
            </a:r>
          </a:p>
          <a:p>
            <a:pPr lvl="4"/>
            <a:r>
              <a:rPr lang="en-US" sz="2200" dirty="0"/>
              <a:t>General Enclosure Act - enabled any village, where 3/4 of landowners agreed, to enclose its land</a:t>
            </a:r>
          </a:p>
          <a:p>
            <a:pPr lvl="4"/>
            <a:r>
              <a:rPr lang="en-US" sz="2200" dirty="0"/>
              <a:t>Farmers more likely to use new technologies such as crop rotation, selective breeding, &amp; mechanization of planting</a:t>
            </a:r>
          </a:p>
          <a:p>
            <a:pPr lvl="4"/>
            <a:r>
              <a:rPr lang="en-US" sz="2200" dirty="0"/>
              <a:t>Less disease spread by livestock</a:t>
            </a:r>
          </a:p>
        </p:txBody>
      </p:sp>
    </p:spTree>
    <p:extLst>
      <p:ext uri="{BB962C8B-B14F-4D97-AF65-F5344CB8AC3E}">
        <p14:creationId xmlns:p14="http://schemas.microsoft.com/office/powerpoint/2010/main" val="11156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65A3-960D-447F-9F04-24B87064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British Coal Deposits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383195-B33A-4D91-97BD-7CB33DEE2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081" y="1600200"/>
            <a:ext cx="5453062" cy="496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5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07442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Great Britain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A8194-087E-4A36-8E5E-6E385F10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24000"/>
            <a:ext cx="108204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Agricultural Revolution produced 2 other key ingredients in industrialization: </a:t>
            </a:r>
          </a:p>
          <a:p>
            <a:r>
              <a:rPr lang="en-US" sz="2400" dirty="0"/>
              <a:t>1) Capital (investment, income, resources, etc.)</a:t>
            </a:r>
          </a:p>
          <a:p>
            <a:pPr lvl="1"/>
            <a:r>
              <a:rPr lang="en-US" sz="2200" dirty="0"/>
              <a:t>Innovation in farming increased efficiency &amp; output which enriched property owners</a:t>
            </a:r>
          </a:p>
          <a:p>
            <a:r>
              <a:rPr lang="en-US" sz="2400" dirty="0"/>
              <a:t>2) Labor (work force)</a:t>
            </a:r>
          </a:p>
          <a:p>
            <a:pPr lvl="2"/>
            <a:r>
              <a:rPr lang="en-US" sz="2000" dirty="0"/>
              <a:t>Population increased population due to increase output in farming</a:t>
            </a:r>
          </a:p>
          <a:p>
            <a:pPr lvl="2"/>
            <a:r>
              <a:rPr lang="en-US" sz="2000" dirty="0"/>
              <a:t>The need for fewer farmers led those who were out of work to move to cities.</a:t>
            </a:r>
          </a:p>
          <a:p>
            <a:pPr lvl="2"/>
            <a:r>
              <a:rPr lang="en-US" sz="2000" dirty="0"/>
              <a:t>The displaced farmers became a reliable &amp; affordable labor force.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Land was also available due to the clearing of forest form increased farming </a:t>
            </a:r>
            <a:r>
              <a:rPr lang="en-US" sz="2200" dirty="0" err="1"/>
              <a:t>yeild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067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304800"/>
            <a:ext cx="11049000" cy="1066800"/>
          </a:xfrm>
        </p:spPr>
        <p:txBody>
          <a:bodyPr/>
          <a:lstStyle/>
          <a:p>
            <a:pPr algn="ctr"/>
            <a:r>
              <a:rPr lang="en-US" dirty="0"/>
              <a:t>British Population Before/After Industrial Revolution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28D458-E729-4D31-A2AF-A5A4CFD5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295" y="1524000"/>
            <a:ext cx="7070034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0744200" cy="1066800"/>
          </a:xfrm>
        </p:spPr>
        <p:txBody>
          <a:bodyPr/>
          <a:lstStyle/>
          <a:p>
            <a:pPr algn="ctr"/>
            <a:r>
              <a:rPr lang="en-US" dirty="0"/>
              <a:t>Industrialization &amp; Urbanization – Factors</a:t>
            </a:r>
            <a:br>
              <a:rPr lang="en-US" dirty="0"/>
            </a:br>
            <a:r>
              <a:rPr lang="en-US" dirty="0"/>
              <a:t>Great Britain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A8194-087E-4A36-8E5E-6E385F10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24000"/>
            <a:ext cx="108204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Britain's abundant natural resources, capital, and a large labor force fed the ever increasing demand for manufactured goods both at home &amp; abroad</a:t>
            </a:r>
          </a:p>
          <a:p>
            <a:pPr lvl="1"/>
            <a:r>
              <a:rPr lang="en-US" sz="2000" dirty="0"/>
              <a:t>Population growth fueled the demand in Britain</a:t>
            </a:r>
          </a:p>
          <a:p>
            <a:pPr lvl="1"/>
            <a:r>
              <a:rPr lang="en-US" sz="2000" dirty="0"/>
              <a:t>Abroad, British colonization of the Americas, the African slave trade, &amp; the Asian trade in luxury goods fueled the demand</a:t>
            </a:r>
          </a:p>
          <a:p>
            <a:pPr lvl="2"/>
            <a:endParaRPr lang="en-US" sz="1400" dirty="0"/>
          </a:p>
          <a:p>
            <a:r>
              <a:rPr lang="en-US" sz="2400" dirty="0"/>
              <a:t>Prior to the Industrial Revolution, British manufacturing was done in small batches in workshops &amp; homes</a:t>
            </a:r>
          </a:p>
          <a:p>
            <a:r>
              <a:rPr lang="en-US" sz="2400" u="sng" dirty="0"/>
              <a:t>Mid 1700s</a:t>
            </a:r>
            <a:r>
              <a:rPr lang="en-US" sz="2400" dirty="0"/>
              <a:t> – British manufacturing moved to factories </a:t>
            </a:r>
          </a:p>
        </p:txBody>
      </p:sp>
    </p:spTree>
    <p:extLst>
      <p:ext uri="{BB962C8B-B14F-4D97-AF65-F5344CB8AC3E}">
        <p14:creationId xmlns:p14="http://schemas.microsoft.com/office/powerpoint/2010/main" val="16200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A5F13A6F-AB02-4A73-816C-34C20B6AA795}" vid="{DE7FCDCE-56F1-4731-A067-3AC58DCA2BCA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slides</Template>
  <TotalTime>3028</TotalTime>
  <Words>1496</Words>
  <Application>Microsoft Office PowerPoint</Application>
  <PresentationFormat>Custom</PresentationFormat>
  <Paragraphs>158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Palatino Linotype</vt:lpstr>
      <vt:lpstr>Business strategy presentation</vt:lpstr>
      <vt:lpstr>Industrialization &amp; Urbanization</vt:lpstr>
      <vt:lpstr>Unit 7 - Georgia Standards of Excellence</vt:lpstr>
      <vt:lpstr>Unit 7 - Georgia Standards of Excellence</vt:lpstr>
      <vt:lpstr>Industrialization &amp; Urbanization</vt:lpstr>
      <vt:lpstr>Industrialization &amp; Urbanization – Factors Great Britain </vt:lpstr>
      <vt:lpstr>British Coal Deposits</vt:lpstr>
      <vt:lpstr>Industrialization &amp; Urbanization – Factors Great Britain</vt:lpstr>
      <vt:lpstr>British Population Before/After Industrial Revolution </vt:lpstr>
      <vt:lpstr>Industrialization &amp; Urbanization – Factors Great Britain</vt:lpstr>
      <vt:lpstr>Industrialization &amp; Urbanization – Factors Great Britain</vt:lpstr>
      <vt:lpstr>Industrialization &amp; Urbanization – Factors Great Britain</vt:lpstr>
      <vt:lpstr>Industrialization &amp; Urbanization – Factors Great Britain</vt:lpstr>
      <vt:lpstr>Industrialization &amp; Urbanization – Factors Great Britain</vt:lpstr>
      <vt:lpstr>Industrial Urban Areas of Great Britain</vt:lpstr>
      <vt:lpstr>Industrialization &amp; Urbanization – Factors Germany</vt:lpstr>
      <vt:lpstr>PowerPoint Presentation</vt:lpstr>
      <vt:lpstr>German Factories </vt:lpstr>
      <vt:lpstr>Industrialization &amp; Urbanization – Impacts Europe </vt:lpstr>
      <vt:lpstr>Industrialization &amp; Urbanization – Factors Japan</vt:lpstr>
      <vt:lpstr>Industrialization &amp; Urbanization – Factors Japan</vt:lpstr>
      <vt:lpstr>Industrialization &amp; Urbanization – Factors Japan</vt:lpstr>
      <vt:lpstr>Industrialization &amp; Urbanization – Factors Japan</vt:lpstr>
      <vt:lpstr>Industrialization &amp; Urbanization – Impacts Japan</vt:lpstr>
      <vt:lpstr>Industrialization &amp; Urbanization – Impacts Great Britain, Germany, &amp; Japan</vt:lpstr>
      <vt:lpstr>Industrialization &amp; Urbanization – Impacts Great Britain, Germany, &amp; Japan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 &amp; Urbanization</dc:title>
  <dc:creator>Mandrell Perryman</dc:creator>
  <cp:lastModifiedBy>Mandrell Perryman</cp:lastModifiedBy>
  <cp:revision>33</cp:revision>
  <dcterms:created xsi:type="dcterms:W3CDTF">2018-11-05T00:40:57Z</dcterms:created>
  <dcterms:modified xsi:type="dcterms:W3CDTF">2018-11-07T03:09:33Z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