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8FB43-E42A-4855-847E-53943B6FD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Industrialization &amp; Urbanization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971A3E-D057-4C94-9B90-FA8CC40FDE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Emerging Economics</a:t>
            </a:r>
          </a:p>
        </p:txBody>
      </p:sp>
    </p:spTree>
    <p:extLst>
      <p:ext uri="{BB962C8B-B14F-4D97-AF65-F5344CB8AC3E}">
        <p14:creationId xmlns:p14="http://schemas.microsoft.com/office/powerpoint/2010/main" val="4241134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A62D9-1B6C-4F8B-A4CB-778410DE4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51183"/>
            <a:ext cx="10018713" cy="1169504"/>
          </a:xfrm>
        </p:spPr>
        <p:txBody>
          <a:bodyPr/>
          <a:lstStyle/>
          <a:p>
            <a:r>
              <a:rPr lang="en-US" dirty="0"/>
              <a:t>Emerging Economics: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05246-95E4-445C-B842-5B5D09282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325217"/>
            <a:ext cx="10018713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Few of the ideas of the early socialists or communist ideas of Marx &amp; Engels were implemented in the 19th century</a:t>
            </a:r>
          </a:p>
          <a:p>
            <a:r>
              <a:rPr lang="en-US" dirty="0"/>
              <a:t>In the 20th century many countries around the world experimented with these philosophies</a:t>
            </a:r>
          </a:p>
          <a:p>
            <a:r>
              <a:rPr lang="en-US" dirty="0"/>
              <a:t>Several countries, including to some extent the United States, implemented socialist policies related to state control of the means of production. </a:t>
            </a:r>
          </a:p>
          <a:p>
            <a:pPr lvl="1"/>
            <a:r>
              <a:rPr lang="en-US" dirty="0"/>
              <a:t>For example, many railroad networks were brought under state control after the world wars. </a:t>
            </a:r>
          </a:p>
          <a:p>
            <a:r>
              <a:rPr lang="en-US" dirty="0"/>
              <a:t>Marxist philosophies drove revolutions in other parts of the world</a:t>
            </a:r>
          </a:p>
          <a:p>
            <a:pPr lvl="1"/>
            <a:r>
              <a:rPr lang="en-US" dirty="0"/>
              <a:t>Russia &amp; China best examples</a:t>
            </a:r>
          </a:p>
          <a:p>
            <a:r>
              <a:rPr lang="en-US" dirty="0"/>
              <a:t>None of these revolutions were able to realize the full vision of the communist ideas laid out in the </a:t>
            </a:r>
            <a:r>
              <a:rPr lang="en-US" i="1" dirty="0"/>
              <a:t>Communist Manifesto</a:t>
            </a:r>
          </a:p>
          <a:p>
            <a:r>
              <a:rPr lang="en-US" dirty="0"/>
              <a:t>Each revolution stalled at the stage of the “dictatorship of the proletariat” which in all cases devolved into a dictatorship of communist party bosses. </a:t>
            </a:r>
          </a:p>
        </p:txBody>
      </p:sp>
    </p:spTree>
    <p:extLst>
      <p:ext uri="{BB962C8B-B14F-4D97-AF65-F5344CB8AC3E}">
        <p14:creationId xmlns:p14="http://schemas.microsoft.com/office/powerpoint/2010/main" val="4061968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FCBA905-EC43-4BAD-B4BB-A2CA02F7B3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02" r="15014" b="-1"/>
          <a:stretch/>
        </p:blipFill>
        <p:spPr>
          <a:xfrm>
            <a:off x="3793813" y="744344"/>
            <a:ext cx="4627646" cy="4627648"/>
          </a:xfrm>
          <a:custGeom>
            <a:avLst/>
            <a:gdLst>
              <a:gd name="connsiteX0" fmla="*/ 2313823 w 4627646"/>
              <a:gd name="connsiteY0" fmla="*/ 0 h 4627648"/>
              <a:gd name="connsiteX1" fmla="*/ 4627646 w 4627646"/>
              <a:gd name="connsiteY1" fmla="*/ 2313824 h 4627648"/>
              <a:gd name="connsiteX2" fmla="*/ 2313823 w 4627646"/>
              <a:gd name="connsiteY2" fmla="*/ 4627648 h 4627648"/>
              <a:gd name="connsiteX3" fmla="*/ 0 w 4627646"/>
              <a:gd name="connsiteY3" fmla="*/ 2313824 h 4627648"/>
              <a:gd name="connsiteX4" fmla="*/ 2313823 w 4627646"/>
              <a:gd name="connsiteY4" fmla="*/ 0 h 462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</p:spPr>
      </p:pic>
      <p:pic>
        <p:nvPicPr>
          <p:cNvPr id="5" name="Picture 4" descr="A person standing in front of a crowd&#10;&#10;Description generated with very high confidence">
            <a:extLst>
              <a:ext uri="{FF2B5EF4-FFF2-40B4-BE49-F238E27FC236}">
                <a16:creationId xmlns:a16="http://schemas.microsoft.com/office/drawing/2014/main" id="{9025DF0F-990E-4540-B6D6-454D758FD9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779" r="34777"/>
          <a:stretch/>
        </p:blipFill>
        <p:spPr>
          <a:xfrm>
            <a:off x="1319706" y="1757695"/>
            <a:ext cx="2590737" cy="2926956"/>
          </a:xfrm>
          <a:custGeom>
            <a:avLst/>
            <a:gdLst>
              <a:gd name="connsiteX0" fmla="*/ 1463478 w 2590737"/>
              <a:gd name="connsiteY0" fmla="*/ 0 h 2926956"/>
              <a:gd name="connsiteX1" fmla="*/ 2498313 w 2590737"/>
              <a:gd name="connsiteY1" fmla="*/ 428643 h 2926956"/>
              <a:gd name="connsiteX2" fmla="*/ 2501029 w 2590737"/>
              <a:gd name="connsiteY2" fmla="*/ 431631 h 2926956"/>
              <a:gd name="connsiteX3" fmla="*/ 2445696 w 2590737"/>
              <a:gd name="connsiteY3" fmla="*/ 582811 h 2926956"/>
              <a:gd name="connsiteX4" fmla="*/ 2335437 w 2590737"/>
              <a:gd name="connsiteY4" fmla="*/ 1312109 h 2926956"/>
              <a:gd name="connsiteX5" fmla="*/ 2528166 w 2590737"/>
              <a:gd name="connsiteY5" fmla="*/ 2266732 h 2926956"/>
              <a:gd name="connsiteX6" fmla="*/ 2590737 w 2590737"/>
              <a:gd name="connsiteY6" fmla="*/ 2396622 h 2926956"/>
              <a:gd name="connsiteX7" fmla="*/ 2498313 w 2590737"/>
              <a:gd name="connsiteY7" fmla="*/ 2498313 h 2926956"/>
              <a:gd name="connsiteX8" fmla="*/ 1463478 w 2590737"/>
              <a:gd name="connsiteY8" fmla="*/ 2926956 h 2926956"/>
              <a:gd name="connsiteX9" fmla="*/ 0 w 2590737"/>
              <a:gd name="connsiteY9" fmla="*/ 1463478 h 2926956"/>
              <a:gd name="connsiteX10" fmla="*/ 1463478 w 2590737"/>
              <a:gd name="connsiteY10" fmla="*/ 0 h 292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90737" h="2926956">
                <a:moveTo>
                  <a:pt x="1463478" y="0"/>
                </a:moveTo>
                <a:cubicBezTo>
                  <a:pt x="1867606" y="0"/>
                  <a:pt x="2233476" y="163805"/>
                  <a:pt x="2498313" y="428643"/>
                </a:cubicBezTo>
                <a:lnTo>
                  <a:pt x="2501029" y="431631"/>
                </a:lnTo>
                <a:lnTo>
                  <a:pt x="2445696" y="582811"/>
                </a:lnTo>
                <a:cubicBezTo>
                  <a:pt x="2374039" y="813196"/>
                  <a:pt x="2335437" y="1058145"/>
                  <a:pt x="2335437" y="1312109"/>
                </a:cubicBezTo>
                <a:cubicBezTo>
                  <a:pt x="2335437" y="1650728"/>
                  <a:pt x="2404063" y="1973319"/>
                  <a:pt x="2528166" y="2266732"/>
                </a:cubicBezTo>
                <a:lnTo>
                  <a:pt x="2590737" y="2396622"/>
                </a:lnTo>
                <a:lnTo>
                  <a:pt x="2498313" y="2498313"/>
                </a:lnTo>
                <a:cubicBezTo>
                  <a:pt x="2233476" y="2763151"/>
                  <a:pt x="1867606" y="2926956"/>
                  <a:pt x="1463478" y="2926956"/>
                </a:cubicBezTo>
                <a:cubicBezTo>
                  <a:pt x="655221" y="2926956"/>
                  <a:pt x="0" y="2271735"/>
                  <a:pt x="0" y="1463478"/>
                </a:cubicBezTo>
                <a:cubicBezTo>
                  <a:pt x="0" y="655221"/>
                  <a:pt x="655221" y="0"/>
                  <a:pt x="1463478" y="0"/>
                </a:cubicBezTo>
                <a:close/>
              </a:path>
            </a:pathLst>
          </a:custGeom>
        </p:spPr>
      </p:pic>
      <p:pic>
        <p:nvPicPr>
          <p:cNvPr id="4" name="Picture 3" descr="A group of people standing in front of a crowd posing for the camera&#10;&#10;Description generated with very high confidence">
            <a:extLst>
              <a:ext uri="{FF2B5EF4-FFF2-40B4-BE49-F238E27FC236}">
                <a16:creationId xmlns:a16="http://schemas.microsoft.com/office/drawing/2014/main" id="{761B4E6B-CA34-4879-9122-7DBD21FB2D4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8599" r="12836" b="4"/>
          <a:stretch/>
        </p:blipFill>
        <p:spPr>
          <a:xfrm>
            <a:off x="8297994" y="1757695"/>
            <a:ext cx="2577829" cy="2926956"/>
          </a:xfrm>
          <a:custGeom>
            <a:avLst/>
            <a:gdLst>
              <a:gd name="connsiteX0" fmla="*/ 1114351 w 2577829"/>
              <a:gd name="connsiteY0" fmla="*/ 0 h 2926956"/>
              <a:gd name="connsiteX1" fmla="*/ 2577829 w 2577829"/>
              <a:gd name="connsiteY1" fmla="*/ 1463478 h 2926956"/>
              <a:gd name="connsiteX2" fmla="*/ 1114351 w 2577829"/>
              <a:gd name="connsiteY2" fmla="*/ 2926956 h 2926956"/>
              <a:gd name="connsiteX3" fmla="*/ 79516 w 2577829"/>
              <a:gd name="connsiteY3" fmla="*/ 2498313 h 2926956"/>
              <a:gd name="connsiteX4" fmla="*/ 0 w 2577829"/>
              <a:gd name="connsiteY4" fmla="*/ 2410824 h 2926956"/>
              <a:gd name="connsiteX5" fmla="*/ 69413 w 2577829"/>
              <a:gd name="connsiteY5" fmla="*/ 2266732 h 2926956"/>
              <a:gd name="connsiteX6" fmla="*/ 262142 w 2577829"/>
              <a:gd name="connsiteY6" fmla="*/ 1312109 h 2926956"/>
              <a:gd name="connsiteX7" fmla="*/ 151883 w 2577829"/>
              <a:gd name="connsiteY7" fmla="*/ 582811 h 2926956"/>
              <a:gd name="connsiteX8" fmla="*/ 91478 w 2577829"/>
              <a:gd name="connsiteY8" fmla="*/ 417771 h 2926956"/>
              <a:gd name="connsiteX9" fmla="*/ 183443 w 2577829"/>
              <a:gd name="connsiteY9" fmla="*/ 334187 h 2926956"/>
              <a:gd name="connsiteX10" fmla="*/ 1114351 w 2577829"/>
              <a:gd name="connsiteY10" fmla="*/ 0 h 292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7829" h="2926956">
                <a:moveTo>
                  <a:pt x="1114351" y="0"/>
                </a:moveTo>
                <a:cubicBezTo>
                  <a:pt x="1922608" y="0"/>
                  <a:pt x="2577829" y="655221"/>
                  <a:pt x="2577829" y="1463478"/>
                </a:cubicBezTo>
                <a:cubicBezTo>
                  <a:pt x="2577829" y="2271735"/>
                  <a:pt x="1922608" y="2926956"/>
                  <a:pt x="1114351" y="2926956"/>
                </a:cubicBezTo>
                <a:cubicBezTo>
                  <a:pt x="710223" y="2926956"/>
                  <a:pt x="344353" y="2763151"/>
                  <a:pt x="79516" y="2498313"/>
                </a:cubicBezTo>
                <a:lnTo>
                  <a:pt x="0" y="2410824"/>
                </a:lnTo>
                <a:lnTo>
                  <a:pt x="69413" y="2266732"/>
                </a:lnTo>
                <a:cubicBezTo>
                  <a:pt x="193516" y="1973319"/>
                  <a:pt x="262142" y="1650728"/>
                  <a:pt x="262142" y="1312109"/>
                </a:cubicBezTo>
                <a:cubicBezTo>
                  <a:pt x="262142" y="1058145"/>
                  <a:pt x="223540" y="813196"/>
                  <a:pt x="151883" y="582811"/>
                </a:cubicBezTo>
                <a:lnTo>
                  <a:pt x="91478" y="417771"/>
                </a:lnTo>
                <a:lnTo>
                  <a:pt x="183443" y="334187"/>
                </a:lnTo>
                <a:cubicBezTo>
                  <a:pt x="436418" y="125413"/>
                  <a:pt x="760739" y="0"/>
                  <a:pt x="111435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4343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49B5A-BF72-4A96-90BB-3DF2C7B24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853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/>
              <a:t>Georgia Standard of Excellence &amp; Essential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558CB-A88F-4734-9B89-675EDE5EC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998133"/>
            <a:ext cx="6855356" cy="3793067"/>
          </a:xfrm>
        </p:spPr>
        <p:txBody>
          <a:bodyPr>
            <a:normAutofit/>
          </a:bodyPr>
          <a:lstStyle/>
          <a:p>
            <a:r>
              <a:rPr lang="en-US" u="sng"/>
              <a:t>SSWH15</a:t>
            </a:r>
            <a:r>
              <a:rPr lang="en-US"/>
              <a:t> – Describe the impact of industrialization and urbanization. </a:t>
            </a:r>
          </a:p>
          <a:p>
            <a:pPr lvl="1"/>
            <a:r>
              <a:rPr lang="en-US"/>
              <a:t>b. Examine the political and economic ideas of Adam Smith and Karl Marx</a:t>
            </a:r>
          </a:p>
          <a:p>
            <a:endParaRPr lang="en-US" dirty="0"/>
          </a:p>
          <a:p>
            <a:r>
              <a:rPr lang="en-US"/>
              <a:t>How did the political &amp; economic ideas of Adam Smith &amp; Karl Marx impact the global world during the Industrial Revolution &amp; beyond?</a:t>
            </a: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ABCFEA17-6D7E-4AAE-B156-29DCC6E3FB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85907" y="2535331"/>
            <a:ext cx="2717116" cy="271711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835230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9CC9073-B37E-4B2C-9FBE-2FBE9576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55713"/>
            <a:ext cx="10018713" cy="1209261"/>
          </a:xfrm>
        </p:spPr>
        <p:txBody>
          <a:bodyPr/>
          <a:lstStyle/>
          <a:p>
            <a:r>
              <a:rPr lang="en-US"/>
              <a:t>Emerging Economics: Setting the Stage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73D536-E04E-444F-8C61-BCBCC88ED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6" y="1192696"/>
            <a:ext cx="10310327" cy="5274365"/>
          </a:xfrm>
        </p:spPr>
        <p:txBody>
          <a:bodyPr>
            <a:normAutofit/>
          </a:bodyPr>
          <a:lstStyle/>
          <a:p>
            <a:r>
              <a:rPr lang="en-US"/>
              <a:t>The Industrial Revolution brought sweeping &amp; rapid changes to people at all levels of society</a:t>
            </a:r>
          </a:p>
          <a:p>
            <a:r>
              <a:rPr lang="en-US"/>
              <a:t>Dramatic increases in the standard of living for some &amp; decreases for others paired with the shift of economic &amp; political power to the middle class left many reeling for an understanding of the new social &amp; economic order</a:t>
            </a:r>
          </a:p>
          <a:p>
            <a:r>
              <a:rPr lang="en-US"/>
              <a:t> Contemporary discussions of this topic are often overly simplified focusing only on the most radical aspects of 18th &amp; 19th century economic philosophy</a:t>
            </a:r>
          </a:p>
          <a:p>
            <a:r>
              <a:rPr lang="en-US"/>
              <a:t>While some early industrial societies did adhere to Adam Smith’s ideas on Laissez-faire in its pure form &amp; some late industrial societies attempted to follow Karl Marx’s ideas on Communism with fidelity; the majority of the industrialized world found an equilibrium somewhere in the middle that included economic &amp; political ideas beyond just those of Smith &amp; Marx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60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DAB8-CAC9-4A49-A517-A1099DB5E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34009"/>
            <a:ext cx="10018713" cy="1196009"/>
          </a:xfrm>
        </p:spPr>
        <p:txBody>
          <a:bodyPr/>
          <a:lstStyle/>
          <a:p>
            <a:r>
              <a:rPr lang="en-US" dirty="0"/>
              <a:t>Emerging Economics: The Philosophers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D71B2-4018-45CC-A4E1-D00169C2D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948" y="1285461"/>
            <a:ext cx="10297075" cy="5287617"/>
          </a:xfrm>
        </p:spPr>
        <p:txBody>
          <a:bodyPr>
            <a:normAutofit/>
          </a:bodyPr>
          <a:lstStyle/>
          <a:p>
            <a:r>
              <a:rPr lang="en-US" sz="2800" b="1" dirty="0"/>
              <a:t>Adam Smith </a:t>
            </a:r>
            <a:r>
              <a:rPr lang="en-US" sz="2800" dirty="0"/>
              <a:t>– (June 5, 1723 — July 17, 1790) Scottish social philosopher &amp; political economist. </a:t>
            </a:r>
          </a:p>
          <a:p>
            <a:pPr lvl="1"/>
            <a:r>
              <a:rPr lang="en-US" sz="2400" dirty="0"/>
              <a:t>Smith’s economic philosophies arose out of </a:t>
            </a:r>
            <a:r>
              <a:rPr lang="en-US" sz="2400" b="1" dirty="0"/>
              <a:t>mercantilism</a:t>
            </a:r>
          </a:p>
          <a:p>
            <a:pPr lvl="2"/>
            <a:r>
              <a:rPr lang="en-US" sz="2000" dirty="0"/>
              <a:t>state power used to tightly regulate trade &amp; business with the goal of accumulating gold &amp; silver in the home economy</a:t>
            </a:r>
          </a:p>
          <a:p>
            <a:pPr lvl="1"/>
            <a:r>
              <a:rPr lang="en-US" sz="2400" u="sng" dirty="0"/>
              <a:t>1776  </a:t>
            </a:r>
            <a:r>
              <a:rPr lang="en-US" sz="2400" dirty="0"/>
              <a:t>– Smith published </a:t>
            </a:r>
            <a:r>
              <a:rPr lang="en-US" sz="2400" i="1" dirty="0"/>
              <a:t>Wealth of Nations </a:t>
            </a:r>
          </a:p>
          <a:p>
            <a:pPr lvl="1"/>
            <a:r>
              <a:rPr lang="en-US" sz="2400" dirty="0"/>
              <a:t>Argued that a nation’s wealth is best calculated by totaling the amount of goods &amp; services produced by a nation’s people (essentially GDP)</a:t>
            </a:r>
          </a:p>
          <a:p>
            <a:pPr lvl="1"/>
            <a:r>
              <a:rPr lang="en-US" sz="2400" dirty="0"/>
              <a:t> Government policies should be designed to increase wealth</a:t>
            </a:r>
          </a:p>
          <a:p>
            <a:pPr lvl="1"/>
            <a:r>
              <a:rPr lang="en-US" sz="2400" dirty="0"/>
              <a:t>Everyone, rich and poor, would benefits</a:t>
            </a:r>
          </a:p>
        </p:txBody>
      </p:sp>
    </p:spTree>
    <p:extLst>
      <p:ext uri="{BB962C8B-B14F-4D97-AF65-F5344CB8AC3E}">
        <p14:creationId xmlns:p14="http://schemas.microsoft.com/office/powerpoint/2010/main" val="396078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DAB8-CAC9-4A49-A517-A1099DB5E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562" y="9938"/>
            <a:ext cx="10018713" cy="997226"/>
          </a:xfrm>
        </p:spPr>
        <p:txBody>
          <a:bodyPr>
            <a:normAutofit/>
          </a:bodyPr>
          <a:lstStyle/>
          <a:p>
            <a:r>
              <a:rPr lang="en-US" dirty="0"/>
              <a:t>Emerging Economics: The Philosophers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D71B2-4018-45CC-A4E1-D00169C2D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1113184"/>
            <a:ext cx="8070574" cy="5734878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/>
              <a:t>The</a:t>
            </a:r>
            <a:r>
              <a:rPr lang="en-US" sz="3100" i="1" dirty="0"/>
              <a:t> Wealth of Nations </a:t>
            </a:r>
            <a:r>
              <a:rPr lang="en-US" sz="3100" dirty="0"/>
              <a:t>outlined the basic principles of </a:t>
            </a:r>
            <a:r>
              <a:rPr lang="en-US" sz="3100" b="1" dirty="0"/>
              <a:t>Laissez-faire capitalism</a:t>
            </a:r>
          </a:p>
          <a:p>
            <a:pPr lvl="1"/>
            <a:r>
              <a:rPr lang="en-US" sz="2600" dirty="0"/>
              <a:t>Argued that individuals benefit from pursuing their own economic self-interest</a:t>
            </a:r>
          </a:p>
          <a:p>
            <a:pPr lvl="2"/>
            <a:r>
              <a:rPr lang="en-US" sz="2600" dirty="0"/>
              <a:t>when people work to improve their own lives they make life better for all</a:t>
            </a:r>
          </a:p>
          <a:p>
            <a:pPr lvl="1"/>
            <a:r>
              <a:rPr lang="en-US" sz="2600" dirty="0"/>
              <a:t>For this societal benefit to be realized, government should completely deregulate the economy</a:t>
            </a:r>
          </a:p>
          <a:p>
            <a:pPr lvl="1"/>
            <a:r>
              <a:rPr lang="en-US" sz="2600" dirty="0"/>
              <a:t>If business could be conducted free from government interference, a nation’s wealth would be maximized</a:t>
            </a:r>
          </a:p>
          <a:p>
            <a:pPr lvl="1"/>
            <a:r>
              <a:rPr lang="en-US" sz="2600" dirty="0"/>
              <a:t>Great Britain &amp; U.S. adopted Smith’s ideas as government policy in Britain and United States in the 19th century</a:t>
            </a:r>
          </a:p>
          <a:p>
            <a:pPr lvl="2"/>
            <a:r>
              <a:rPr lang="en-US" sz="2600" dirty="0"/>
              <a:t>Over time they were modified with the principles of other economic philosophies </a:t>
            </a:r>
          </a:p>
          <a:p>
            <a:pPr lvl="2"/>
            <a:r>
              <a:rPr lang="en-US" sz="2600" b="1" dirty="0"/>
              <a:t>Utilitarianism</a:t>
            </a:r>
            <a:r>
              <a:rPr lang="en-US" sz="2600" dirty="0"/>
              <a:t> – accepted Smith’s ideas on personal freedom but argued that government needed to step in from time to time to protect the people</a:t>
            </a:r>
            <a:endParaRPr lang="en-US" sz="2400" dirty="0"/>
          </a:p>
          <a:p>
            <a:pPr lvl="1"/>
            <a:endParaRPr lang="en-US" sz="2600" dirty="0"/>
          </a:p>
        </p:txBody>
      </p:sp>
      <p:pic>
        <p:nvPicPr>
          <p:cNvPr id="4" name="Picture 3" descr="A close up of a person&#10;&#10;Description generated with high confidence">
            <a:extLst>
              <a:ext uri="{FF2B5EF4-FFF2-40B4-BE49-F238E27FC236}">
                <a16:creationId xmlns:a16="http://schemas.microsoft.com/office/drawing/2014/main" id="{4AC756D3-D54F-46C4-AF1F-D917873CEE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5994" y="2233282"/>
            <a:ext cx="2717116" cy="349468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3661542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DFAAE7-061D-4086-99EC-872CB3050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B6DAB8-CAC9-4A49-A517-A1099DB5E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0202" y="190500"/>
            <a:ext cx="8290374" cy="1752599"/>
          </a:xfrm>
        </p:spPr>
        <p:txBody>
          <a:bodyPr>
            <a:normAutofit/>
          </a:bodyPr>
          <a:lstStyle/>
          <a:p>
            <a:r>
              <a:rPr lang="en-US" dirty="0"/>
              <a:t>Emerging Economics: The Philosophers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570099-A243-48DD-9EAE-36F4AC09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45E4A74B-6514-424A-ADFA-C232FA6B9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1"/>
            <a:ext cx="858884" cy="2780957"/>
          </a:xfrm>
          <a:custGeom>
            <a:avLst/>
            <a:gdLst/>
            <a:ahLst/>
            <a:cxnLst/>
            <a:rect l="0" t="0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F61C5C86-C785-4B92-9F2D-133B8B8C2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1"/>
            <a:ext cx="835810" cy="2671495"/>
          </a:xfrm>
          <a:custGeom>
            <a:avLst/>
            <a:gdLst/>
            <a:ahLst/>
            <a:cxnLst/>
            <a:rect l="0" t="0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954D0BF9-002C-4D3A-A222-C166094A5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5830"/>
            <a:ext cx="2175413" cy="4272171"/>
          </a:xfrm>
          <a:custGeom>
            <a:avLst/>
            <a:gdLst/>
            <a:ahLst/>
            <a:cxnLst/>
            <a:rect l="0" t="0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6080EB6E-D69F-43B1-91EC-75C303342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9078" y="2695292"/>
            <a:ext cx="2690743" cy="4162709"/>
          </a:xfrm>
          <a:custGeom>
            <a:avLst/>
            <a:gdLst/>
            <a:ahLst/>
            <a:cxnLst/>
            <a:rect l="0" t="0" r="r" b="b"/>
            <a:pathLst>
              <a:path w="2099" h="2624">
                <a:moveTo>
                  <a:pt x="2099" y="2624"/>
                </a:moveTo>
                <a:lnTo>
                  <a:pt x="0" y="0"/>
                </a:lnTo>
                <a:lnTo>
                  <a:pt x="2021" y="2624"/>
                </a:lnTo>
                <a:lnTo>
                  <a:pt x="2099" y="262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1BA816A-EE68-4A96-BA05-73303B2F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2690532"/>
            <a:ext cx="2904320" cy="4167469"/>
          </a:xfrm>
          <a:custGeom>
            <a:avLst/>
            <a:gdLst>
              <a:gd name="connsiteX0" fmla="*/ 0 w 2904320"/>
              <a:gd name="connsiteY0" fmla="*/ 0 h 4167469"/>
              <a:gd name="connsiteX1" fmla="*/ 288431 w 2904320"/>
              <a:gd name="connsiteY1" fmla="*/ 90425 h 4167469"/>
              <a:gd name="connsiteX2" fmla="*/ 2904320 w 2904320"/>
              <a:gd name="connsiteY2" fmla="*/ 3220465 h 4167469"/>
              <a:gd name="connsiteX3" fmla="*/ 2904320 w 2904320"/>
              <a:gd name="connsiteY3" fmla="*/ 4167469 h 4167469"/>
              <a:gd name="connsiteX4" fmla="*/ 2694589 w 2904320"/>
              <a:gd name="connsiteY4" fmla="*/ 4167469 h 4167469"/>
              <a:gd name="connsiteX5" fmla="*/ 3846 w 2904320"/>
              <a:gd name="connsiteY5" fmla="*/ 4759 h 41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4320" h="4167469">
                <a:moveTo>
                  <a:pt x="0" y="0"/>
                </a:moveTo>
                <a:lnTo>
                  <a:pt x="288431" y="90425"/>
                </a:lnTo>
                <a:lnTo>
                  <a:pt x="2904320" y="3220465"/>
                </a:lnTo>
                <a:lnTo>
                  <a:pt x="2904320" y="4167469"/>
                </a:lnTo>
                <a:lnTo>
                  <a:pt x="2694589" y="4167469"/>
                </a:lnTo>
                <a:lnTo>
                  <a:pt x="3846" y="475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2" name="Freeform 15">
            <a:extLst>
              <a:ext uri="{FF2B5EF4-FFF2-40B4-BE49-F238E27FC236}">
                <a16:creationId xmlns:a16="http://schemas.microsoft.com/office/drawing/2014/main" id="{22A94CDB-5D63-4C75-9CB6-6C18CDF37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1071"/>
            <a:ext cx="2894568" cy="4276930"/>
          </a:xfrm>
          <a:custGeom>
            <a:avLst/>
            <a:gdLst/>
            <a:ahLst/>
            <a:cxnLst/>
            <a:rect l="0" t="0" r="r" b="b"/>
            <a:pathLst>
              <a:path w="2258" h="2696">
                <a:moveTo>
                  <a:pt x="2258" y="2696"/>
                </a:moveTo>
                <a:lnTo>
                  <a:pt x="264" y="111"/>
                </a:lnTo>
                <a:lnTo>
                  <a:pt x="228" y="60"/>
                </a:lnTo>
                <a:lnTo>
                  <a:pt x="225" y="57"/>
                </a:lnTo>
                <a:lnTo>
                  <a:pt x="0" y="0"/>
                </a:lnTo>
                <a:lnTo>
                  <a:pt x="0" y="3"/>
                </a:lnTo>
                <a:lnTo>
                  <a:pt x="1697" y="2696"/>
                </a:lnTo>
                <a:lnTo>
                  <a:pt x="2258" y="2696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D71B2-4018-45CC-A4E1-D00169C2D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451" y="1744394"/>
            <a:ext cx="7648572" cy="4726743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Karl Marx  (May 5, 1818 — March 14, 1883) a revolutionary, sociologist, historian, &amp; economist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Marx used </a:t>
            </a:r>
            <a:r>
              <a:rPr lang="en-US" b="1" dirty="0"/>
              <a:t>socialism</a:t>
            </a:r>
            <a:r>
              <a:rPr lang="en-US" dirty="0"/>
              <a:t> as a basis for his economic &amp; political philosophy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Socialism argued that argued that the major means of production like factories, mines, &amp; railroads should be government controlled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Government control would ensure that the benefits of these means of production would be realized by all members of society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u="sng" dirty="0"/>
              <a:t>1848</a:t>
            </a:r>
            <a:r>
              <a:rPr lang="en-US" dirty="0"/>
              <a:t> – Karl Marx &amp; Friedrich Engels published </a:t>
            </a:r>
            <a:r>
              <a:rPr lang="en-US" i="1" dirty="0"/>
              <a:t>The Communist Manifesto</a:t>
            </a:r>
          </a:p>
        </p:txBody>
      </p:sp>
    </p:spTree>
    <p:extLst>
      <p:ext uri="{BB962C8B-B14F-4D97-AF65-F5344CB8AC3E}">
        <p14:creationId xmlns:p14="http://schemas.microsoft.com/office/powerpoint/2010/main" val="2280742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428F22-76B3-4107-AADE-3F9EC95FD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346FBCF-5353-4172-96F5-4B7EB0777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90265" y="-12875"/>
            <a:ext cx="2604396" cy="6890194"/>
            <a:chOff x="2199787" y="-12875"/>
            <a:chExt cx="2679011" cy="6890194"/>
          </a:xfrm>
        </p:grpSpPr>
        <p:sp useBgFill="1">
          <p:nvSpPr>
            <p:cNvPr id="12" name="Rectangle 19">
              <a:extLst>
                <a:ext uri="{FF2B5EF4-FFF2-40B4-BE49-F238E27FC236}">
                  <a16:creationId xmlns:a16="http://schemas.microsoft.com/office/drawing/2014/main" id="{343F3E6D-808D-43AD-9485-AD0014BEA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199787" y="-12875"/>
              <a:ext cx="2679011" cy="5301468"/>
            </a:xfrm>
            <a:custGeom>
              <a:avLst/>
              <a:gdLst>
                <a:gd name="connsiteX0" fmla="*/ 0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0 w 2570017"/>
                <a:gd name="connsiteY4" fmla="*/ 0 h 2554287"/>
                <a:gd name="connsiteX0" fmla="*/ 904009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904009 w 2570017"/>
                <a:gd name="connsiteY4" fmla="*/ 0 h 2554287"/>
                <a:gd name="connsiteX0" fmla="*/ 644236 w 2570017"/>
                <a:gd name="connsiteY0" fmla="*/ 10391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44236 w 2570017"/>
                <a:gd name="connsiteY4" fmla="*/ 10391 h 2554287"/>
                <a:gd name="connsiteX0" fmla="*/ 633845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33845 w 2570017"/>
                <a:gd name="connsiteY4" fmla="*/ 0 h 2554287"/>
                <a:gd name="connsiteX0" fmla="*/ 675409 w 2611581"/>
                <a:gd name="connsiteY0" fmla="*/ 0 h 2554287"/>
                <a:gd name="connsiteX1" fmla="*/ 2611581 w 2611581"/>
                <a:gd name="connsiteY1" fmla="*/ 0 h 2554287"/>
                <a:gd name="connsiteX2" fmla="*/ 2611581 w 2611581"/>
                <a:gd name="connsiteY2" fmla="*/ 2554287 h 2554287"/>
                <a:gd name="connsiteX3" fmla="*/ 0 w 2611581"/>
                <a:gd name="connsiteY3" fmla="*/ 2554287 h 2554287"/>
                <a:gd name="connsiteX4" fmla="*/ 675409 w 2611581"/>
                <a:gd name="connsiteY4" fmla="*/ 0 h 2554287"/>
                <a:gd name="connsiteX0" fmla="*/ 650979 w 2587151"/>
                <a:gd name="connsiteY0" fmla="*/ 0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650979 w 2587151"/>
                <a:gd name="connsiteY4" fmla="*/ 0 h 2554287"/>
                <a:gd name="connsiteX0" fmla="*/ 730379 w 2587151"/>
                <a:gd name="connsiteY0" fmla="*/ 5692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730379 w 2587151"/>
                <a:gd name="connsiteY4" fmla="*/ 5692 h 2554287"/>
                <a:gd name="connsiteX0" fmla="*/ 864750 w 2587151"/>
                <a:gd name="connsiteY0" fmla="*/ 2847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64750 w 2587151"/>
                <a:gd name="connsiteY4" fmla="*/ 2847 h 2554287"/>
                <a:gd name="connsiteX0" fmla="*/ 883073 w 2587151"/>
                <a:gd name="connsiteY0" fmla="*/ 1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83073 w 2587151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5750 h 2565670"/>
                <a:gd name="connsiteX4" fmla="*/ 895288 w 2611581"/>
                <a:gd name="connsiteY4" fmla="*/ 1 h 2565670"/>
                <a:gd name="connsiteX0" fmla="*/ 1544433 w 3260726"/>
                <a:gd name="connsiteY0" fmla="*/ 1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1544433 w 3260726"/>
                <a:gd name="connsiteY4" fmla="*/ 1 h 2565670"/>
                <a:gd name="connsiteX0" fmla="*/ 921784 w 3260726"/>
                <a:gd name="connsiteY0" fmla="*/ 12347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3260726"/>
                <a:gd name="connsiteY0" fmla="*/ 12347 h 2565670"/>
                <a:gd name="connsiteX1" fmla="*/ 2321160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2322228"/>
                <a:gd name="connsiteY0" fmla="*/ 12347 h 2565670"/>
                <a:gd name="connsiteX1" fmla="*/ 2321160 w 2322228"/>
                <a:gd name="connsiteY1" fmla="*/ 0 h 2565670"/>
                <a:gd name="connsiteX2" fmla="*/ 2320129 w 2322228"/>
                <a:gd name="connsiteY2" fmla="*/ 2565670 h 2565670"/>
                <a:gd name="connsiteX3" fmla="*/ 0 w 2322228"/>
                <a:gd name="connsiteY3" fmla="*/ 2521058 h 2565670"/>
                <a:gd name="connsiteX4" fmla="*/ 921784 w 2322228"/>
                <a:gd name="connsiteY4" fmla="*/ 12347 h 2565670"/>
                <a:gd name="connsiteX0" fmla="*/ 921784 w 2322228"/>
                <a:gd name="connsiteY0" fmla="*/ 0 h 2571841"/>
                <a:gd name="connsiteX1" fmla="*/ 2321160 w 2322228"/>
                <a:gd name="connsiteY1" fmla="*/ 6171 h 2571841"/>
                <a:gd name="connsiteX2" fmla="*/ 2320129 w 2322228"/>
                <a:gd name="connsiteY2" fmla="*/ 2571841 h 2571841"/>
                <a:gd name="connsiteX3" fmla="*/ 0 w 2322228"/>
                <a:gd name="connsiteY3" fmla="*/ 2527229 h 2571841"/>
                <a:gd name="connsiteX4" fmla="*/ 921784 w 2322228"/>
                <a:gd name="connsiteY4" fmla="*/ 0 h 2571841"/>
                <a:gd name="connsiteX0" fmla="*/ 921784 w 2611583"/>
                <a:gd name="connsiteY0" fmla="*/ 0 h 2540977"/>
                <a:gd name="connsiteX1" fmla="*/ 2321160 w 2611583"/>
                <a:gd name="connsiteY1" fmla="*/ 6171 h 2540977"/>
                <a:gd name="connsiteX2" fmla="*/ 2611583 w 2611583"/>
                <a:gd name="connsiteY2" fmla="*/ 2540977 h 2540977"/>
                <a:gd name="connsiteX3" fmla="*/ 0 w 2611583"/>
                <a:gd name="connsiteY3" fmla="*/ 2527229 h 2540977"/>
                <a:gd name="connsiteX4" fmla="*/ 921784 w 2611583"/>
                <a:gd name="connsiteY4" fmla="*/ 0 h 2540977"/>
                <a:gd name="connsiteX0" fmla="*/ 921784 w 2611583"/>
                <a:gd name="connsiteY0" fmla="*/ 2 h 2540979"/>
                <a:gd name="connsiteX1" fmla="*/ 2572870 w 2611583"/>
                <a:gd name="connsiteY1" fmla="*/ 0 h 2540979"/>
                <a:gd name="connsiteX2" fmla="*/ 2611583 w 2611583"/>
                <a:gd name="connsiteY2" fmla="*/ 2540979 h 2540979"/>
                <a:gd name="connsiteX3" fmla="*/ 0 w 2611583"/>
                <a:gd name="connsiteY3" fmla="*/ 2527231 h 2540979"/>
                <a:gd name="connsiteX4" fmla="*/ 921784 w 2611583"/>
                <a:gd name="connsiteY4" fmla="*/ 2 h 2540979"/>
                <a:gd name="connsiteX0" fmla="*/ 921784 w 2705467"/>
                <a:gd name="connsiteY0" fmla="*/ 0 h 2540977"/>
                <a:gd name="connsiteX1" fmla="*/ 2705349 w 2705467"/>
                <a:gd name="connsiteY1" fmla="*/ 6171 h 2540977"/>
                <a:gd name="connsiteX2" fmla="*/ 2611583 w 2705467"/>
                <a:gd name="connsiteY2" fmla="*/ 2540977 h 2540977"/>
                <a:gd name="connsiteX3" fmla="*/ 0 w 2705467"/>
                <a:gd name="connsiteY3" fmla="*/ 2527229 h 2540977"/>
                <a:gd name="connsiteX4" fmla="*/ 921784 w 2705467"/>
                <a:gd name="connsiteY4" fmla="*/ 0 h 2540977"/>
                <a:gd name="connsiteX0" fmla="*/ 921784 w 2718702"/>
                <a:gd name="connsiteY0" fmla="*/ 2 h 2540979"/>
                <a:gd name="connsiteX1" fmla="*/ 2718597 w 2718702"/>
                <a:gd name="connsiteY1" fmla="*/ 0 h 2540979"/>
                <a:gd name="connsiteX2" fmla="*/ 2611583 w 2718702"/>
                <a:gd name="connsiteY2" fmla="*/ 2540979 h 2540979"/>
                <a:gd name="connsiteX3" fmla="*/ 0 w 2718702"/>
                <a:gd name="connsiteY3" fmla="*/ 2527231 h 2540979"/>
                <a:gd name="connsiteX4" fmla="*/ 921784 w 2718702"/>
                <a:gd name="connsiteY4" fmla="*/ 2 h 2540979"/>
                <a:gd name="connsiteX0" fmla="*/ 921784 w 2679012"/>
                <a:gd name="connsiteY0" fmla="*/ 0 h 2540977"/>
                <a:gd name="connsiteX1" fmla="*/ 2678853 w 2679012"/>
                <a:gd name="connsiteY1" fmla="*/ 6171 h 2540977"/>
                <a:gd name="connsiteX2" fmla="*/ 2611583 w 2679012"/>
                <a:gd name="connsiteY2" fmla="*/ 2540977 h 2540977"/>
                <a:gd name="connsiteX3" fmla="*/ 0 w 2679012"/>
                <a:gd name="connsiteY3" fmla="*/ 2527229 h 2540977"/>
                <a:gd name="connsiteX4" fmla="*/ 921784 w 2679012"/>
                <a:gd name="connsiteY4" fmla="*/ 0 h 2540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9012" h="2540977">
                  <a:moveTo>
                    <a:pt x="921784" y="0"/>
                  </a:moveTo>
                  <a:lnTo>
                    <a:pt x="2678853" y="6171"/>
                  </a:lnTo>
                  <a:cubicBezTo>
                    <a:pt x="2682925" y="861394"/>
                    <a:pt x="2607511" y="1685754"/>
                    <a:pt x="2611583" y="2540977"/>
                  </a:cubicBezTo>
                  <a:lnTo>
                    <a:pt x="0" y="2527229"/>
                  </a:lnTo>
                  <a:lnTo>
                    <a:pt x="921784" y="0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14598" r="-265621" b="-28686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13" name="Rectangle 20">
              <a:extLst>
                <a:ext uri="{FF2B5EF4-FFF2-40B4-BE49-F238E27FC236}">
                  <a16:creationId xmlns:a16="http://schemas.microsoft.com/office/drawing/2014/main" id="{03DB1AC6-5430-4CD3-BD83-86E675A11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211875" y="5257482"/>
              <a:ext cx="2586931" cy="1619837"/>
            </a:xfrm>
            <a:custGeom>
              <a:avLst/>
              <a:gdLst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0 w 2611581"/>
                <a:gd name="connsiteY3" fmla="*/ 4303713 h 4303713"/>
                <a:gd name="connsiteX4" fmla="*/ 0 w 2611581"/>
                <a:gd name="connsiteY4" fmla="*/ 0 h 4303713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693718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963882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213264 w 2611581"/>
                <a:gd name="connsiteY3" fmla="*/ 4293322 h 4303713"/>
                <a:gd name="connsiteX4" fmla="*/ 0 w 2611581"/>
                <a:gd name="connsiteY4" fmla="*/ 0 h 4303713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171701 w 2611581"/>
                <a:gd name="connsiteY3" fmla="*/ 3638695 h 4303713"/>
                <a:gd name="connsiteX4" fmla="*/ 0 w 2611581"/>
                <a:gd name="connsiteY4" fmla="*/ 0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81054 w 2720934"/>
                <a:gd name="connsiteY3" fmla="*/ 3638695 h 4303713"/>
                <a:gd name="connsiteX4" fmla="*/ 0 w 2720934"/>
                <a:gd name="connsiteY4" fmla="*/ 268283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64231 w 2720934"/>
                <a:gd name="connsiteY3" fmla="*/ 3717600 h 4303713"/>
                <a:gd name="connsiteX4" fmla="*/ 0 w 2720934"/>
                <a:gd name="connsiteY4" fmla="*/ 268283 h 4303713"/>
                <a:gd name="connsiteX0" fmla="*/ 0 w 2720934"/>
                <a:gd name="connsiteY0" fmla="*/ 268283 h 4335275"/>
                <a:gd name="connsiteX1" fmla="*/ 2720934 w 2720934"/>
                <a:gd name="connsiteY1" fmla="*/ 0 h 4335275"/>
                <a:gd name="connsiteX2" fmla="*/ 2653639 w 2720934"/>
                <a:gd name="connsiteY2" fmla="*/ 4335275 h 4335275"/>
                <a:gd name="connsiteX3" fmla="*/ 2264231 w 2720934"/>
                <a:gd name="connsiteY3" fmla="*/ 3717600 h 4335275"/>
                <a:gd name="connsiteX4" fmla="*/ 0 w 2720934"/>
                <a:gd name="connsiteY4" fmla="*/ 268283 h 4335275"/>
                <a:gd name="connsiteX0" fmla="*/ 0 w 2737757"/>
                <a:gd name="connsiteY0" fmla="*/ 236721 h 4335275"/>
                <a:gd name="connsiteX1" fmla="*/ 2737757 w 2737757"/>
                <a:gd name="connsiteY1" fmla="*/ 0 h 4335275"/>
                <a:gd name="connsiteX2" fmla="*/ 2670462 w 2737757"/>
                <a:gd name="connsiteY2" fmla="*/ 4335275 h 4335275"/>
                <a:gd name="connsiteX3" fmla="*/ 2281054 w 2737757"/>
                <a:gd name="connsiteY3" fmla="*/ 3717600 h 4335275"/>
                <a:gd name="connsiteX4" fmla="*/ 0 w 2737757"/>
                <a:gd name="connsiteY4" fmla="*/ 236721 h 4335275"/>
                <a:gd name="connsiteX0" fmla="*/ 0 w 2729346"/>
                <a:gd name="connsiteY0" fmla="*/ 0 h 4098554"/>
                <a:gd name="connsiteX1" fmla="*/ 2729346 w 2729346"/>
                <a:gd name="connsiteY1" fmla="*/ 126250 h 4098554"/>
                <a:gd name="connsiteX2" fmla="*/ 2670462 w 2729346"/>
                <a:gd name="connsiteY2" fmla="*/ 4098554 h 4098554"/>
                <a:gd name="connsiteX3" fmla="*/ 2281054 w 2729346"/>
                <a:gd name="connsiteY3" fmla="*/ 3480879 h 4098554"/>
                <a:gd name="connsiteX4" fmla="*/ 0 w 2729346"/>
                <a:gd name="connsiteY4" fmla="*/ 0 h 4098554"/>
                <a:gd name="connsiteX0" fmla="*/ 0 w 2720934"/>
                <a:gd name="connsiteY0" fmla="*/ 0 h 4098554"/>
                <a:gd name="connsiteX1" fmla="*/ 2720934 w 2720934"/>
                <a:gd name="connsiteY1" fmla="*/ 31562 h 4098554"/>
                <a:gd name="connsiteX2" fmla="*/ 2670462 w 2720934"/>
                <a:gd name="connsiteY2" fmla="*/ 4098554 h 4098554"/>
                <a:gd name="connsiteX3" fmla="*/ 2281054 w 2720934"/>
                <a:gd name="connsiteY3" fmla="*/ 3480879 h 4098554"/>
                <a:gd name="connsiteX4" fmla="*/ 0 w 2720934"/>
                <a:gd name="connsiteY4" fmla="*/ 0 h 4098554"/>
                <a:gd name="connsiteX0" fmla="*/ 0 w 2720934"/>
                <a:gd name="connsiteY0" fmla="*/ 15782 h 4114336"/>
                <a:gd name="connsiteX1" fmla="*/ 2720934 w 2720934"/>
                <a:gd name="connsiteY1" fmla="*/ 0 h 4114336"/>
                <a:gd name="connsiteX2" fmla="*/ 2670462 w 2720934"/>
                <a:gd name="connsiteY2" fmla="*/ 4114336 h 4114336"/>
                <a:gd name="connsiteX3" fmla="*/ 2281054 w 2720934"/>
                <a:gd name="connsiteY3" fmla="*/ 3496661 h 4114336"/>
                <a:gd name="connsiteX4" fmla="*/ 0 w 2720934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80409 w 2820289"/>
                <a:gd name="connsiteY3" fmla="*/ 3496661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3972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3721149"/>
                <a:gd name="connsiteY0" fmla="*/ 0 h 4269703"/>
                <a:gd name="connsiteX1" fmla="*/ 3721149 w 3721149"/>
                <a:gd name="connsiteY1" fmla="*/ 155367 h 4269703"/>
                <a:gd name="connsiteX2" fmla="*/ 3664832 w 3721149"/>
                <a:gd name="connsiteY2" fmla="*/ 4269703 h 4269703"/>
                <a:gd name="connsiteX3" fmla="*/ 3263736 w 3721149"/>
                <a:gd name="connsiteY3" fmla="*/ 3673347 h 4269703"/>
                <a:gd name="connsiteX4" fmla="*/ 0 w 3721149"/>
                <a:gd name="connsiteY4" fmla="*/ 0 h 4269703"/>
                <a:gd name="connsiteX0" fmla="*/ 0 w 3721149"/>
                <a:gd name="connsiteY0" fmla="*/ 0 h 4289488"/>
                <a:gd name="connsiteX1" fmla="*/ 3721149 w 3721149"/>
                <a:gd name="connsiteY1" fmla="*/ 155367 h 4289488"/>
                <a:gd name="connsiteX2" fmla="*/ 3664832 w 3721149"/>
                <a:gd name="connsiteY2" fmla="*/ 4269703 h 4289488"/>
                <a:gd name="connsiteX3" fmla="*/ 1705997 w 3721149"/>
                <a:gd name="connsiteY3" fmla="*/ 4289488 h 4289488"/>
                <a:gd name="connsiteX4" fmla="*/ 0 w 3721149"/>
                <a:gd name="connsiteY4" fmla="*/ 0 h 4289488"/>
                <a:gd name="connsiteX0" fmla="*/ 0 w 3664846"/>
                <a:gd name="connsiteY0" fmla="*/ 15785 h 4305273"/>
                <a:gd name="connsiteX1" fmla="*/ 3664846 w 3664846"/>
                <a:gd name="connsiteY1" fmla="*/ 0 h 4305273"/>
                <a:gd name="connsiteX2" fmla="*/ 3664832 w 3664846"/>
                <a:gd name="connsiteY2" fmla="*/ 4285488 h 4305273"/>
                <a:gd name="connsiteX3" fmla="*/ 1705997 w 3664846"/>
                <a:gd name="connsiteY3" fmla="*/ 4305273 h 4305273"/>
                <a:gd name="connsiteX4" fmla="*/ 0 w 3664846"/>
                <a:gd name="connsiteY4" fmla="*/ 15785 h 430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4846" h="4305273">
                  <a:moveTo>
                    <a:pt x="0" y="15785"/>
                  </a:moveTo>
                  <a:lnTo>
                    <a:pt x="3664846" y="0"/>
                  </a:lnTo>
                  <a:cubicBezTo>
                    <a:pt x="3664841" y="1428496"/>
                    <a:pt x="3664837" y="2856992"/>
                    <a:pt x="3664832" y="4285488"/>
                  </a:cubicBezTo>
                  <a:lnTo>
                    <a:pt x="1705997" y="4305273"/>
                  </a:lnTo>
                  <a:lnTo>
                    <a:pt x="0" y="15785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63116" t="-323529" r="-398251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8326E10-C8CB-487F-A110-F861268DE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60612" y="0"/>
            <a:ext cx="2436813" cy="6858001"/>
            <a:chOff x="1320800" y="0"/>
            <a:chExt cx="2436813" cy="685800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3279962B-46D2-4E19-B632-39B80D1E8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321A335A-53CB-4C17-AB51-5D9C2DCB4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A0E0D557-405B-469F-AEDE-4E3404AA4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D8D4E62F-9393-40A6-9E85-9F3B59C46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FABD11B1-DE89-45BC-8204-968C88AAD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AFA4965A-1FBC-44B8-B96A-3F5275C3A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6B6DAB8-CAC9-4A49-A517-A1099DB5E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399" y="685800"/>
            <a:ext cx="7345891" cy="1413933"/>
          </a:xfrm>
        </p:spPr>
        <p:txBody>
          <a:bodyPr>
            <a:normAutofit/>
          </a:bodyPr>
          <a:lstStyle/>
          <a:p>
            <a:r>
              <a:rPr lang="en-US" dirty="0"/>
              <a:t>Emerging Economics: The Philosophers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10920C-037A-42D7-9381-758A8ADA2E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590" r="10764"/>
          <a:stretch/>
        </p:blipFill>
        <p:spPr>
          <a:xfrm>
            <a:off x="20" y="10"/>
            <a:ext cx="3459143" cy="6857990"/>
          </a:xfrm>
          <a:custGeom>
            <a:avLst/>
            <a:gdLst>
              <a:gd name="connsiteX0" fmla="*/ 0 w 5435600"/>
              <a:gd name="connsiteY0" fmla="*/ 0 h 6858000"/>
              <a:gd name="connsiteX1" fmla="*/ 5435600 w 5435600"/>
              <a:gd name="connsiteY1" fmla="*/ 0 h 6858000"/>
              <a:gd name="connsiteX2" fmla="*/ 5435600 w 5435600"/>
              <a:gd name="connsiteY2" fmla="*/ 6858000 h 6858000"/>
              <a:gd name="connsiteX3" fmla="*/ 0 w 5435600"/>
              <a:gd name="connsiteY3" fmla="*/ 6858000 h 6858000"/>
              <a:gd name="connsiteX4" fmla="*/ 0 w 5435600"/>
              <a:gd name="connsiteY4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5435600 w 5435600"/>
              <a:gd name="connsiteY2" fmla="*/ 6858000 h 6858000"/>
              <a:gd name="connsiteX3" fmla="*/ 0 w 5435600"/>
              <a:gd name="connsiteY3" fmla="*/ 6858000 h 6858000"/>
              <a:gd name="connsiteX4" fmla="*/ 0 w 5435600"/>
              <a:gd name="connsiteY4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4199467 w 5435600"/>
              <a:gd name="connsiteY2" fmla="*/ 2455333 h 6858000"/>
              <a:gd name="connsiteX3" fmla="*/ 5435600 w 5435600"/>
              <a:gd name="connsiteY3" fmla="*/ 6858000 h 6858000"/>
              <a:gd name="connsiteX4" fmla="*/ 0 w 5435600"/>
              <a:gd name="connsiteY4" fmla="*/ 6858000 h 6858000"/>
              <a:gd name="connsiteX5" fmla="*/ 0 w 5435600"/>
              <a:gd name="connsiteY5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2861733 w 5435600"/>
              <a:gd name="connsiteY2" fmla="*/ 2548466 h 6858000"/>
              <a:gd name="connsiteX3" fmla="*/ 5435600 w 5435600"/>
              <a:gd name="connsiteY3" fmla="*/ 6858000 h 6858000"/>
              <a:gd name="connsiteX4" fmla="*/ 0 w 5435600"/>
              <a:gd name="connsiteY4" fmla="*/ 6858000 h 6858000"/>
              <a:gd name="connsiteX5" fmla="*/ 0 w 5435600"/>
              <a:gd name="connsiteY5" fmla="*/ 0 h 6858000"/>
              <a:gd name="connsiteX0" fmla="*/ 0 w 5448300"/>
              <a:gd name="connsiteY0" fmla="*/ 0 h 6858000"/>
              <a:gd name="connsiteX1" fmla="*/ 3513666 w 5448300"/>
              <a:gd name="connsiteY1" fmla="*/ 0 h 6858000"/>
              <a:gd name="connsiteX2" fmla="*/ 2861733 w 5448300"/>
              <a:gd name="connsiteY2" fmla="*/ 2548466 h 6858000"/>
              <a:gd name="connsiteX3" fmla="*/ 5448300 w 5448300"/>
              <a:gd name="connsiteY3" fmla="*/ 6853767 h 6858000"/>
              <a:gd name="connsiteX4" fmla="*/ 0 w 5448300"/>
              <a:gd name="connsiteY4" fmla="*/ 6858000 h 6858000"/>
              <a:gd name="connsiteX5" fmla="*/ 0 w 5448300"/>
              <a:gd name="connsiteY5" fmla="*/ 0 h 6858000"/>
              <a:gd name="connsiteX0" fmla="*/ 0 w 5448300"/>
              <a:gd name="connsiteY0" fmla="*/ 0 h 6858000"/>
              <a:gd name="connsiteX1" fmla="*/ 3174999 w 5448300"/>
              <a:gd name="connsiteY1" fmla="*/ 0 h 6858000"/>
              <a:gd name="connsiteX2" fmla="*/ 2861733 w 5448300"/>
              <a:gd name="connsiteY2" fmla="*/ 2548466 h 6858000"/>
              <a:gd name="connsiteX3" fmla="*/ 5448300 w 5448300"/>
              <a:gd name="connsiteY3" fmla="*/ 6853767 h 6858000"/>
              <a:gd name="connsiteX4" fmla="*/ 0 w 5448300"/>
              <a:gd name="connsiteY4" fmla="*/ 6858000 h 6858000"/>
              <a:gd name="connsiteX5" fmla="*/ 0 w 5448300"/>
              <a:gd name="connsiteY5" fmla="*/ 0 h 6858000"/>
              <a:gd name="connsiteX0" fmla="*/ 0 w 5448300"/>
              <a:gd name="connsiteY0" fmla="*/ 0 h 6858000"/>
              <a:gd name="connsiteX1" fmla="*/ 3174999 w 5448300"/>
              <a:gd name="connsiteY1" fmla="*/ 0 h 6858000"/>
              <a:gd name="connsiteX2" fmla="*/ 2294466 w 5448300"/>
              <a:gd name="connsiteY2" fmla="*/ 5223932 h 6858000"/>
              <a:gd name="connsiteX3" fmla="*/ 5448300 w 5448300"/>
              <a:gd name="connsiteY3" fmla="*/ 6853767 h 6858000"/>
              <a:gd name="connsiteX4" fmla="*/ 0 w 5448300"/>
              <a:gd name="connsiteY4" fmla="*/ 6858000 h 6858000"/>
              <a:gd name="connsiteX5" fmla="*/ 0 w 5448300"/>
              <a:gd name="connsiteY5" fmla="*/ 0 h 6858000"/>
              <a:gd name="connsiteX0" fmla="*/ 0 w 3458633"/>
              <a:gd name="connsiteY0" fmla="*/ 0 h 6858000"/>
              <a:gd name="connsiteX1" fmla="*/ 3174999 w 3458633"/>
              <a:gd name="connsiteY1" fmla="*/ 0 h 6858000"/>
              <a:gd name="connsiteX2" fmla="*/ 2294466 w 3458633"/>
              <a:gd name="connsiteY2" fmla="*/ 5223932 h 6858000"/>
              <a:gd name="connsiteX3" fmla="*/ 3458633 w 3458633"/>
              <a:gd name="connsiteY3" fmla="*/ 6853767 h 6858000"/>
              <a:gd name="connsiteX4" fmla="*/ 0 w 3458633"/>
              <a:gd name="connsiteY4" fmla="*/ 6858000 h 6858000"/>
              <a:gd name="connsiteX5" fmla="*/ 0 w 3458633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8633" h="6858000">
                <a:moveTo>
                  <a:pt x="0" y="0"/>
                </a:moveTo>
                <a:lnTo>
                  <a:pt x="3174999" y="0"/>
                </a:lnTo>
                <a:lnTo>
                  <a:pt x="2294466" y="5223932"/>
                </a:lnTo>
                <a:lnTo>
                  <a:pt x="3458633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D71B2-4018-45CC-A4E1-D00169C2D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867" y="2048933"/>
            <a:ext cx="7659156" cy="3742267"/>
          </a:xfrm>
        </p:spPr>
        <p:txBody>
          <a:bodyPr>
            <a:normAutofit/>
          </a:bodyPr>
          <a:lstStyle/>
          <a:p>
            <a:r>
              <a:rPr lang="en-US"/>
              <a:t>Karl Marx  (May 5, 1818 — March 14, 1883) a revolutionary, sociologist, historian, &amp; economist</a:t>
            </a:r>
          </a:p>
          <a:p>
            <a:pPr lvl="1"/>
            <a:r>
              <a:rPr lang="en-US"/>
              <a:t>Marx used </a:t>
            </a:r>
            <a:r>
              <a:rPr lang="en-US" b="1"/>
              <a:t>socialism</a:t>
            </a:r>
            <a:r>
              <a:rPr lang="en-US"/>
              <a:t> as a basis for his economic &amp; political philosophy</a:t>
            </a:r>
          </a:p>
          <a:p>
            <a:pPr lvl="2"/>
            <a:r>
              <a:rPr lang="en-US"/>
              <a:t>Socialism argued that argued that the major means of production like factories, mines, &amp; railroads should be government controlled</a:t>
            </a:r>
          </a:p>
          <a:p>
            <a:pPr lvl="2"/>
            <a:r>
              <a:rPr lang="en-US"/>
              <a:t>Government control would ensure that the benefits of these means of production would be realized by all members of society</a:t>
            </a:r>
          </a:p>
          <a:p>
            <a:pPr lvl="1"/>
            <a:r>
              <a:rPr lang="en-US" dirty="0"/>
              <a:t> </a:t>
            </a:r>
            <a:r>
              <a:rPr lang="en-US" u="sng"/>
              <a:t>1848</a:t>
            </a:r>
            <a:r>
              <a:rPr lang="en-US"/>
              <a:t> – Karl Marx &amp; Friedrich Engels published </a:t>
            </a:r>
            <a:r>
              <a:rPr lang="en-US" i="1"/>
              <a:t>The Communist Manifesto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62528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B6DAB8-CAC9-4A49-A517-A1099DB5E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en-US" sz="3200">
                <a:solidFill>
                  <a:srgbClr val="FFFFFF"/>
                </a:solidFill>
              </a:rPr>
              <a:t>Emerging Economics: The Philosophers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D71B2-4018-45CC-A4E1-D00169C2D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0"/>
            <a:ext cx="6385918" cy="5953539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3000" i="1" dirty="0"/>
              <a:t>The Communist Manifesto </a:t>
            </a:r>
            <a:r>
              <a:rPr lang="en-US" sz="3000" dirty="0"/>
              <a:t>outlined Marx’s philosophy of </a:t>
            </a:r>
            <a:r>
              <a:rPr lang="en-US" sz="3000" b="1" dirty="0"/>
              <a:t>communism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Contained economic philosophy, social history, political ideologies and a revolutionary call to arms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Argued that economic inequality was the most important force driving human history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Human history was a series of class struggles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Roman plebs versus patricians, feudal lords versus serfs, and in the 19th century urban working class (proletariat) vs middle class (bourgeois)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Predicted that the proletariat would rise in revolution &amp; overthrow the capitalist order &amp; over time create a utopian communist society</a:t>
            </a:r>
          </a:p>
          <a:p>
            <a:pPr lvl="1">
              <a:lnSpc>
                <a:spcPct val="90000"/>
              </a:lnSpc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05457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DAB8-CAC9-4A49-A517-A1099DB5E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284922"/>
            <a:ext cx="10018713" cy="851452"/>
          </a:xfrm>
        </p:spPr>
        <p:txBody>
          <a:bodyPr/>
          <a:lstStyle/>
          <a:p>
            <a:r>
              <a:rPr lang="en-US" dirty="0"/>
              <a:t>Emerging Economics: The Philosophers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D71B2-4018-45CC-A4E1-D00169C2D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948" y="1285461"/>
            <a:ext cx="10297075" cy="5287617"/>
          </a:xfrm>
        </p:spPr>
        <p:txBody>
          <a:bodyPr>
            <a:normAutofit/>
          </a:bodyPr>
          <a:lstStyle/>
          <a:p>
            <a:r>
              <a:rPr lang="en-US" sz="2800" dirty="0"/>
              <a:t>Economic revolution would come in stages</a:t>
            </a:r>
          </a:p>
          <a:p>
            <a:pPr lvl="1"/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– Workers would seize the means of production (factories, etc.) &amp; overthrow government</a:t>
            </a:r>
          </a:p>
          <a:p>
            <a:pPr lvl="1"/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– Once in control, workers would create a “dictatorship of the proletariat” which would seize all private property &amp; re-distribute it equally</a:t>
            </a:r>
          </a:p>
          <a:p>
            <a:pPr lvl="1"/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– Once equality was established there would be no need for government &amp; humanity would live in a purely communist society where the means of production would be collectively owned &amp; operated by the people for the public good. 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4039887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147</TotalTime>
  <Words>950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Corbel</vt:lpstr>
      <vt:lpstr>Parallax</vt:lpstr>
      <vt:lpstr>Industrialization &amp; Urbanization </vt:lpstr>
      <vt:lpstr>Georgia Standard of Excellence &amp; Essential Question</vt:lpstr>
      <vt:lpstr>Emerging Economics: Setting the Stage</vt:lpstr>
      <vt:lpstr>Emerging Economics: The Philosophers</vt:lpstr>
      <vt:lpstr>Emerging Economics: The Philosophers</vt:lpstr>
      <vt:lpstr>Emerging Economics: The Philosophers</vt:lpstr>
      <vt:lpstr>Emerging Economics: The Philosophers</vt:lpstr>
      <vt:lpstr>Emerging Economics: The Philosophers</vt:lpstr>
      <vt:lpstr>Emerging Economics: The Philosophers</vt:lpstr>
      <vt:lpstr>Emerging Economics: Impacts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Industrialization &amp; Urbanization</dc:title>
  <dc:creator>Mandrell Perryman</dc:creator>
  <cp:lastModifiedBy>Mandrell Perryman</cp:lastModifiedBy>
  <cp:revision>13</cp:revision>
  <dcterms:created xsi:type="dcterms:W3CDTF">2018-11-08T02:38:41Z</dcterms:created>
  <dcterms:modified xsi:type="dcterms:W3CDTF">2018-11-08T05:06:13Z</dcterms:modified>
</cp:coreProperties>
</file>