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9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ED8CE2-676B-422B-90F6-A1DD401A335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5AC02-3A30-4B95-8059-5902EB70013A}" type="slidenum">
              <a:rPr lang="en-US" smtClean="0"/>
              <a:t>‹#›</a:t>
            </a:fld>
            <a:endParaRPr lang="en-US"/>
          </a:p>
        </p:txBody>
      </p:sp>
    </p:spTree>
    <p:extLst>
      <p:ext uri="{BB962C8B-B14F-4D97-AF65-F5344CB8AC3E}">
        <p14:creationId xmlns:p14="http://schemas.microsoft.com/office/powerpoint/2010/main" val="106857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D8CE2-676B-422B-90F6-A1DD401A335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5AC02-3A30-4B95-8059-5902EB70013A}" type="slidenum">
              <a:rPr lang="en-US" smtClean="0"/>
              <a:t>‹#›</a:t>
            </a:fld>
            <a:endParaRPr lang="en-US"/>
          </a:p>
        </p:txBody>
      </p:sp>
    </p:spTree>
    <p:extLst>
      <p:ext uri="{BB962C8B-B14F-4D97-AF65-F5344CB8AC3E}">
        <p14:creationId xmlns:p14="http://schemas.microsoft.com/office/powerpoint/2010/main" val="179280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D8CE2-676B-422B-90F6-A1DD401A335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5AC02-3A30-4B95-8059-5902EB70013A}" type="slidenum">
              <a:rPr lang="en-US" smtClean="0"/>
              <a:t>‹#›</a:t>
            </a:fld>
            <a:endParaRPr lang="en-US"/>
          </a:p>
        </p:txBody>
      </p:sp>
    </p:spTree>
    <p:extLst>
      <p:ext uri="{BB962C8B-B14F-4D97-AF65-F5344CB8AC3E}">
        <p14:creationId xmlns:p14="http://schemas.microsoft.com/office/powerpoint/2010/main" val="426174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D8CE2-676B-422B-90F6-A1DD401A335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5AC02-3A30-4B95-8059-5902EB70013A}" type="slidenum">
              <a:rPr lang="en-US" smtClean="0"/>
              <a:t>‹#›</a:t>
            </a:fld>
            <a:endParaRPr lang="en-US"/>
          </a:p>
        </p:txBody>
      </p:sp>
    </p:spTree>
    <p:extLst>
      <p:ext uri="{BB962C8B-B14F-4D97-AF65-F5344CB8AC3E}">
        <p14:creationId xmlns:p14="http://schemas.microsoft.com/office/powerpoint/2010/main" val="379310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ED8CE2-676B-422B-90F6-A1DD401A335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5AC02-3A30-4B95-8059-5902EB70013A}" type="slidenum">
              <a:rPr lang="en-US" smtClean="0"/>
              <a:t>‹#›</a:t>
            </a:fld>
            <a:endParaRPr lang="en-US"/>
          </a:p>
        </p:txBody>
      </p:sp>
    </p:spTree>
    <p:extLst>
      <p:ext uri="{BB962C8B-B14F-4D97-AF65-F5344CB8AC3E}">
        <p14:creationId xmlns:p14="http://schemas.microsoft.com/office/powerpoint/2010/main" val="71068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D8CE2-676B-422B-90F6-A1DD401A335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5AC02-3A30-4B95-8059-5902EB70013A}" type="slidenum">
              <a:rPr lang="en-US" smtClean="0"/>
              <a:t>‹#›</a:t>
            </a:fld>
            <a:endParaRPr lang="en-US"/>
          </a:p>
        </p:txBody>
      </p:sp>
    </p:spTree>
    <p:extLst>
      <p:ext uri="{BB962C8B-B14F-4D97-AF65-F5344CB8AC3E}">
        <p14:creationId xmlns:p14="http://schemas.microsoft.com/office/powerpoint/2010/main" val="8608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ED8CE2-676B-422B-90F6-A1DD401A335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5AC02-3A30-4B95-8059-5902EB70013A}" type="slidenum">
              <a:rPr lang="en-US" smtClean="0"/>
              <a:t>‹#›</a:t>
            </a:fld>
            <a:endParaRPr lang="en-US"/>
          </a:p>
        </p:txBody>
      </p:sp>
    </p:spTree>
    <p:extLst>
      <p:ext uri="{BB962C8B-B14F-4D97-AF65-F5344CB8AC3E}">
        <p14:creationId xmlns:p14="http://schemas.microsoft.com/office/powerpoint/2010/main" val="102219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ED8CE2-676B-422B-90F6-A1DD401A335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5AC02-3A30-4B95-8059-5902EB70013A}" type="slidenum">
              <a:rPr lang="en-US" smtClean="0"/>
              <a:t>‹#›</a:t>
            </a:fld>
            <a:endParaRPr lang="en-US"/>
          </a:p>
        </p:txBody>
      </p:sp>
    </p:spTree>
    <p:extLst>
      <p:ext uri="{BB962C8B-B14F-4D97-AF65-F5344CB8AC3E}">
        <p14:creationId xmlns:p14="http://schemas.microsoft.com/office/powerpoint/2010/main" val="72510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D8CE2-676B-422B-90F6-A1DD401A335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5AC02-3A30-4B95-8059-5902EB70013A}" type="slidenum">
              <a:rPr lang="en-US" smtClean="0"/>
              <a:t>‹#›</a:t>
            </a:fld>
            <a:endParaRPr lang="en-US"/>
          </a:p>
        </p:txBody>
      </p:sp>
    </p:spTree>
    <p:extLst>
      <p:ext uri="{BB962C8B-B14F-4D97-AF65-F5344CB8AC3E}">
        <p14:creationId xmlns:p14="http://schemas.microsoft.com/office/powerpoint/2010/main" val="171923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ED8CE2-676B-422B-90F6-A1DD401A335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5AC02-3A30-4B95-8059-5902EB70013A}" type="slidenum">
              <a:rPr lang="en-US" smtClean="0"/>
              <a:t>‹#›</a:t>
            </a:fld>
            <a:endParaRPr lang="en-US"/>
          </a:p>
        </p:txBody>
      </p:sp>
    </p:spTree>
    <p:extLst>
      <p:ext uri="{BB962C8B-B14F-4D97-AF65-F5344CB8AC3E}">
        <p14:creationId xmlns:p14="http://schemas.microsoft.com/office/powerpoint/2010/main" val="135242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ED8CE2-676B-422B-90F6-A1DD401A335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5AC02-3A30-4B95-8059-5902EB70013A}" type="slidenum">
              <a:rPr lang="en-US" smtClean="0"/>
              <a:t>‹#›</a:t>
            </a:fld>
            <a:endParaRPr lang="en-US"/>
          </a:p>
        </p:txBody>
      </p:sp>
    </p:spTree>
    <p:extLst>
      <p:ext uri="{BB962C8B-B14F-4D97-AF65-F5344CB8AC3E}">
        <p14:creationId xmlns:p14="http://schemas.microsoft.com/office/powerpoint/2010/main" val="367934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D8CE2-676B-422B-90F6-A1DD401A335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5AC02-3A30-4B95-8059-5902EB70013A}" type="slidenum">
              <a:rPr lang="en-US" smtClean="0"/>
              <a:t>‹#›</a:t>
            </a:fld>
            <a:endParaRPr lang="en-US"/>
          </a:p>
        </p:txBody>
      </p:sp>
    </p:spTree>
    <p:extLst>
      <p:ext uri="{BB962C8B-B14F-4D97-AF65-F5344CB8AC3E}">
        <p14:creationId xmlns:p14="http://schemas.microsoft.com/office/powerpoint/2010/main" val="284614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lstStyle/>
          <a:p>
            <a:r>
              <a:rPr lang="en-US" dirty="0" smtClean="0"/>
              <a:t>Hinduism, Buddhism, &amp; Confucianism</a:t>
            </a:r>
            <a:endParaRPr lang="en-US" dirty="0"/>
          </a:p>
        </p:txBody>
      </p:sp>
      <p:sp>
        <p:nvSpPr>
          <p:cNvPr id="3" name="Subtitle 2"/>
          <p:cNvSpPr>
            <a:spLocks noGrp="1"/>
          </p:cNvSpPr>
          <p:nvPr>
            <p:ph type="subTitle" idx="1"/>
          </p:nvPr>
        </p:nvSpPr>
        <p:spPr>
          <a:xfrm>
            <a:off x="1439917" y="2193652"/>
            <a:ext cx="9144000" cy="1655762"/>
          </a:xfrm>
        </p:spPr>
        <p:txBody>
          <a:bodyPr>
            <a:normAutofit/>
          </a:bodyPr>
          <a:lstStyle/>
          <a:p>
            <a:r>
              <a:rPr lang="en-US" sz="3200" dirty="0" smtClean="0"/>
              <a:t>Impacts on India &amp; China</a:t>
            </a:r>
            <a:endParaRPr lang="en-US" sz="3200" dirty="0"/>
          </a:p>
        </p:txBody>
      </p:sp>
      <p:pic>
        <p:nvPicPr>
          <p:cNvPr id="7" name="Picture 6"/>
          <p:cNvPicPr>
            <a:picLocks noChangeAspect="1"/>
          </p:cNvPicPr>
          <p:nvPr/>
        </p:nvPicPr>
        <p:blipFill>
          <a:blip r:embed="rId2"/>
          <a:stretch>
            <a:fillRect/>
          </a:stretch>
        </p:blipFill>
        <p:spPr>
          <a:xfrm>
            <a:off x="2490952" y="2770396"/>
            <a:ext cx="7136523" cy="387739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28491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Buddhism</a:t>
            </a:r>
            <a:endParaRPr lang="en-US" sz="6000" b="1" dirty="0"/>
          </a:p>
        </p:txBody>
      </p:sp>
      <p:sp>
        <p:nvSpPr>
          <p:cNvPr id="3" name="Content Placeholder 2"/>
          <p:cNvSpPr>
            <a:spLocks noGrp="1"/>
          </p:cNvSpPr>
          <p:nvPr>
            <p:ph idx="1"/>
          </p:nvPr>
        </p:nvSpPr>
        <p:spPr>
          <a:xfrm>
            <a:off x="838200" y="1858327"/>
            <a:ext cx="10515600" cy="5033963"/>
          </a:xfrm>
        </p:spPr>
        <p:txBody>
          <a:bodyPr>
            <a:normAutofit/>
          </a:bodyPr>
          <a:lstStyle/>
          <a:p>
            <a:r>
              <a:rPr lang="en-US" dirty="0"/>
              <a:t>During the Gupta Dynasty (320 CE-550 CE) Buddhism fell out of favor in South Asia but endured as a major faith along the trade routes in the Indian Ocean and the Silk Road. </a:t>
            </a:r>
            <a:endParaRPr lang="en-US" dirty="0" smtClean="0"/>
          </a:p>
          <a:p>
            <a:pPr marL="0" indent="0">
              <a:buNone/>
            </a:pPr>
            <a:endParaRPr lang="en-US" dirty="0"/>
          </a:p>
          <a:p>
            <a:r>
              <a:rPr lang="en-US" dirty="0"/>
              <a:t>This endurance was facilitated by the tradition of monasticism in the Buddhist faith. </a:t>
            </a:r>
          </a:p>
          <a:p>
            <a:pPr lvl="1"/>
            <a:r>
              <a:rPr lang="en-US" dirty="0"/>
              <a:t>nuns and monks established monasteries in remote areas along major trade routes.</a:t>
            </a:r>
          </a:p>
          <a:p>
            <a:pPr lvl="1"/>
            <a:r>
              <a:rPr lang="en-US" dirty="0"/>
              <a:t>spread the faith among traveling merchants &amp; offered a life free of the traditional confines of patriarchy &amp; caste for both women and men.</a:t>
            </a:r>
            <a:endParaRPr lang="en-US" dirty="0"/>
          </a:p>
        </p:txBody>
      </p:sp>
      <p:pic>
        <p:nvPicPr>
          <p:cNvPr id="4" name="Picture 3"/>
          <p:cNvPicPr>
            <a:picLocks noChangeAspect="1"/>
          </p:cNvPicPr>
          <p:nvPr/>
        </p:nvPicPr>
        <p:blipFill>
          <a:blip r:embed="rId2"/>
          <a:stretch>
            <a:fillRect/>
          </a:stretch>
        </p:blipFill>
        <p:spPr>
          <a:xfrm>
            <a:off x="1862137" y="186690"/>
            <a:ext cx="1316667" cy="1264920"/>
          </a:xfrm>
          <a:prstGeom prst="rect">
            <a:avLst/>
          </a:prstGeom>
        </p:spPr>
      </p:pic>
      <p:pic>
        <p:nvPicPr>
          <p:cNvPr id="5" name="Picture 4"/>
          <p:cNvPicPr>
            <a:picLocks noChangeAspect="1"/>
          </p:cNvPicPr>
          <p:nvPr/>
        </p:nvPicPr>
        <p:blipFill>
          <a:blip r:embed="rId2"/>
          <a:stretch>
            <a:fillRect/>
          </a:stretch>
        </p:blipFill>
        <p:spPr>
          <a:xfrm>
            <a:off x="9074467" y="186690"/>
            <a:ext cx="1361685" cy="1264920"/>
          </a:xfrm>
          <a:prstGeom prst="rect">
            <a:avLst/>
          </a:prstGeom>
        </p:spPr>
      </p:pic>
    </p:spTree>
    <p:extLst>
      <p:ext uri="{BB962C8B-B14F-4D97-AF65-F5344CB8AC3E}">
        <p14:creationId xmlns:p14="http://schemas.microsoft.com/office/powerpoint/2010/main" val="901835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Confucianism</a:t>
            </a:r>
            <a:endParaRPr lang="en-US" sz="6000" b="1" dirty="0"/>
          </a:p>
        </p:txBody>
      </p:sp>
      <p:sp>
        <p:nvSpPr>
          <p:cNvPr id="3" name="Content Placeholder 2"/>
          <p:cNvSpPr>
            <a:spLocks noGrp="1"/>
          </p:cNvSpPr>
          <p:nvPr>
            <p:ph idx="1"/>
          </p:nvPr>
        </p:nvSpPr>
        <p:spPr>
          <a:xfrm>
            <a:off x="838200" y="1858327"/>
            <a:ext cx="10515600" cy="5033963"/>
          </a:xfrm>
        </p:spPr>
        <p:txBody>
          <a:bodyPr>
            <a:normAutofit/>
          </a:bodyPr>
          <a:lstStyle/>
          <a:p>
            <a:r>
              <a:rPr lang="en-US" dirty="0"/>
              <a:t>Confucius (c551-479 BCE) lived in the waning days of the Zhou Dynasty, a period of social and political upheaval. </a:t>
            </a:r>
            <a:endParaRPr lang="en-US" dirty="0" smtClean="0"/>
          </a:p>
          <a:p>
            <a:r>
              <a:rPr lang="en-US" dirty="0" smtClean="0"/>
              <a:t>His </a:t>
            </a:r>
            <a:r>
              <a:rPr lang="en-US" dirty="0"/>
              <a:t>philosophy, recorded by his followers in the Analects, proposed a solution to this unrest. </a:t>
            </a:r>
            <a:endParaRPr lang="en-US" dirty="0" smtClean="0"/>
          </a:p>
          <a:p>
            <a:r>
              <a:rPr lang="en-US" dirty="0" smtClean="0"/>
              <a:t>He </a:t>
            </a:r>
            <a:r>
              <a:rPr lang="en-US" dirty="0"/>
              <a:t>argued that the long established traditions of filial piety and the Mandate of Heaven held the key to social order</a:t>
            </a:r>
            <a:r>
              <a:rPr lang="en-US" dirty="0" smtClean="0"/>
              <a:t>.</a:t>
            </a:r>
          </a:p>
          <a:p>
            <a:r>
              <a:rPr lang="en-US" dirty="0" smtClean="0"/>
              <a:t>Family </a:t>
            </a:r>
            <a:r>
              <a:rPr lang="en-US" dirty="0"/>
              <a:t>served as a model for society as a whole. </a:t>
            </a:r>
            <a:endParaRPr lang="en-US" dirty="0"/>
          </a:p>
        </p:txBody>
      </p:sp>
      <p:pic>
        <p:nvPicPr>
          <p:cNvPr id="6" name="Picture 5"/>
          <p:cNvPicPr>
            <a:picLocks noChangeAspect="1"/>
          </p:cNvPicPr>
          <p:nvPr/>
        </p:nvPicPr>
        <p:blipFill>
          <a:blip r:embed="rId2"/>
          <a:stretch>
            <a:fillRect/>
          </a:stretch>
        </p:blipFill>
        <p:spPr>
          <a:xfrm>
            <a:off x="1091565" y="186690"/>
            <a:ext cx="1525905" cy="1616899"/>
          </a:xfrm>
          <a:prstGeom prst="rect">
            <a:avLst/>
          </a:prstGeom>
        </p:spPr>
      </p:pic>
      <p:pic>
        <p:nvPicPr>
          <p:cNvPr id="7" name="Picture 6"/>
          <p:cNvPicPr>
            <a:picLocks noChangeAspect="1"/>
          </p:cNvPicPr>
          <p:nvPr/>
        </p:nvPicPr>
        <p:blipFill>
          <a:blip r:embed="rId2"/>
          <a:stretch>
            <a:fillRect/>
          </a:stretch>
        </p:blipFill>
        <p:spPr>
          <a:xfrm>
            <a:off x="9435465" y="186691"/>
            <a:ext cx="1551734" cy="1644268"/>
          </a:xfrm>
          <a:prstGeom prst="rect">
            <a:avLst/>
          </a:prstGeom>
        </p:spPr>
      </p:pic>
    </p:spTree>
    <p:extLst>
      <p:ext uri="{BB962C8B-B14F-4D97-AF65-F5344CB8AC3E}">
        <p14:creationId xmlns:p14="http://schemas.microsoft.com/office/powerpoint/2010/main" val="1055480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Confucianism</a:t>
            </a:r>
            <a:endParaRPr lang="en-US" sz="6000" b="1" dirty="0"/>
          </a:p>
        </p:txBody>
      </p:sp>
      <p:sp>
        <p:nvSpPr>
          <p:cNvPr id="3" name="Content Placeholder 2"/>
          <p:cNvSpPr>
            <a:spLocks noGrp="1"/>
          </p:cNvSpPr>
          <p:nvPr>
            <p:ph idx="1"/>
          </p:nvPr>
        </p:nvSpPr>
        <p:spPr>
          <a:xfrm>
            <a:off x="838200" y="1858327"/>
            <a:ext cx="10515600" cy="5033963"/>
          </a:xfrm>
        </p:spPr>
        <p:txBody>
          <a:bodyPr>
            <a:normAutofit/>
          </a:bodyPr>
          <a:lstStyle/>
          <a:p>
            <a:r>
              <a:rPr lang="en-US" dirty="0"/>
              <a:t>The eldest male of the family held a moral obligation to lead and care for his household with wisdom and benevolence in exchange each member of the family was obliged to obey. </a:t>
            </a:r>
            <a:endParaRPr lang="en-US" dirty="0" smtClean="0"/>
          </a:p>
          <a:p>
            <a:r>
              <a:rPr lang="en-US" dirty="0" smtClean="0"/>
              <a:t>Confucius </a:t>
            </a:r>
            <a:r>
              <a:rPr lang="en-US" dirty="0"/>
              <a:t>believed that the hierarchy of family could be expanded to bring order to society as a whole. </a:t>
            </a:r>
            <a:endParaRPr lang="en-US" dirty="0" smtClean="0"/>
          </a:p>
          <a:p>
            <a:r>
              <a:rPr lang="en-US" dirty="0" smtClean="0"/>
              <a:t>Argued </a:t>
            </a:r>
            <a:r>
              <a:rPr lang="en-US" dirty="0"/>
              <a:t>that humans were innately good </a:t>
            </a:r>
            <a:r>
              <a:rPr lang="en-US" dirty="0" smtClean="0"/>
              <a:t>&amp; </a:t>
            </a:r>
            <a:r>
              <a:rPr lang="en-US" dirty="0"/>
              <a:t>that if treated with respect would obey righteous leaders, </a:t>
            </a:r>
            <a:endParaRPr lang="en-US" dirty="0" smtClean="0"/>
          </a:p>
          <a:p>
            <a:r>
              <a:rPr lang="en-US" dirty="0"/>
              <a:t>T</a:t>
            </a:r>
            <a:r>
              <a:rPr lang="en-US" dirty="0" smtClean="0"/>
              <a:t>he </a:t>
            </a:r>
            <a:r>
              <a:rPr lang="en-US" dirty="0"/>
              <a:t>Analects laid out five relationships that were rooted in long held Chinese traditions and would bring peace and order to society. </a:t>
            </a:r>
            <a:endParaRPr lang="en-US" dirty="0"/>
          </a:p>
        </p:txBody>
      </p:sp>
      <p:pic>
        <p:nvPicPr>
          <p:cNvPr id="6" name="Picture 5"/>
          <p:cNvPicPr>
            <a:picLocks noChangeAspect="1"/>
          </p:cNvPicPr>
          <p:nvPr/>
        </p:nvPicPr>
        <p:blipFill>
          <a:blip r:embed="rId2"/>
          <a:stretch>
            <a:fillRect/>
          </a:stretch>
        </p:blipFill>
        <p:spPr>
          <a:xfrm>
            <a:off x="1091565" y="186690"/>
            <a:ext cx="1525905" cy="1616899"/>
          </a:xfrm>
          <a:prstGeom prst="rect">
            <a:avLst/>
          </a:prstGeom>
        </p:spPr>
      </p:pic>
      <p:pic>
        <p:nvPicPr>
          <p:cNvPr id="7" name="Picture 6"/>
          <p:cNvPicPr>
            <a:picLocks noChangeAspect="1"/>
          </p:cNvPicPr>
          <p:nvPr/>
        </p:nvPicPr>
        <p:blipFill>
          <a:blip r:embed="rId2"/>
          <a:stretch>
            <a:fillRect/>
          </a:stretch>
        </p:blipFill>
        <p:spPr>
          <a:xfrm>
            <a:off x="9435465" y="186691"/>
            <a:ext cx="1551734" cy="1644268"/>
          </a:xfrm>
          <a:prstGeom prst="rect">
            <a:avLst/>
          </a:prstGeom>
        </p:spPr>
      </p:pic>
    </p:spTree>
    <p:extLst>
      <p:ext uri="{BB962C8B-B14F-4D97-AF65-F5344CB8AC3E}">
        <p14:creationId xmlns:p14="http://schemas.microsoft.com/office/powerpoint/2010/main" val="759873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Confucianism</a:t>
            </a:r>
            <a:endParaRPr lang="en-US" sz="6000" b="1" dirty="0"/>
          </a:p>
        </p:txBody>
      </p:sp>
      <p:sp>
        <p:nvSpPr>
          <p:cNvPr id="3" name="Content Placeholder 2"/>
          <p:cNvSpPr>
            <a:spLocks noGrp="1"/>
          </p:cNvSpPr>
          <p:nvPr>
            <p:ph idx="1"/>
          </p:nvPr>
        </p:nvSpPr>
        <p:spPr>
          <a:xfrm>
            <a:off x="838200" y="1858327"/>
            <a:ext cx="10515600" cy="5033963"/>
          </a:xfrm>
        </p:spPr>
        <p:txBody>
          <a:bodyPr>
            <a:normAutofit/>
          </a:bodyPr>
          <a:lstStyle/>
          <a:p>
            <a:r>
              <a:rPr lang="en-US" dirty="0"/>
              <a:t>The eldest male of the family held a moral obligation to lead and care for his household with wisdom and benevolence in exchange each member of the family was obliged to obey. </a:t>
            </a:r>
            <a:endParaRPr lang="en-US" dirty="0" smtClean="0"/>
          </a:p>
          <a:p>
            <a:endParaRPr lang="en-US" dirty="0" smtClean="0"/>
          </a:p>
          <a:p>
            <a:r>
              <a:rPr lang="en-US" dirty="0" smtClean="0"/>
              <a:t>Confucius </a:t>
            </a:r>
            <a:r>
              <a:rPr lang="en-US" dirty="0"/>
              <a:t>believed that the hierarchy of family could be expanded to bring order to society as a whole</a:t>
            </a:r>
            <a:r>
              <a:rPr lang="en-US" dirty="0" smtClean="0"/>
              <a:t>.</a:t>
            </a:r>
          </a:p>
          <a:p>
            <a:pPr marL="0" indent="0">
              <a:buNone/>
            </a:pPr>
            <a:r>
              <a:rPr lang="en-US" dirty="0" smtClean="0"/>
              <a:t> </a:t>
            </a:r>
          </a:p>
          <a:p>
            <a:r>
              <a:rPr lang="en-US" dirty="0" smtClean="0"/>
              <a:t>Argued </a:t>
            </a:r>
            <a:r>
              <a:rPr lang="en-US" dirty="0"/>
              <a:t>that humans were innately good </a:t>
            </a:r>
            <a:r>
              <a:rPr lang="en-US" dirty="0" smtClean="0"/>
              <a:t>&amp; </a:t>
            </a:r>
            <a:r>
              <a:rPr lang="en-US" dirty="0"/>
              <a:t>that if treated with respect would obey righteous leaders, </a:t>
            </a:r>
            <a:endParaRPr lang="en-US" dirty="0" smtClean="0"/>
          </a:p>
        </p:txBody>
      </p:sp>
      <p:pic>
        <p:nvPicPr>
          <p:cNvPr id="6" name="Picture 5"/>
          <p:cNvPicPr>
            <a:picLocks noChangeAspect="1"/>
          </p:cNvPicPr>
          <p:nvPr/>
        </p:nvPicPr>
        <p:blipFill>
          <a:blip r:embed="rId2"/>
          <a:stretch>
            <a:fillRect/>
          </a:stretch>
        </p:blipFill>
        <p:spPr>
          <a:xfrm>
            <a:off x="1091565" y="186690"/>
            <a:ext cx="1525905" cy="1616899"/>
          </a:xfrm>
          <a:prstGeom prst="rect">
            <a:avLst/>
          </a:prstGeom>
        </p:spPr>
      </p:pic>
      <p:pic>
        <p:nvPicPr>
          <p:cNvPr id="7" name="Picture 6"/>
          <p:cNvPicPr>
            <a:picLocks noChangeAspect="1"/>
          </p:cNvPicPr>
          <p:nvPr/>
        </p:nvPicPr>
        <p:blipFill>
          <a:blip r:embed="rId2"/>
          <a:stretch>
            <a:fillRect/>
          </a:stretch>
        </p:blipFill>
        <p:spPr>
          <a:xfrm>
            <a:off x="9435465" y="186691"/>
            <a:ext cx="1551734" cy="1644268"/>
          </a:xfrm>
          <a:prstGeom prst="rect">
            <a:avLst/>
          </a:prstGeom>
        </p:spPr>
      </p:pic>
    </p:spTree>
    <p:extLst>
      <p:ext uri="{BB962C8B-B14F-4D97-AF65-F5344CB8AC3E}">
        <p14:creationId xmlns:p14="http://schemas.microsoft.com/office/powerpoint/2010/main" val="2070610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Confucianism</a:t>
            </a:r>
            <a:endParaRPr lang="en-US" sz="6000" b="1" dirty="0"/>
          </a:p>
        </p:txBody>
      </p:sp>
      <p:sp>
        <p:nvSpPr>
          <p:cNvPr id="3" name="Content Placeholder 2"/>
          <p:cNvSpPr>
            <a:spLocks noGrp="1"/>
          </p:cNvSpPr>
          <p:nvPr>
            <p:ph idx="1"/>
          </p:nvPr>
        </p:nvSpPr>
        <p:spPr>
          <a:xfrm>
            <a:off x="838200" y="1858327"/>
            <a:ext cx="10515600" cy="5033963"/>
          </a:xfrm>
        </p:spPr>
        <p:txBody>
          <a:bodyPr>
            <a:normAutofit/>
          </a:bodyPr>
          <a:lstStyle/>
          <a:p>
            <a:r>
              <a:rPr lang="en-US" dirty="0"/>
              <a:t>The Analects laid out five relationships that were rooted in long held Chinese </a:t>
            </a:r>
            <a:r>
              <a:rPr lang="en-US" dirty="0" smtClean="0"/>
              <a:t>traditions </a:t>
            </a:r>
            <a:r>
              <a:rPr lang="en-US" dirty="0"/>
              <a:t>and would bring peace and order to society. </a:t>
            </a:r>
            <a:endParaRPr lang="en-US" dirty="0" smtClean="0"/>
          </a:p>
          <a:p>
            <a:endParaRPr lang="en-US" dirty="0"/>
          </a:p>
          <a:p>
            <a:r>
              <a:rPr lang="en-US" dirty="0" smtClean="0"/>
              <a:t>Each </a:t>
            </a:r>
            <a:r>
              <a:rPr lang="en-US" dirty="0"/>
              <a:t>relationship was based in reciprocal respect and duty, they </a:t>
            </a:r>
            <a:r>
              <a:rPr lang="en-US" dirty="0" smtClean="0"/>
              <a:t>include:</a:t>
            </a:r>
          </a:p>
          <a:p>
            <a:pPr lvl="1"/>
            <a:r>
              <a:rPr lang="en-US" dirty="0" smtClean="0"/>
              <a:t>Subject to ruler</a:t>
            </a:r>
          </a:p>
          <a:p>
            <a:pPr lvl="1"/>
            <a:r>
              <a:rPr lang="en-US" dirty="0" smtClean="0"/>
              <a:t>Son to father </a:t>
            </a:r>
          </a:p>
          <a:p>
            <a:pPr lvl="1"/>
            <a:r>
              <a:rPr lang="en-US" dirty="0" smtClean="0"/>
              <a:t>Wife to husband</a:t>
            </a:r>
          </a:p>
          <a:p>
            <a:pPr lvl="1"/>
            <a:r>
              <a:rPr lang="en-US" dirty="0" smtClean="0"/>
              <a:t>Younger brother to older brother</a:t>
            </a:r>
          </a:p>
          <a:p>
            <a:pPr lvl="1"/>
            <a:r>
              <a:rPr lang="en-US" dirty="0" smtClean="0"/>
              <a:t> Friend </a:t>
            </a:r>
            <a:r>
              <a:rPr lang="en-US" dirty="0"/>
              <a:t>and friend</a:t>
            </a:r>
            <a:r>
              <a:rPr lang="en-US" dirty="0" smtClean="0"/>
              <a:t>.. </a:t>
            </a:r>
            <a:endParaRPr lang="en-US" dirty="0"/>
          </a:p>
        </p:txBody>
      </p:sp>
      <p:pic>
        <p:nvPicPr>
          <p:cNvPr id="6" name="Picture 5"/>
          <p:cNvPicPr>
            <a:picLocks noChangeAspect="1"/>
          </p:cNvPicPr>
          <p:nvPr/>
        </p:nvPicPr>
        <p:blipFill>
          <a:blip r:embed="rId2"/>
          <a:stretch>
            <a:fillRect/>
          </a:stretch>
        </p:blipFill>
        <p:spPr>
          <a:xfrm>
            <a:off x="1091565" y="186690"/>
            <a:ext cx="1525905" cy="1616899"/>
          </a:xfrm>
          <a:prstGeom prst="rect">
            <a:avLst/>
          </a:prstGeom>
        </p:spPr>
      </p:pic>
      <p:pic>
        <p:nvPicPr>
          <p:cNvPr id="7" name="Picture 6"/>
          <p:cNvPicPr>
            <a:picLocks noChangeAspect="1"/>
          </p:cNvPicPr>
          <p:nvPr/>
        </p:nvPicPr>
        <p:blipFill>
          <a:blip r:embed="rId2"/>
          <a:stretch>
            <a:fillRect/>
          </a:stretch>
        </p:blipFill>
        <p:spPr>
          <a:xfrm>
            <a:off x="9435465" y="186691"/>
            <a:ext cx="1551734" cy="1644268"/>
          </a:xfrm>
          <a:prstGeom prst="rect">
            <a:avLst/>
          </a:prstGeom>
        </p:spPr>
      </p:pic>
    </p:spTree>
    <p:extLst>
      <p:ext uri="{BB962C8B-B14F-4D97-AF65-F5344CB8AC3E}">
        <p14:creationId xmlns:p14="http://schemas.microsoft.com/office/powerpoint/2010/main" val="4207341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Confucianism</a:t>
            </a:r>
            <a:endParaRPr lang="en-US" sz="6000" b="1" dirty="0"/>
          </a:p>
        </p:txBody>
      </p:sp>
      <p:sp>
        <p:nvSpPr>
          <p:cNvPr id="3" name="Content Placeholder 2"/>
          <p:cNvSpPr>
            <a:spLocks noGrp="1"/>
          </p:cNvSpPr>
          <p:nvPr>
            <p:ph idx="1"/>
          </p:nvPr>
        </p:nvSpPr>
        <p:spPr>
          <a:xfrm>
            <a:off x="838200" y="1858327"/>
            <a:ext cx="10515600" cy="5033963"/>
          </a:xfrm>
        </p:spPr>
        <p:txBody>
          <a:bodyPr>
            <a:normAutofit/>
          </a:bodyPr>
          <a:lstStyle/>
          <a:p>
            <a:r>
              <a:rPr lang="en-US" dirty="0"/>
              <a:t>In an ideal Confucian society, wise superiors protect </a:t>
            </a:r>
            <a:r>
              <a:rPr lang="en-US" dirty="0" smtClean="0"/>
              <a:t>&amp; </a:t>
            </a:r>
            <a:r>
              <a:rPr lang="en-US" dirty="0"/>
              <a:t>respect their subordinates, subordinates obey and respect their superiors </a:t>
            </a:r>
            <a:endParaRPr lang="en-US" dirty="0" smtClean="0"/>
          </a:p>
          <a:p>
            <a:endParaRPr lang="en-US" dirty="0" smtClean="0"/>
          </a:p>
          <a:p>
            <a:r>
              <a:rPr lang="en-US" dirty="0"/>
              <a:t>A</a:t>
            </a:r>
            <a:r>
              <a:rPr lang="en-US" dirty="0" smtClean="0"/>
              <a:t>ll </a:t>
            </a:r>
            <a:r>
              <a:rPr lang="en-US" dirty="0"/>
              <a:t>obey the golden rule: “never do to others what you would not like them to do to you</a:t>
            </a:r>
            <a:r>
              <a:rPr lang="en-US" dirty="0" smtClean="0"/>
              <a:t>.”</a:t>
            </a:r>
          </a:p>
          <a:p>
            <a:endParaRPr lang="en-US" dirty="0" smtClean="0"/>
          </a:p>
          <a:p>
            <a:r>
              <a:rPr lang="en-US" dirty="0" smtClean="0"/>
              <a:t>Confucianism </a:t>
            </a:r>
            <a:r>
              <a:rPr lang="en-US" dirty="0"/>
              <a:t>created a fairly rigid social hierarchy, strongly supported patriarchy, encouraged education, and supported the tradition of ancestor veneration in China from the Han Dynasty onward</a:t>
            </a:r>
          </a:p>
        </p:txBody>
      </p:sp>
      <p:pic>
        <p:nvPicPr>
          <p:cNvPr id="6" name="Picture 5"/>
          <p:cNvPicPr>
            <a:picLocks noChangeAspect="1"/>
          </p:cNvPicPr>
          <p:nvPr/>
        </p:nvPicPr>
        <p:blipFill>
          <a:blip r:embed="rId2"/>
          <a:stretch>
            <a:fillRect/>
          </a:stretch>
        </p:blipFill>
        <p:spPr>
          <a:xfrm>
            <a:off x="1091565" y="186690"/>
            <a:ext cx="1525905" cy="1616899"/>
          </a:xfrm>
          <a:prstGeom prst="rect">
            <a:avLst/>
          </a:prstGeom>
        </p:spPr>
      </p:pic>
      <p:pic>
        <p:nvPicPr>
          <p:cNvPr id="7" name="Picture 6"/>
          <p:cNvPicPr>
            <a:picLocks noChangeAspect="1"/>
          </p:cNvPicPr>
          <p:nvPr/>
        </p:nvPicPr>
        <p:blipFill>
          <a:blip r:embed="rId2"/>
          <a:stretch>
            <a:fillRect/>
          </a:stretch>
        </p:blipFill>
        <p:spPr>
          <a:xfrm>
            <a:off x="9435465" y="186691"/>
            <a:ext cx="1551734" cy="1644268"/>
          </a:xfrm>
          <a:prstGeom prst="rect">
            <a:avLst/>
          </a:prstGeom>
        </p:spPr>
      </p:pic>
    </p:spTree>
    <p:extLst>
      <p:ext uri="{BB962C8B-B14F-4D97-AF65-F5344CB8AC3E}">
        <p14:creationId xmlns:p14="http://schemas.microsoft.com/office/powerpoint/2010/main" val="2511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Hinduism</a:t>
            </a:r>
            <a:endParaRPr lang="en-US" sz="6000" b="1" dirty="0"/>
          </a:p>
        </p:txBody>
      </p:sp>
      <p:sp>
        <p:nvSpPr>
          <p:cNvPr id="3" name="Content Placeholder 2"/>
          <p:cNvSpPr>
            <a:spLocks noGrp="1"/>
          </p:cNvSpPr>
          <p:nvPr>
            <p:ph idx="1"/>
          </p:nvPr>
        </p:nvSpPr>
        <p:spPr/>
        <p:txBody>
          <a:bodyPr>
            <a:normAutofit lnSpcReduction="10000"/>
          </a:bodyPr>
          <a:lstStyle/>
          <a:p>
            <a:r>
              <a:rPr lang="en-US" dirty="0" smtClean="0"/>
              <a:t>Indo-European religious traditions, preserved in the </a:t>
            </a:r>
            <a:r>
              <a:rPr lang="en-US" dirty="0" err="1" smtClean="0"/>
              <a:t>the</a:t>
            </a:r>
            <a:r>
              <a:rPr lang="en-US" dirty="0" smtClean="0"/>
              <a:t> Vedas, blended with the indigenous traditions of the Dravidian population to create a nascent form of Hinduism. </a:t>
            </a:r>
          </a:p>
          <a:p>
            <a:r>
              <a:rPr lang="en-US" dirty="0" smtClean="0"/>
              <a:t>These religious traditions began to formalize around 750 to 550 BCE with the writing of the Upanishads. </a:t>
            </a:r>
          </a:p>
          <a:p>
            <a:r>
              <a:rPr lang="en-US" dirty="0"/>
              <a:t>C</a:t>
            </a:r>
            <a:r>
              <a:rPr lang="en-US" dirty="0" smtClean="0"/>
              <a:t>entered on the basic belief that all living things are reincarnated after death with the quality of the next life based on the deeds (Karma) of the individual in the previous life. </a:t>
            </a:r>
          </a:p>
          <a:p>
            <a:r>
              <a:rPr lang="en-US" dirty="0" smtClean="0"/>
              <a:t>Humans are expected to live according to the Dharma &amp; good conduct is rewarded with an eventual release from the cycle of reincarnation called Moksha. </a:t>
            </a:r>
            <a:endParaRPr lang="en-US" dirty="0"/>
          </a:p>
        </p:txBody>
      </p:sp>
      <p:pic>
        <p:nvPicPr>
          <p:cNvPr id="4" name="Picture 3"/>
          <p:cNvPicPr>
            <a:picLocks noChangeAspect="1"/>
          </p:cNvPicPr>
          <p:nvPr/>
        </p:nvPicPr>
        <p:blipFill>
          <a:blip r:embed="rId2"/>
          <a:stretch>
            <a:fillRect/>
          </a:stretch>
        </p:blipFill>
        <p:spPr>
          <a:xfrm>
            <a:off x="8999220" y="90488"/>
            <a:ext cx="2857500" cy="1600200"/>
          </a:xfrm>
          <a:prstGeom prst="rect">
            <a:avLst/>
          </a:prstGeom>
        </p:spPr>
      </p:pic>
      <p:pic>
        <p:nvPicPr>
          <p:cNvPr id="5" name="Picture 4"/>
          <p:cNvPicPr>
            <a:picLocks noChangeAspect="1"/>
          </p:cNvPicPr>
          <p:nvPr/>
        </p:nvPicPr>
        <p:blipFill>
          <a:blip r:embed="rId2"/>
          <a:stretch>
            <a:fillRect/>
          </a:stretch>
        </p:blipFill>
        <p:spPr>
          <a:xfrm>
            <a:off x="335280" y="90488"/>
            <a:ext cx="2857500" cy="1600200"/>
          </a:xfrm>
          <a:prstGeom prst="rect">
            <a:avLst/>
          </a:prstGeom>
        </p:spPr>
      </p:pic>
    </p:spTree>
    <p:extLst>
      <p:ext uri="{BB962C8B-B14F-4D97-AF65-F5344CB8AC3E}">
        <p14:creationId xmlns:p14="http://schemas.microsoft.com/office/powerpoint/2010/main" val="1589793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Hinduism</a:t>
            </a:r>
            <a:endParaRPr lang="en-US" sz="6000" b="1" dirty="0"/>
          </a:p>
        </p:txBody>
      </p:sp>
      <p:sp>
        <p:nvSpPr>
          <p:cNvPr id="3" name="Content Placeholder 2"/>
          <p:cNvSpPr>
            <a:spLocks noGrp="1"/>
          </p:cNvSpPr>
          <p:nvPr>
            <p:ph idx="1"/>
          </p:nvPr>
        </p:nvSpPr>
        <p:spPr/>
        <p:txBody>
          <a:bodyPr>
            <a:normAutofit/>
          </a:bodyPr>
          <a:lstStyle/>
          <a:p>
            <a:r>
              <a:rPr lang="en-US" dirty="0" smtClean="0"/>
              <a:t>This faith, combined with the dominance of the Indo-European Aryans over the indigenous Dravidians led to the creation of a rigid social class system called Caste or Varna. </a:t>
            </a:r>
          </a:p>
          <a:p>
            <a:endParaRPr lang="en-US" dirty="0" smtClean="0"/>
          </a:p>
          <a:p>
            <a:r>
              <a:rPr lang="en-US" dirty="0"/>
              <a:t>F</a:t>
            </a:r>
            <a:r>
              <a:rPr lang="en-US" dirty="0" smtClean="0"/>
              <a:t>ive hereditary social classes based on ethnicity and occupation. </a:t>
            </a:r>
            <a:endParaRPr lang="en-US" dirty="0"/>
          </a:p>
        </p:txBody>
      </p:sp>
      <p:pic>
        <p:nvPicPr>
          <p:cNvPr id="4" name="Picture 3"/>
          <p:cNvPicPr>
            <a:picLocks noChangeAspect="1"/>
          </p:cNvPicPr>
          <p:nvPr/>
        </p:nvPicPr>
        <p:blipFill>
          <a:blip r:embed="rId2"/>
          <a:stretch>
            <a:fillRect/>
          </a:stretch>
        </p:blipFill>
        <p:spPr>
          <a:xfrm>
            <a:off x="3737609" y="4149090"/>
            <a:ext cx="3987349" cy="2485073"/>
          </a:xfrm>
          <a:prstGeom prst="rect">
            <a:avLst/>
          </a:prstGeom>
        </p:spPr>
      </p:pic>
    </p:spTree>
    <p:extLst>
      <p:ext uri="{BB962C8B-B14F-4D97-AF65-F5344CB8AC3E}">
        <p14:creationId xmlns:p14="http://schemas.microsoft.com/office/powerpoint/2010/main" val="2311070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Hindu Caste System </a:t>
            </a:r>
            <a:endParaRPr lang="en-US" sz="6000" dirty="0"/>
          </a:p>
        </p:txBody>
      </p:sp>
      <p:pic>
        <p:nvPicPr>
          <p:cNvPr id="5" name="Picture Placeholder 4"/>
          <p:cNvPicPr>
            <a:picLocks noGrp="1" noChangeAspect="1"/>
          </p:cNvPicPr>
          <p:nvPr>
            <p:ph type="pic" idx="1"/>
          </p:nvPr>
        </p:nvPicPr>
        <p:blipFill>
          <a:blip r:embed="rId2"/>
          <a:srcRect l="2459" r="2459"/>
          <a:stretch>
            <a:fillRect/>
          </a:stretch>
        </p:blipFill>
        <p:spPr>
          <a:xfrm>
            <a:off x="5411788" y="560071"/>
            <a:ext cx="6409438" cy="5060950"/>
          </a:xfrm>
          <a:prstGeom prst="rect">
            <a:avLst/>
          </a:prstGeom>
        </p:spPr>
      </p:pic>
      <p:pic>
        <p:nvPicPr>
          <p:cNvPr id="3" name="Picture 2"/>
          <p:cNvPicPr>
            <a:picLocks noChangeAspect="1"/>
          </p:cNvPicPr>
          <p:nvPr/>
        </p:nvPicPr>
        <p:blipFill>
          <a:blip r:embed="rId3"/>
          <a:stretch>
            <a:fillRect/>
          </a:stretch>
        </p:blipFill>
        <p:spPr>
          <a:xfrm>
            <a:off x="546553" y="2519045"/>
            <a:ext cx="4518705" cy="2530475"/>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154674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Hinduism</a:t>
            </a:r>
            <a:endParaRPr lang="en-US" sz="6000" b="1" dirty="0"/>
          </a:p>
        </p:txBody>
      </p:sp>
      <p:sp>
        <p:nvSpPr>
          <p:cNvPr id="3" name="Content Placeholder 2"/>
          <p:cNvSpPr>
            <a:spLocks noGrp="1"/>
          </p:cNvSpPr>
          <p:nvPr>
            <p:ph idx="1"/>
          </p:nvPr>
        </p:nvSpPr>
        <p:spPr>
          <a:xfrm>
            <a:off x="838200" y="2134235"/>
            <a:ext cx="10515600" cy="4351338"/>
          </a:xfrm>
        </p:spPr>
        <p:txBody>
          <a:bodyPr>
            <a:normAutofit/>
          </a:bodyPr>
          <a:lstStyle/>
          <a:p>
            <a:r>
              <a:rPr lang="en-US" dirty="0"/>
              <a:t>Hinduism fully developed during the Gupta Dynasty (320 CE to 550 CE). </a:t>
            </a:r>
            <a:endParaRPr lang="en-US" dirty="0" smtClean="0"/>
          </a:p>
          <a:p>
            <a:r>
              <a:rPr lang="en-US" dirty="0" smtClean="0"/>
              <a:t>During </a:t>
            </a:r>
            <a:r>
              <a:rPr lang="en-US" dirty="0"/>
              <a:t>this period the hereditary nature of the occupational classes of the Caste System, patriarchy, the belief in a pantheon of Gods, a rich tradition of epic literature and the construction of monumental Hindu architecture </a:t>
            </a:r>
            <a:r>
              <a:rPr lang="en-US" dirty="0" smtClean="0"/>
              <a:t>were developed. </a:t>
            </a:r>
          </a:p>
          <a:p>
            <a:r>
              <a:rPr lang="en-US" dirty="0" smtClean="0"/>
              <a:t>These </a:t>
            </a:r>
            <a:r>
              <a:rPr lang="en-US" dirty="0"/>
              <a:t>traditions, established Gupta Dynasty, endured for centuries among the population of South Asia.</a:t>
            </a:r>
            <a:endParaRPr lang="en-US" dirty="0"/>
          </a:p>
        </p:txBody>
      </p:sp>
      <p:pic>
        <p:nvPicPr>
          <p:cNvPr id="6" name="Picture 5"/>
          <p:cNvPicPr>
            <a:picLocks noChangeAspect="1"/>
          </p:cNvPicPr>
          <p:nvPr/>
        </p:nvPicPr>
        <p:blipFill>
          <a:blip r:embed="rId2"/>
          <a:stretch>
            <a:fillRect/>
          </a:stretch>
        </p:blipFill>
        <p:spPr>
          <a:xfrm>
            <a:off x="838200" y="196215"/>
            <a:ext cx="2466975" cy="1847850"/>
          </a:xfrm>
          <a:prstGeom prst="rect">
            <a:avLst/>
          </a:prstGeom>
        </p:spPr>
      </p:pic>
      <p:pic>
        <p:nvPicPr>
          <p:cNvPr id="7" name="Picture 6"/>
          <p:cNvPicPr>
            <a:picLocks noChangeAspect="1"/>
          </p:cNvPicPr>
          <p:nvPr/>
        </p:nvPicPr>
        <p:blipFill>
          <a:blip r:embed="rId2"/>
          <a:stretch>
            <a:fillRect/>
          </a:stretch>
        </p:blipFill>
        <p:spPr>
          <a:xfrm>
            <a:off x="8531542" y="196215"/>
            <a:ext cx="2466975" cy="1847850"/>
          </a:xfrm>
          <a:prstGeom prst="rect">
            <a:avLst/>
          </a:prstGeom>
        </p:spPr>
      </p:pic>
    </p:spTree>
    <p:extLst>
      <p:ext uri="{BB962C8B-B14F-4D97-AF65-F5344CB8AC3E}">
        <p14:creationId xmlns:p14="http://schemas.microsoft.com/office/powerpoint/2010/main" val="1328198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Hindu Caste System </a:t>
            </a:r>
            <a:endParaRPr lang="en-US" sz="6000" dirty="0"/>
          </a:p>
        </p:txBody>
      </p:sp>
      <p:pic>
        <p:nvPicPr>
          <p:cNvPr id="10" name="Picture 9"/>
          <p:cNvPicPr>
            <a:picLocks noChangeAspect="1"/>
          </p:cNvPicPr>
          <p:nvPr/>
        </p:nvPicPr>
        <p:blipFill>
          <a:blip r:embed="rId2"/>
          <a:stretch>
            <a:fillRect/>
          </a:stretch>
        </p:blipFill>
        <p:spPr>
          <a:xfrm>
            <a:off x="160424" y="2336324"/>
            <a:ext cx="5022764" cy="3253740"/>
          </a:xfrm>
          <a:prstGeom prst="rect">
            <a:avLst/>
          </a:prstGeom>
        </p:spPr>
      </p:pic>
      <p:sp>
        <p:nvSpPr>
          <p:cNvPr id="4" name="Text Placeholder 3"/>
          <p:cNvSpPr>
            <a:spLocks noGrp="1"/>
          </p:cNvSpPr>
          <p:nvPr>
            <p:ph type="body" sz="half" idx="2"/>
          </p:nvPr>
        </p:nvSpPr>
        <p:spPr/>
        <p:txBody>
          <a:bodyPr/>
          <a:lstStyle/>
          <a:p>
            <a:endParaRPr lang="en-US" dirty="0"/>
          </a:p>
        </p:txBody>
      </p:sp>
      <p:pic>
        <p:nvPicPr>
          <p:cNvPr id="9" name="Picture Placeholder 8"/>
          <p:cNvPicPr>
            <a:picLocks noGrp="1" noChangeAspect="1"/>
          </p:cNvPicPr>
          <p:nvPr>
            <p:ph type="pic" idx="1"/>
          </p:nvPr>
        </p:nvPicPr>
        <p:blipFill>
          <a:blip r:embed="rId3"/>
          <a:srcRect l="2508" r="2508"/>
          <a:stretch>
            <a:fillRect/>
          </a:stretch>
        </p:blipFill>
        <p:spPr>
          <a:xfrm>
            <a:off x="5451389" y="995363"/>
            <a:ext cx="6172200" cy="48736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67468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Hinduism</a:t>
            </a:r>
            <a:endParaRPr lang="en-US" sz="6000" b="1" dirty="0"/>
          </a:p>
        </p:txBody>
      </p:sp>
      <p:sp>
        <p:nvSpPr>
          <p:cNvPr id="3" name="Content Placeholder 2"/>
          <p:cNvSpPr>
            <a:spLocks noGrp="1"/>
          </p:cNvSpPr>
          <p:nvPr>
            <p:ph idx="1"/>
          </p:nvPr>
        </p:nvSpPr>
        <p:spPr>
          <a:xfrm>
            <a:off x="838200" y="2134235"/>
            <a:ext cx="10515600" cy="4351338"/>
          </a:xfrm>
        </p:spPr>
        <p:txBody>
          <a:bodyPr>
            <a:normAutofit/>
          </a:bodyPr>
          <a:lstStyle/>
          <a:p>
            <a:r>
              <a:rPr lang="en-US" dirty="0"/>
              <a:t>Hinduism fully developed during the Gupta Dynasty (320 CE to 550 CE). </a:t>
            </a:r>
            <a:endParaRPr lang="en-US" dirty="0" smtClean="0"/>
          </a:p>
          <a:p>
            <a:r>
              <a:rPr lang="en-US" dirty="0" smtClean="0"/>
              <a:t>During </a:t>
            </a:r>
            <a:r>
              <a:rPr lang="en-US" dirty="0"/>
              <a:t>this period the hereditary nature of the occupational classes of the Caste System, patriarchy, the belief in a pantheon of Gods, a rich tradition of epic literature and the construction of monumental Hindu architecture </a:t>
            </a:r>
            <a:r>
              <a:rPr lang="en-US" dirty="0" smtClean="0"/>
              <a:t>were developed. </a:t>
            </a:r>
          </a:p>
          <a:p>
            <a:r>
              <a:rPr lang="en-US" dirty="0" smtClean="0"/>
              <a:t>These </a:t>
            </a:r>
            <a:r>
              <a:rPr lang="en-US" dirty="0"/>
              <a:t>traditions, established Gupta Dynasty, endured for centuries among the population of South Asia.</a:t>
            </a:r>
            <a:endParaRPr lang="en-US" dirty="0"/>
          </a:p>
        </p:txBody>
      </p:sp>
      <p:pic>
        <p:nvPicPr>
          <p:cNvPr id="6" name="Picture 5"/>
          <p:cNvPicPr>
            <a:picLocks noChangeAspect="1"/>
          </p:cNvPicPr>
          <p:nvPr/>
        </p:nvPicPr>
        <p:blipFill>
          <a:blip r:embed="rId2"/>
          <a:stretch>
            <a:fillRect/>
          </a:stretch>
        </p:blipFill>
        <p:spPr>
          <a:xfrm>
            <a:off x="838200" y="196215"/>
            <a:ext cx="2466975" cy="1847850"/>
          </a:xfrm>
          <a:prstGeom prst="rect">
            <a:avLst/>
          </a:prstGeom>
        </p:spPr>
      </p:pic>
      <p:pic>
        <p:nvPicPr>
          <p:cNvPr id="7" name="Picture 6"/>
          <p:cNvPicPr>
            <a:picLocks noChangeAspect="1"/>
          </p:cNvPicPr>
          <p:nvPr/>
        </p:nvPicPr>
        <p:blipFill>
          <a:blip r:embed="rId2"/>
          <a:stretch>
            <a:fillRect/>
          </a:stretch>
        </p:blipFill>
        <p:spPr>
          <a:xfrm>
            <a:off x="8531542" y="196215"/>
            <a:ext cx="2466975" cy="1847850"/>
          </a:xfrm>
          <a:prstGeom prst="rect">
            <a:avLst/>
          </a:prstGeom>
        </p:spPr>
      </p:pic>
    </p:spTree>
    <p:extLst>
      <p:ext uri="{BB962C8B-B14F-4D97-AF65-F5344CB8AC3E}">
        <p14:creationId xmlns:p14="http://schemas.microsoft.com/office/powerpoint/2010/main" val="575462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Buddhism</a:t>
            </a:r>
            <a:endParaRPr lang="en-US" sz="6000" b="1" dirty="0"/>
          </a:p>
        </p:txBody>
      </p:sp>
      <p:sp>
        <p:nvSpPr>
          <p:cNvPr id="3" name="Content Placeholder 2"/>
          <p:cNvSpPr>
            <a:spLocks noGrp="1"/>
          </p:cNvSpPr>
          <p:nvPr>
            <p:ph idx="1"/>
          </p:nvPr>
        </p:nvSpPr>
        <p:spPr>
          <a:xfrm>
            <a:off x="838200" y="1451610"/>
            <a:ext cx="10515600" cy="5033963"/>
          </a:xfrm>
        </p:spPr>
        <p:txBody>
          <a:bodyPr>
            <a:normAutofit/>
          </a:bodyPr>
          <a:lstStyle/>
          <a:p>
            <a:r>
              <a:rPr lang="en-US" dirty="0"/>
              <a:t>Hinduism’s dominance in the region was challenged by the emergence of new faiths including Jainism and Buddhism in around 500 BCE. </a:t>
            </a:r>
            <a:endParaRPr lang="en-US" dirty="0" smtClean="0"/>
          </a:p>
          <a:p>
            <a:r>
              <a:rPr lang="en-US" dirty="0" smtClean="0"/>
              <a:t>While </a:t>
            </a:r>
            <a:r>
              <a:rPr lang="en-US" dirty="0"/>
              <a:t>Buddhism had little success in gaining adherents in South Asia it did spread along trade routes and become a major faith in East and Southeast Asia</a:t>
            </a:r>
            <a:r>
              <a:rPr lang="en-US" dirty="0" smtClean="0"/>
              <a:t>.</a:t>
            </a:r>
          </a:p>
          <a:p>
            <a:r>
              <a:rPr lang="en-US" dirty="0" smtClean="0"/>
              <a:t> </a:t>
            </a:r>
            <a:r>
              <a:rPr lang="en-US" dirty="0"/>
              <a:t>Buddhism was founded by a Hindu prince named Siddhartha </a:t>
            </a:r>
            <a:r>
              <a:rPr lang="en-US" dirty="0" smtClean="0"/>
              <a:t>Gautama </a:t>
            </a:r>
            <a:endParaRPr lang="en-US" dirty="0"/>
          </a:p>
          <a:p>
            <a:pPr lvl="1"/>
            <a:r>
              <a:rPr lang="en-US" dirty="0" smtClean="0"/>
              <a:t>rejected </a:t>
            </a:r>
            <a:r>
              <a:rPr lang="en-US" dirty="0"/>
              <a:t>the caste system </a:t>
            </a:r>
            <a:r>
              <a:rPr lang="en-US" dirty="0" smtClean="0"/>
              <a:t>&amp; </a:t>
            </a:r>
            <a:r>
              <a:rPr lang="en-US" dirty="0"/>
              <a:t>the pantheon of Hindu Gods and </a:t>
            </a:r>
            <a:endParaRPr lang="en-US" dirty="0" smtClean="0"/>
          </a:p>
          <a:p>
            <a:pPr lvl="1"/>
            <a:r>
              <a:rPr lang="en-US" dirty="0" smtClean="0"/>
              <a:t>taught </a:t>
            </a:r>
            <a:r>
              <a:rPr lang="en-US" dirty="0"/>
              <a:t>that spiritual enlightenment (Nirvana) </a:t>
            </a:r>
            <a:r>
              <a:rPr lang="en-US" dirty="0" smtClean="0"/>
              <a:t>&amp; </a:t>
            </a:r>
            <a:r>
              <a:rPr lang="en-US" dirty="0"/>
              <a:t>escape from the cycle </a:t>
            </a:r>
            <a:r>
              <a:rPr lang="en-US" dirty="0" smtClean="0"/>
              <a:t> of reincarnation </a:t>
            </a:r>
            <a:r>
              <a:rPr lang="en-US" dirty="0"/>
              <a:t>could be </a:t>
            </a:r>
            <a:r>
              <a:rPr lang="en-US" dirty="0" smtClean="0"/>
              <a:t>reached by </a:t>
            </a:r>
            <a:r>
              <a:rPr lang="en-US" dirty="0"/>
              <a:t>accepting the Four Noble Truths </a:t>
            </a:r>
            <a:r>
              <a:rPr lang="en-US" dirty="0" smtClean="0"/>
              <a:t>&amp; </a:t>
            </a:r>
            <a:r>
              <a:rPr lang="en-US" dirty="0"/>
              <a:t>following the Eightfold Path. </a:t>
            </a:r>
            <a:endParaRPr lang="en-US" dirty="0"/>
          </a:p>
        </p:txBody>
      </p:sp>
      <p:pic>
        <p:nvPicPr>
          <p:cNvPr id="4" name="Picture 3"/>
          <p:cNvPicPr>
            <a:picLocks noChangeAspect="1"/>
          </p:cNvPicPr>
          <p:nvPr/>
        </p:nvPicPr>
        <p:blipFill>
          <a:blip r:embed="rId2"/>
          <a:stretch>
            <a:fillRect/>
          </a:stretch>
        </p:blipFill>
        <p:spPr>
          <a:xfrm>
            <a:off x="1862137" y="186690"/>
            <a:ext cx="1316667" cy="1264920"/>
          </a:xfrm>
          <a:prstGeom prst="rect">
            <a:avLst/>
          </a:prstGeom>
        </p:spPr>
      </p:pic>
      <p:pic>
        <p:nvPicPr>
          <p:cNvPr id="5" name="Picture 4"/>
          <p:cNvPicPr>
            <a:picLocks noChangeAspect="1"/>
          </p:cNvPicPr>
          <p:nvPr/>
        </p:nvPicPr>
        <p:blipFill>
          <a:blip r:embed="rId2"/>
          <a:stretch>
            <a:fillRect/>
          </a:stretch>
        </p:blipFill>
        <p:spPr>
          <a:xfrm>
            <a:off x="9074467" y="186690"/>
            <a:ext cx="1361685" cy="1264920"/>
          </a:xfrm>
          <a:prstGeom prst="rect">
            <a:avLst/>
          </a:prstGeom>
        </p:spPr>
      </p:pic>
    </p:spTree>
    <p:extLst>
      <p:ext uri="{BB962C8B-B14F-4D97-AF65-F5344CB8AC3E}">
        <p14:creationId xmlns:p14="http://schemas.microsoft.com/office/powerpoint/2010/main" val="70852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Buddhism</a:t>
            </a:r>
            <a:endParaRPr lang="en-US" sz="6000" b="1" dirty="0"/>
          </a:p>
        </p:txBody>
      </p:sp>
      <p:sp>
        <p:nvSpPr>
          <p:cNvPr id="3" name="Content Placeholder 2"/>
          <p:cNvSpPr>
            <a:spLocks noGrp="1"/>
          </p:cNvSpPr>
          <p:nvPr>
            <p:ph idx="1"/>
          </p:nvPr>
        </p:nvSpPr>
        <p:spPr>
          <a:xfrm>
            <a:off x="838200" y="1869123"/>
            <a:ext cx="10515600" cy="5033963"/>
          </a:xfrm>
        </p:spPr>
        <p:txBody>
          <a:bodyPr>
            <a:normAutofit/>
          </a:bodyPr>
          <a:lstStyle/>
          <a:p>
            <a:r>
              <a:rPr lang="en-US" dirty="0"/>
              <a:t>In the period after c. 500 BCE Buddhism offered an alternative to the sometimes oppressive nature of Hinduism's caste system </a:t>
            </a:r>
            <a:r>
              <a:rPr lang="en-US" dirty="0" smtClean="0"/>
              <a:t>&amp; patriarchal </a:t>
            </a:r>
            <a:r>
              <a:rPr lang="en-US" dirty="0"/>
              <a:t>traditions. </a:t>
            </a:r>
            <a:endParaRPr lang="en-US" dirty="0" smtClean="0"/>
          </a:p>
          <a:p>
            <a:endParaRPr lang="en-US" dirty="0" smtClean="0"/>
          </a:p>
          <a:p>
            <a:r>
              <a:rPr lang="en-US" dirty="0" smtClean="0"/>
              <a:t>The </a:t>
            </a:r>
            <a:r>
              <a:rPr lang="en-US" dirty="0"/>
              <a:t>popularity of Buddhism reached its peak in the </a:t>
            </a:r>
            <a:r>
              <a:rPr lang="en-US" dirty="0" err="1"/>
              <a:t>Mauryan</a:t>
            </a:r>
            <a:r>
              <a:rPr lang="en-US" dirty="0"/>
              <a:t> Dynasty (324-184 BCE) under the Emperor </a:t>
            </a:r>
            <a:r>
              <a:rPr lang="en-US" dirty="0" err="1"/>
              <a:t>Ashoka</a:t>
            </a:r>
            <a:r>
              <a:rPr lang="en-US" dirty="0"/>
              <a:t>. </a:t>
            </a:r>
            <a:endParaRPr lang="en-US" dirty="0" smtClean="0"/>
          </a:p>
          <a:p>
            <a:pPr lvl="1"/>
            <a:r>
              <a:rPr lang="en-US" dirty="0" smtClean="0"/>
              <a:t>made </a:t>
            </a:r>
            <a:r>
              <a:rPr lang="en-US" dirty="0"/>
              <a:t>it state policy to promote the spread of Buddhism. </a:t>
            </a:r>
            <a:endParaRPr lang="en-US" dirty="0" smtClean="0"/>
          </a:p>
          <a:p>
            <a:pPr lvl="1"/>
            <a:r>
              <a:rPr lang="en-US" dirty="0" smtClean="0"/>
              <a:t>These </a:t>
            </a:r>
            <a:r>
              <a:rPr lang="en-US" dirty="0"/>
              <a:t>policies ensured that Buddhism would endure as a major world religion. </a:t>
            </a:r>
            <a:endParaRPr lang="en-US" dirty="0" smtClean="0"/>
          </a:p>
        </p:txBody>
      </p:sp>
      <p:pic>
        <p:nvPicPr>
          <p:cNvPr id="6" name="Picture 5"/>
          <p:cNvPicPr>
            <a:picLocks noChangeAspect="1"/>
          </p:cNvPicPr>
          <p:nvPr/>
        </p:nvPicPr>
        <p:blipFill>
          <a:blip r:embed="rId2"/>
          <a:stretch>
            <a:fillRect/>
          </a:stretch>
        </p:blipFill>
        <p:spPr>
          <a:xfrm>
            <a:off x="1079183" y="156794"/>
            <a:ext cx="2166938" cy="1623112"/>
          </a:xfrm>
          <a:prstGeom prst="rect">
            <a:avLst/>
          </a:prstGeom>
        </p:spPr>
      </p:pic>
      <p:pic>
        <p:nvPicPr>
          <p:cNvPr id="7" name="Picture 6"/>
          <p:cNvPicPr>
            <a:picLocks noChangeAspect="1"/>
          </p:cNvPicPr>
          <p:nvPr/>
        </p:nvPicPr>
        <p:blipFill>
          <a:blip r:embed="rId2"/>
          <a:stretch>
            <a:fillRect/>
          </a:stretch>
        </p:blipFill>
        <p:spPr>
          <a:xfrm>
            <a:off x="8794433" y="156794"/>
            <a:ext cx="2166938" cy="1623112"/>
          </a:xfrm>
          <a:prstGeom prst="rect">
            <a:avLst/>
          </a:prstGeom>
        </p:spPr>
      </p:pic>
    </p:spTree>
    <p:extLst>
      <p:ext uri="{BB962C8B-B14F-4D97-AF65-F5344CB8AC3E}">
        <p14:creationId xmlns:p14="http://schemas.microsoft.com/office/powerpoint/2010/main" val="892595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939</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Hinduism, Buddhism, &amp; Confucianism</vt:lpstr>
      <vt:lpstr>Hinduism</vt:lpstr>
      <vt:lpstr>Hinduism</vt:lpstr>
      <vt:lpstr>Hindu Caste System </vt:lpstr>
      <vt:lpstr>Hinduism</vt:lpstr>
      <vt:lpstr>Hindu Caste System </vt:lpstr>
      <vt:lpstr>Hinduism</vt:lpstr>
      <vt:lpstr>Buddhism</vt:lpstr>
      <vt:lpstr>Buddhism</vt:lpstr>
      <vt:lpstr>Buddhism</vt:lpstr>
      <vt:lpstr>Confucianism</vt:lpstr>
      <vt:lpstr>Confucianism</vt:lpstr>
      <vt:lpstr>Confucianism</vt:lpstr>
      <vt:lpstr>Confucianism</vt:lpstr>
      <vt:lpstr>Confucianism</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Hinduism, Buddhism, &amp; Confucianism</dc:title>
  <dc:creator>Mandrell Perryman</dc:creator>
  <cp:lastModifiedBy>Mandrell Perryman</cp:lastModifiedBy>
  <cp:revision>12</cp:revision>
  <dcterms:created xsi:type="dcterms:W3CDTF">2018-08-16T20:34:15Z</dcterms:created>
  <dcterms:modified xsi:type="dcterms:W3CDTF">2018-08-17T17:47:49Z</dcterms:modified>
</cp:coreProperties>
</file>