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3" r:id="rId19"/>
    <p:sldId id="274" r:id="rId20"/>
    <p:sldId id="275" r:id="rId21"/>
    <p:sldId id="277" r:id="rId22"/>
    <p:sldId id="278" r:id="rId23"/>
    <p:sldId id="279" r:id="rId24"/>
    <p:sldId id="290" r:id="rId25"/>
    <p:sldId id="289" r:id="rId26"/>
    <p:sldId id="291" r:id="rId27"/>
    <p:sldId id="292" r:id="rId28"/>
    <p:sldId id="293" r:id="rId29"/>
    <p:sldId id="294" r:id="rId30"/>
    <p:sldId id="295" r:id="rId3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rell Perryman" userId="79a0b60c-2d94-4c9a-82b3-ac2d42bd0e46" providerId="ADAL" clId="{CF9767A6-160E-4DC9-BC56-E0415F2EB2DC}"/>
    <pc:docChg chg="custSel delSld modSld modHandout">
      <pc:chgData name="Mandrell Perryman" userId="79a0b60c-2d94-4c9a-82b3-ac2d42bd0e46" providerId="ADAL" clId="{CF9767A6-160E-4DC9-BC56-E0415F2EB2DC}" dt="2018-08-09T19:10:00.059" v="39" actId="2696"/>
      <pc:docMkLst>
        <pc:docMk/>
      </pc:docMkLst>
      <pc:sldChg chg="modSp">
        <pc:chgData name="Mandrell Perryman" userId="79a0b60c-2d94-4c9a-82b3-ac2d42bd0e46" providerId="ADAL" clId="{CF9767A6-160E-4DC9-BC56-E0415F2EB2DC}" dt="2018-08-09T17:35:30.891" v="17" actId="27636"/>
        <pc:sldMkLst>
          <pc:docMk/>
          <pc:sldMk cId="2257081381" sldId="259"/>
        </pc:sldMkLst>
        <pc:spChg chg="mod">
          <ac:chgData name="Mandrell Perryman" userId="79a0b60c-2d94-4c9a-82b3-ac2d42bd0e46" providerId="ADAL" clId="{CF9767A6-160E-4DC9-BC56-E0415F2EB2DC}" dt="2018-08-09T17:35:30.891" v="17" actId="27636"/>
          <ac:spMkLst>
            <pc:docMk/>
            <pc:sldMk cId="2257081381" sldId="259"/>
            <ac:spMk id="4" creationId="{CCCFAFBF-12FD-4F25-969E-8431D702FF89}"/>
          </ac:spMkLst>
        </pc:spChg>
      </pc:sldChg>
      <pc:sldChg chg="modSp">
        <pc:chgData name="Mandrell Perryman" userId="79a0b60c-2d94-4c9a-82b3-ac2d42bd0e46" providerId="ADAL" clId="{CF9767A6-160E-4DC9-BC56-E0415F2EB2DC}" dt="2018-08-09T17:35:30.925" v="19" actId="27636"/>
        <pc:sldMkLst>
          <pc:docMk/>
          <pc:sldMk cId="2526165015" sldId="262"/>
        </pc:sldMkLst>
        <pc:spChg chg="mod">
          <ac:chgData name="Mandrell Perryman" userId="79a0b60c-2d94-4c9a-82b3-ac2d42bd0e46" providerId="ADAL" clId="{CF9767A6-160E-4DC9-BC56-E0415F2EB2DC}" dt="2018-08-09T17:35:30.925" v="19" actId="27636"/>
          <ac:spMkLst>
            <pc:docMk/>
            <pc:sldMk cId="2526165015" sldId="262"/>
            <ac:spMk id="4" creationId="{CB4A37B7-02FA-4AEB-9AE5-C64079FABB02}"/>
          </ac:spMkLst>
        </pc:spChg>
      </pc:sldChg>
      <pc:sldChg chg="modSp">
        <pc:chgData name="Mandrell Perryman" userId="79a0b60c-2d94-4c9a-82b3-ac2d42bd0e46" providerId="ADAL" clId="{CF9767A6-160E-4DC9-BC56-E0415F2EB2DC}" dt="2018-08-09T17:35:31.037" v="21" actId="27636"/>
        <pc:sldMkLst>
          <pc:docMk/>
          <pc:sldMk cId="3114540259" sldId="274"/>
        </pc:sldMkLst>
        <pc:spChg chg="mod">
          <ac:chgData name="Mandrell Perryman" userId="79a0b60c-2d94-4c9a-82b3-ac2d42bd0e46" providerId="ADAL" clId="{CF9767A6-160E-4DC9-BC56-E0415F2EB2DC}" dt="2018-08-09T17:35:31.037" v="21" actId="27636"/>
          <ac:spMkLst>
            <pc:docMk/>
            <pc:sldMk cId="3114540259" sldId="274"/>
            <ac:spMk id="10" creationId="{60D29641-47C3-485F-8153-F33144E5485E}"/>
          </ac:spMkLst>
        </pc:spChg>
      </pc:sldChg>
      <pc:sldChg chg="modSp del">
        <pc:chgData name="Mandrell Perryman" userId="79a0b60c-2d94-4c9a-82b3-ac2d42bd0e46" providerId="ADAL" clId="{CF9767A6-160E-4DC9-BC56-E0415F2EB2DC}" dt="2018-08-09T17:39:11.738" v="32" actId="2696"/>
        <pc:sldMkLst>
          <pc:docMk/>
          <pc:sldMk cId="3932019927" sldId="280"/>
        </pc:sldMkLst>
        <pc:spChg chg="mod">
          <ac:chgData name="Mandrell Perryman" userId="79a0b60c-2d94-4c9a-82b3-ac2d42bd0e46" providerId="ADAL" clId="{CF9767A6-160E-4DC9-BC56-E0415F2EB2DC}" dt="2018-08-09T17:35:30.553" v="3" actId="27636"/>
          <ac:spMkLst>
            <pc:docMk/>
            <pc:sldMk cId="3932019927" sldId="280"/>
            <ac:spMk id="3" creationId="{7E204DB5-BA76-430D-941B-A3F5FCC0A98D}"/>
          </ac:spMkLst>
        </pc:spChg>
      </pc:sldChg>
      <pc:sldChg chg="del">
        <pc:chgData name="Mandrell Perryman" userId="79a0b60c-2d94-4c9a-82b3-ac2d42bd0e46" providerId="ADAL" clId="{CF9767A6-160E-4DC9-BC56-E0415F2EB2DC}" dt="2018-08-09T17:35:44.038" v="31" actId="2696"/>
        <pc:sldMkLst>
          <pc:docMk/>
          <pc:sldMk cId="3048328757" sldId="281"/>
        </pc:sldMkLst>
      </pc:sldChg>
      <pc:sldChg chg="modSp del">
        <pc:chgData name="Mandrell Perryman" userId="79a0b60c-2d94-4c9a-82b3-ac2d42bd0e46" providerId="ADAL" clId="{CF9767A6-160E-4DC9-BC56-E0415F2EB2DC}" dt="2018-08-09T17:35:40.951" v="30" actId="2696"/>
        <pc:sldMkLst>
          <pc:docMk/>
          <pc:sldMk cId="136787367" sldId="282"/>
        </pc:sldMkLst>
        <pc:spChg chg="mod">
          <ac:chgData name="Mandrell Perryman" userId="79a0b60c-2d94-4c9a-82b3-ac2d42bd0e46" providerId="ADAL" clId="{CF9767A6-160E-4DC9-BC56-E0415F2EB2DC}" dt="2018-08-09T17:35:31.068" v="23" actId="27636"/>
          <ac:spMkLst>
            <pc:docMk/>
            <pc:sldMk cId="136787367" sldId="282"/>
            <ac:spMk id="9" creationId="{1995D142-397D-4E67-8A8E-5A2A32A392CF}"/>
          </ac:spMkLst>
        </pc:spChg>
      </pc:sldChg>
      <pc:sldChg chg="modSp del">
        <pc:chgData name="Mandrell Perryman" userId="79a0b60c-2d94-4c9a-82b3-ac2d42bd0e46" providerId="ADAL" clId="{CF9767A6-160E-4DC9-BC56-E0415F2EB2DC}" dt="2018-08-09T17:35:36.938" v="29" actId="2696"/>
        <pc:sldMkLst>
          <pc:docMk/>
          <pc:sldMk cId="706958135" sldId="283"/>
        </pc:sldMkLst>
        <pc:spChg chg="mod">
          <ac:chgData name="Mandrell Perryman" userId="79a0b60c-2d94-4c9a-82b3-ac2d42bd0e46" providerId="ADAL" clId="{CF9767A6-160E-4DC9-BC56-E0415F2EB2DC}" dt="2018-08-09T17:35:31.137" v="25" actId="27636"/>
          <ac:spMkLst>
            <pc:docMk/>
            <pc:sldMk cId="706958135" sldId="283"/>
            <ac:spMk id="9" creationId="{1995D142-397D-4E67-8A8E-5A2A32A392CF}"/>
          </ac:spMkLst>
        </pc:spChg>
      </pc:sldChg>
      <pc:sldChg chg="modSp del">
        <pc:chgData name="Mandrell Perryman" userId="79a0b60c-2d94-4c9a-82b3-ac2d42bd0e46" providerId="ADAL" clId="{CF9767A6-160E-4DC9-BC56-E0415F2EB2DC}" dt="2018-08-09T17:35:33.712" v="28" actId="2696"/>
        <pc:sldMkLst>
          <pc:docMk/>
          <pc:sldMk cId="4085089771" sldId="284"/>
        </pc:sldMkLst>
        <pc:spChg chg="mod">
          <ac:chgData name="Mandrell Perryman" userId="79a0b60c-2d94-4c9a-82b3-ac2d42bd0e46" providerId="ADAL" clId="{CF9767A6-160E-4DC9-BC56-E0415F2EB2DC}" dt="2018-08-09T17:35:31.188" v="27" actId="27636"/>
          <ac:spMkLst>
            <pc:docMk/>
            <pc:sldMk cId="4085089771" sldId="284"/>
            <ac:spMk id="10" creationId="{60D29641-47C3-485F-8153-F33144E5485E}"/>
          </ac:spMkLst>
        </pc:spChg>
      </pc:sldChg>
      <pc:sldChg chg="del">
        <pc:chgData name="Mandrell Perryman" userId="79a0b60c-2d94-4c9a-82b3-ac2d42bd0e46" providerId="ADAL" clId="{CF9767A6-160E-4DC9-BC56-E0415F2EB2DC}" dt="2018-08-09T17:35:30.371" v="1" actId="2696"/>
        <pc:sldMkLst>
          <pc:docMk/>
          <pc:sldMk cId="970097379" sldId="285"/>
        </pc:sldMkLst>
      </pc:sldChg>
      <pc:sldChg chg="modSp del">
        <pc:chgData name="Mandrell Perryman" userId="79a0b60c-2d94-4c9a-82b3-ac2d42bd0e46" providerId="ADAL" clId="{CF9767A6-160E-4DC9-BC56-E0415F2EB2DC}" dt="2018-08-09T17:53:16.052" v="34" actId="2696"/>
        <pc:sldMkLst>
          <pc:docMk/>
          <pc:sldMk cId="2310151461" sldId="286"/>
        </pc:sldMkLst>
        <pc:spChg chg="mod">
          <ac:chgData name="Mandrell Perryman" userId="79a0b60c-2d94-4c9a-82b3-ac2d42bd0e46" providerId="ADAL" clId="{CF9767A6-160E-4DC9-BC56-E0415F2EB2DC}" dt="2018-08-09T17:35:30.636" v="7" actId="27636"/>
          <ac:spMkLst>
            <pc:docMk/>
            <pc:sldMk cId="2310151461" sldId="286"/>
            <ac:spMk id="4" creationId="{8CF10216-D978-4642-9BB9-890CFD132729}"/>
          </ac:spMkLst>
        </pc:spChg>
      </pc:sldChg>
      <pc:sldChg chg="modSp del">
        <pc:chgData name="Mandrell Perryman" userId="79a0b60c-2d94-4c9a-82b3-ac2d42bd0e46" providerId="ADAL" clId="{CF9767A6-160E-4DC9-BC56-E0415F2EB2DC}" dt="2018-08-09T17:44:18.348" v="33" actId="2696"/>
        <pc:sldMkLst>
          <pc:docMk/>
          <pc:sldMk cId="3533293123" sldId="287"/>
        </pc:sldMkLst>
        <pc:spChg chg="mod">
          <ac:chgData name="Mandrell Perryman" userId="79a0b60c-2d94-4c9a-82b3-ac2d42bd0e46" providerId="ADAL" clId="{CF9767A6-160E-4DC9-BC56-E0415F2EB2DC}" dt="2018-08-09T17:35:30.586" v="5" actId="27636"/>
          <ac:spMkLst>
            <pc:docMk/>
            <pc:sldMk cId="3533293123" sldId="287"/>
            <ac:spMk id="4" creationId="{8CF10216-D978-4642-9BB9-890CFD132729}"/>
          </ac:spMkLst>
        </pc:spChg>
      </pc:sldChg>
      <pc:sldChg chg="del">
        <pc:chgData name="Mandrell Perryman" userId="79a0b60c-2d94-4c9a-82b3-ac2d42bd0e46" providerId="ADAL" clId="{CF9767A6-160E-4DC9-BC56-E0415F2EB2DC}" dt="2018-08-09T17:54:52.748" v="35" actId="2696"/>
        <pc:sldMkLst>
          <pc:docMk/>
          <pc:sldMk cId="1620052970" sldId="288"/>
        </pc:sldMkLst>
      </pc:sldChg>
      <pc:sldChg chg="modSp">
        <pc:chgData name="Mandrell Perryman" userId="79a0b60c-2d94-4c9a-82b3-ac2d42bd0e46" providerId="ADAL" clId="{CF9767A6-160E-4DC9-BC56-E0415F2EB2DC}" dt="2018-08-09T17:35:30.741" v="11" actId="27636"/>
        <pc:sldMkLst>
          <pc:docMk/>
          <pc:sldMk cId="2272389556" sldId="291"/>
        </pc:sldMkLst>
        <pc:spChg chg="mod">
          <ac:chgData name="Mandrell Perryman" userId="79a0b60c-2d94-4c9a-82b3-ac2d42bd0e46" providerId="ADAL" clId="{CF9767A6-160E-4DC9-BC56-E0415F2EB2DC}" dt="2018-08-09T17:35:30.741" v="11" actId="27636"/>
          <ac:spMkLst>
            <pc:docMk/>
            <pc:sldMk cId="2272389556" sldId="291"/>
            <ac:spMk id="4" creationId="{8CF10216-D978-4642-9BB9-890CFD132729}"/>
          </ac:spMkLst>
        </pc:spChg>
      </pc:sldChg>
      <pc:sldChg chg="modSp">
        <pc:chgData name="Mandrell Perryman" userId="79a0b60c-2d94-4c9a-82b3-ac2d42bd0e46" providerId="ADAL" clId="{CF9767A6-160E-4DC9-BC56-E0415F2EB2DC}" dt="2018-08-09T17:35:30.792" v="13" actId="27636"/>
        <pc:sldMkLst>
          <pc:docMk/>
          <pc:sldMk cId="426226530" sldId="293"/>
        </pc:sldMkLst>
        <pc:spChg chg="mod">
          <ac:chgData name="Mandrell Perryman" userId="79a0b60c-2d94-4c9a-82b3-ac2d42bd0e46" providerId="ADAL" clId="{CF9767A6-160E-4DC9-BC56-E0415F2EB2DC}" dt="2018-08-09T17:35:30.792" v="12" actId="27636"/>
          <ac:spMkLst>
            <pc:docMk/>
            <pc:sldMk cId="426226530" sldId="293"/>
            <ac:spMk id="3" creationId="{7E204DB5-BA76-430D-941B-A3F5FCC0A98D}"/>
          </ac:spMkLst>
        </pc:spChg>
        <pc:spChg chg="mod">
          <ac:chgData name="Mandrell Perryman" userId="79a0b60c-2d94-4c9a-82b3-ac2d42bd0e46" providerId="ADAL" clId="{CF9767A6-160E-4DC9-BC56-E0415F2EB2DC}" dt="2018-08-09T17:35:30.792" v="13" actId="27636"/>
          <ac:spMkLst>
            <pc:docMk/>
            <pc:sldMk cId="426226530" sldId="293"/>
            <ac:spMk id="4" creationId="{8CF10216-D978-4642-9BB9-890CFD132729}"/>
          </ac:spMkLst>
        </pc:spChg>
      </pc:sldChg>
      <pc:sldChg chg="modSp">
        <pc:chgData name="Mandrell Perryman" userId="79a0b60c-2d94-4c9a-82b3-ac2d42bd0e46" providerId="ADAL" clId="{CF9767A6-160E-4DC9-BC56-E0415F2EB2DC}" dt="2018-08-09T17:35:30.845" v="15" actId="27636"/>
        <pc:sldMkLst>
          <pc:docMk/>
          <pc:sldMk cId="2550995098" sldId="295"/>
        </pc:sldMkLst>
        <pc:spChg chg="mod">
          <ac:chgData name="Mandrell Perryman" userId="79a0b60c-2d94-4c9a-82b3-ac2d42bd0e46" providerId="ADAL" clId="{CF9767A6-160E-4DC9-BC56-E0415F2EB2DC}" dt="2018-08-09T17:35:30.845" v="15" actId="27636"/>
          <ac:spMkLst>
            <pc:docMk/>
            <pc:sldMk cId="2550995098" sldId="295"/>
            <ac:spMk id="3" creationId="{7E204DB5-BA76-430D-941B-A3F5FCC0A98D}"/>
          </ac:spMkLst>
        </pc:spChg>
      </pc:sldChg>
      <pc:sldChg chg="del">
        <pc:chgData name="Mandrell Perryman" userId="79a0b60c-2d94-4c9a-82b3-ac2d42bd0e46" providerId="ADAL" clId="{CF9767A6-160E-4DC9-BC56-E0415F2EB2DC}" dt="2018-08-09T19:08:30.202" v="36" actId="2696"/>
        <pc:sldMkLst>
          <pc:docMk/>
          <pc:sldMk cId="2784861091" sldId="296"/>
        </pc:sldMkLst>
      </pc:sldChg>
      <pc:sldChg chg="del">
        <pc:chgData name="Mandrell Perryman" userId="79a0b60c-2d94-4c9a-82b3-ac2d42bd0e46" providerId="ADAL" clId="{CF9767A6-160E-4DC9-BC56-E0415F2EB2DC}" dt="2018-08-09T19:09:02.638" v="37" actId="2696"/>
        <pc:sldMkLst>
          <pc:docMk/>
          <pc:sldMk cId="2290763291" sldId="297"/>
        </pc:sldMkLst>
      </pc:sldChg>
      <pc:sldChg chg="modSp del">
        <pc:chgData name="Mandrell Perryman" userId="79a0b60c-2d94-4c9a-82b3-ac2d42bd0e46" providerId="ADAL" clId="{CF9767A6-160E-4DC9-BC56-E0415F2EB2DC}" dt="2018-08-09T19:09:36.833" v="38" actId="2696"/>
        <pc:sldMkLst>
          <pc:docMk/>
          <pc:sldMk cId="1106756980" sldId="298"/>
        </pc:sldMkLst>
        <pc:spChg chg="mod">
          <ac:chgData name="Mandrell Perryman" userId="79a0b60c-2d94-4c9a-82b3-ac2d42bd0e46" providerId="ADAL" clId="{CF9767A6-160E-4DC9-BC56-E0415F2EB2DC}" dt="2018-08-09T17:35:30.698" v="9" actId="27636"/>
          <ac:spMkLst>
            <pc:docMk/>
            <pc:sldMk cId="1106756980" sldId="298"/>
            <ac:spMk id="3" creationId="{7E204DB5-BA76-430D-941B-A3F5FCC0A98D}"/>
          </ac:spMkLst>
        </pc:spChg>
        <pc:spChg chg="mod">
          <ac:chgData name="Mandrell Perryman" userId="79a0b60c-2d94-4c9a-82b3-ac2d42bd0e46" providerId="ADAL" clId="{CF9767A6-160E-4DC9-BC56-E0415F2EB2DC}" dt="2018-08-09T17:35:30.698" v="8" actId="27636"/>
          <ac:spMkLst>
            <pc:docMk/>
            <pc:sldMk cId="1106756980" sldId="298"/>
            <ac:spMk id="4" creationId="{8CF10216-D978-4642-9BB9-890CFD132729}"/>
          </ac:spMkLst>
        </pc:spChg>
      </pc:sldChg>
      <pc:sldChg chg="del">
        <pc:chgData name="Mandrell Perryman" userId="79a0b60c-2d94-4c9a-82b3-ac2d42bd0e46" providerId="ADAL" clId="{CF9767A6-160E-4DC9-BC56-E0415F2EB2DC}" dt="2018-08-09T19:10:00.059" v="39" actId="2696"/>
        <pc:sldMkLst>
          <pc:docMk/>
          <pc:sldMk cId="1383050916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CEAC8-6836-43E3-88E7-96581E15DC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8147B-8577-41EA-8734-AEAFF78304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58F97-0F81-4D00-88D8-CC5790C0045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9CF61-5A64-401F-9202-A6AA87DD9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31053-1184-4E4A-9FA8-3784B71F04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0FCAD-A9DA-4CE3-956C-613A8875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8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1936-EA68-4E2B-8D1A-296453CDF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F6E1A-0480-4779-AB27-1F089226C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76EDD-0AD5-46F1-98E7-C5309D8E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5C52-5AA9-4E6F-A1CC-FFAD7F1F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06193-6C0F-470D-A221-44798DFD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6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8E6E-F489-4EA5-A3FF-D2AB947B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B44F3-7AE7-4AFA-BD49-A170B4C51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3847-66FB-476A-A872-A4918194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539CB-9851-4E56-9B59-DE891FB1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33C14-659F-4132-BB9C-776F424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DCFEE-3E22-470E-BAA2-A60B30497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0114F-3924-4F8E-A802-887448C25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143C-241F-448D-88F7-A141D71B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EEB1A-3664-48C1-AAD7-272B2FD1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334E-42DA-476F-9AD4-2192DFC0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504C-406C-44AF-A46A-20BB6A69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C3EF-933E-4EC9-AF06-80500A9CB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84C8D-99CD-44EA-98EF-A42B4B00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465D1-716B-4353-A6FF-3EE98BCC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260ED-6DF2-44CF-B1FC-4E266F24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3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F954-2A67-4C12-BA3B-D46FB112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83427-DE07-44B3-A7A4-CBCAFD0C1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CCD66-3CD2-4679-A9FC-07523B49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45D1B-DDAE-445E-BB6C-DE6011E8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306CF-1B75-44D1-BE0C-00383F33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64B5-0C9B-4ECE-B3FF-AC1742A4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0141-FB67-4B32-94EA-7279B78B0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100B5-C2BF-494D-A1C2-DECD5CDD8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AD610-4006-4B6D-AC32-C08DCF68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4ED26-6AD7-47A2-8723-7F22310A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624ED-488B-4D5E-B9E8-59A67ED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58C9-274F-4778-86F9-A49AE23D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69EF4-9817-4ACC-9396-2729DEBCE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29E20-6887-41F5-92B0-0FB4B57AE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4BC86-4733-4D30-A66F-7AD51FB8E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42621-7F0C-478A-8A2B-53E1242B9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236AE-D6E0-42F7-8A9A-566EBA0B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93C37-9743-4D60-831D-D79E8D6A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7F31B-6F78-406E-9EDE-E60E68D4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564C-9B34-4151-A446-780F32FC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09006-B66D-479F-A668-7917BF50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66854-FA47-4292-9A1E-776B70D6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7E6FB-7A00-4056-8531-0BB9CD96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7DE34-F85D-4E22-8700-1DEF8E60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6ACAA-B655-41C6-8E70-4F2B199B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2B0DD-59BC-429C-9959-DE9F8954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44CD-D99B-4A0A-A00B-86B1B42B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906F-775A-4F37-8793-B88DDE95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44BCC-1DA2-4038-B4A7-E132A8CD8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0034E-1904-4A8E-A1BC-392DCEF0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44A43-2215-4E45-985E-12E261E2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571AB-9407-44BC-ACDC-282DB287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3B1D-8049-4E6F-97E1-93D2A37F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51E82-DA2E-4744-890B-4E7531926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BC8FB-5D04-4265-B250-6F7C807DF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46AD4-17AB-4AD5-8703-0EA0F5B5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6A8E8-4DB9-47DD-B476-ED93A9B1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22BC1-C058-40CE-942B-934F5091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1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DA4BE-38A4-4FD3-8506-EF9380BE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85494-93F8-42A2-B3EC-E990CED3A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C272-A0D1-4E1D-A565-10AD52D53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0F23-83A0-4B34-86CB-08FA0E6E8EB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D90FA-7E14-4108-9520-73A41EB0E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33CE-2E2C-4BDF-A87C-FEB91660B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25DD-3886-4E5C-8562-A10D1153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8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8E0AC-608B-4BC1-B403-1A96D0F7D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  <a:latin typeface="Informal Roman" panose="030604020304060B0204" pitchFamily="66" charset="0"/>
              </a:rPr>
              <a:t>Early Civilizations</a:t>
            </a:r>
            <a:endParaRPr lang="en-US" sz="5400" dirty="0">
              <a:solidFill>
                <a:srgbClr val="FFFFFF"/>
              </a:solidFill>
              <a:latin typeface="Informal Roman" panose="030604020304060B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F99B0-A420-429D-9F7F-DCC87DC4E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BD924E"/>
                </a:solidFill>
              </a:rPr>
              <a:t>Mesopotamia &amp; Ancient Egypt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8A44A-B120-41B7-A35B-845C5E44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36" y="307731"/>
            <a:ext cx="8117029" cy="39976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3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B105-559D-4461-8B8C-64CE1125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nformal Roman" panose="030604020304060B0204" pitchFamily="66" charset="0"/>
              </a:rPr>
              <a:t>Ancient Egypt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2CB59-73A1-4A8E-B242-9E0CBD636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7817"/>
            <a:ext cx="5181600" cy="489322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Religion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Polytheistic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Gods that could be depended on to provide bounty and prosperity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Believed that good deeds in life rewarded with afterlife rich in same pleasures they enjoyed while alive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7851F-4C5E-4EF9-A2D5-B9FF846438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prstClr val="white"/>
                </a:solidFill>
              </a:rPr>
              <a:t>elaborate burial practices that included the construction of tombs and mummification</a:t>
            </a:r>
          </a:p>
          <a:p>
            <a:pPr lvl="2"/>
            <a:endParaRPr lang="en-US" sz="2400" dirty="0">
              <a:solidFill>
                <a:schemeClr val="bg1"/>
              </a:solidFill>
            </a:endParaRPr>
          </a:p>
          <a:p>
            <a:pPr lvl="2"/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1BC16-CBF8-4318-A6C0-35264E42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869" y="3429000"/>
            <a:ext cx="4756714" cy="3137837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10903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B105-559D-4461-8B8C-64CE1125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Informal Roman" panose="030604020304060B0204" pitchFamily="66" charset="0"/>
              </a:rPr>
              <a:t>Ancient Egypt</a:t>
            </a:r>
            <a:br>
              <a:rPr lang="en-US" sz="6000" b="1" dirty="0">
                <a:solidFill>
                  <a:schemeClr val="bg1"/>
                </a:solidFill>
                <a:latin typeface="Informal Roman" panose="030604020304060B0204" pitchFamily="66" charset="0"/>
              </a:rPr>
            </a:br>
            <a:r>
              <a:rPr lang="en-US" sz="6000" b="1" dirty="0">
                <a:solidFill>
                  <a:schemeClr val="bg1"/>
                </a:solidFill>
                <a:latin typeface="Informal Roman" panose="030604020304060B0204" pitchFamily="66" charset="0"/>
              </a:rPr>
              <a:t>Political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2CB59-73A1-4A8E-B242-9E0CBD6362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Egypt saw fewer invasions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Relatively stable for over 2,000 years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Began about 3,000 BCE with unification of Upper and Lower Egypt into a single kingdom ruled by a divine hereditary monarch known as the Pharaoh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7851F-4C5E-4EF9-A2D5-B9FF84643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 Pharaohs aided by elaborate bureaucracy that included priests, administrators and scribes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Government was able to undertake elaborate public works projects like construction of Pyramids that served as tombs for the Pharaoh</a:t>
            </a:r>
          </a:p>
        </p:txBody>
      </p:sp>
    </p:spTree>
    <p:extLst>
      <p:ext uri="{BB962C8B-B14F-4D97-AF65-F5344CB8AC3E}">
        <p14:creationId xmlns:p14="http://schemas.microsoft.com/office/powerpoint/2010/main" val="407330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2716-E2A5-414F-8AAA-32B2F9BB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latin typeface="Informal Roman" panose="030604020304060B0204" pitchFamily="66" charset="0"/>
              </a:rPr>
              <a:t>Ancient Egypt</a:t>
            </a:r>
            <a:br>
              <a:rPr lang="en-US" sz="5400" b="1" dirty="0">
                <a:solidFill>
                  <a:prstClr val="white"/>
                </a:solidFill>
                <a:latin typeface="Informal Roman" panose="030604020304060B0204" pitchFamily="66" charset="0"/>
              </a:rPr>
            </a:br>
            <a:r>
              <a:rPr lang="en-US" sz="5400" b="1" dirty="0">
                <a:solidFill>
                  <a:prstClr val="white"/>
                </a:solidFill>
                <a:latin typeface="Informal Roman" panose="030604020304060B0204" pitchFamily="66" charset="0"/>
              </a:rPr>
              <a:t>Political History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3F81-5DC7-4244-ABF1-669E7473A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0688"/>
            <a:ext cx="5181600" cy="4351338"/>
          </a:xfrm>
        </p:spPr>
        <p:txBody>
          <a:bodyPr>
            <a:normAutofit fontScale="32500" lnSpcReduction="20000"/>
          </a:bodyPr>
          <a:lstStyle/>
          <a:p>
            <a:r>
              <a:rPr lang="en-US" sz="11200" dirty="0">
                <a:solidFill>
                  <a:schemeClr val="bg1"/>
                </a:solidFill>
              </a:rPr>
              <a:t>Periods of Ancient Egypt</a:t>
            </a:r>
          </a:p>
          <a:p>
            <a:endParaRPr lang="en-US" sz="11200" dirty="0">
              <a:solidFill>
                <a:schemeClr val="bg1"/>
              </a:solidFill>
            </a:endParaRPr>
          </a:p>
          <a:p>
            <a:pPr lvl="1"/>
            <a:r>
              <a:rPr lang="en-US" sz="9600" dirty="0">
                <a:solidFill>
                  <a:schemeClr val="bg1"/>
                </a:solidFill>
              </a:rPr>
              <a:t>Old Kingdom (c. 2649 to 2150 BCE)</a:t>
            </a:r>
          </a:p>
          <a:p>
            <a:pPr lvl="1"/>
            <a:r>
              <a:rPr lang="en-US" sz="9600" dirty="0">
                <a:solidFill>
                  <a:schemeClr val="bg1"/>
                </a:solidFill>
              </a:rPr>
              <a:t>First Intermediate Period</a:t>
            </a:r>
          </a:p>
          <a:p>
            <a:pPr lvl="1"/>
            <a:r>
              <a:rPr lang="en-US" sz="9600" dirty="0">
                <a:solidFill>
                  <a:schemeClr val="bg1"/>
                </a:solidFill>
              </a:rPr>
              <a:t> Middle Kingdom (c. 2030-1640 BCE)</a:t>
            </a:r>
          </a:p>
          <a:p>
            <a:pPr lvl="1"/>
            <a:r>
              <a:rPr lang="en-US" sz="9600" dirty="0">
                <a:solidFill>
                  <a:schemeClr val="bg1"/>
                </a:solidFill>
              </a:rPr>
              <a:t>Second Intermediate Period</a:t>
            </a:r>
          </a:p>
          <a:p>
            <a:pPr lvl="1"/>
            <a:r>
              <a:rPr lang="en-US" sz="9600" dirty="0">
                <a:solidFill>
                  <a:schemeClr val="bg1"/>
                </a:solidFill>
              </a:rPr>
              <a:t> New Kingdom (c. 1550-1070)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6F751-6CDF-4FE5-B245-AA4C28C48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690688"/>
            <a:ext cx="5181600" cy="4802187"/>
          </a:xfrm>
        </p:spPr>
        <p:txBody>
          <a:bodyPr>
            <a:normAutofit fontScale="32500" lnSpcReduction="20000"/>
          </a:bodyPr>
          <a:lstStyle/>
          <a:p>
            <a:r>
              <a:rPr lang="en-US" sz="11200" dirty="0">
                <a:solidFill>
                  <a:schemeClr val="bg1"/>
                </a:solidFill>
              </a:rPr>
              <a:t>The intermediate periods mark the only major times instability in Egypt before 1070 BCE. </a:t>
            </a:r>
          </a:p>
          <a:p>
            <a:pPr lvl="1"/>
            <a:r>
              <a:rPr lang="en-US" sz="9600" dirty="0">
                <a:solidFill>
                  <a:schemeClr val="bg1"/>
                </a:solidFill>
              </a:rPr>
              <a:t>During the Second Intermediate Period, Egypt experienced its first major invasion from the Hyksos of Mesopotamia who introduced the region to the horse, chariot and compound bow. </a:t>
            </a:r>
          </a:p>
        </p:txBody>
      </p:sp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2716-E2A5-414F-8AAA-32B2F9BB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latin typeface="Informal Roman" panose="030604020304060B0204" pitchFamily="66" charset="0"/>
              </a:rPr>
              <a:t>Mesopotamia &amp; Egypt </a:t>
            </a:r>
            <a:br>
              <a:rPr lang="en-US" sz="5400" b="1" dirty="0">
                <a:solidFill>
                  <a:prstClr val="white"/>
                </a:solidFill>
                <a:latin typeface="Informal Roman" panose="030604020304060B0204" pitchFamily="66" charset="0"/>
              </a:rPr>
            </a:br>
            <a:r>
              <a:rPr lang="en-US" sz="5400" b="1" dirty="0">
                <a:solidFill>
                  <a:prstClr val="white"/>
                </a:solidFill>
                <a:latin typeface="Informal Roman" panose="030604020304060B0204" pitchFamily="66" charset="0"/>
              </a:rPr>
              <a:t>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3F81-5DC7-4244-ABF1-669E7473A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0688"/>
            <a:ext cx="5181600" cy="4630599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After 1070, the political histories of Egypt and Mesopotamia intersected as they both experienced invasions from groups like the Hittites (who introduced Iron to the region), Assyrians and Persians</a:t>
            </a:r>
            <a:endParaRPr lang="en-US" dirty="0"/>
          </a:p>
          <a:p>
            <a:pPr lvl="1"/>
            <a:r>
              <a:rPr lang="en-US" dirty="0">
                <a:solidFill>
                  <a:schemeClr val="bg1"/>
                </a:solidFill>
              </a:rPr>
              <a:t>Fertile river valleys combined with technological advances like irrigation canals and plows allowed both Mesopotamia and Egypt to produce surplus food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6F751-6CDF-4FE5-B245-AA4C28C48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690688"/>
            <a:ext cx="5950226" cy="4802187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>
                <a:solidFill>
                  <a:schemeClr val="bg1"/>
                </a:solidFill>
              </a:rPr>
              <a:t>Agricultural surplus allowed for specialization &amp; development of social classes</a:t>
            </a:r>
          </a:p>
          <a:p>
            <a:r>
              <a:rPr lang="en-US" sz="8600" dirty="0">
                <a:solidFill>
                  <a:schemeClr val="bg1"/>
                </a:solidFill>
              </a:rPr>
              <a:t>Both societies had the same basic social hierarchy with the royal family at the top followed by priests, government officials, landowners, soldiers, and scribes constituting a ruling class followed by merchants and artisans in the middle and peasant farmers at the bottom</a:t>
            </a:r>
          </a:p>
        </p:txBody>
      </p:sp>
    </p:spTree>
    <p:extLst>
      <p:ext uri="{BB962C8B-B14F-4D97-AF65-F5344CB8AC3E}">
        <p14:creationId xmlns:p14="http://schemas.microsoft.com/office/powerpoint/2010/main" val="26829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2716-E2A5-414F-8AAA-32B2F9BB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latin typeface="Informal Roman" panose="030604020304060B0204" pitchFamily="66" charset="0"/>
              </a:rPr>
              <a:t>Mesopotamia &amp; Egypt </a:t>
            </a:r>
            <a:br>
              <a:rPr lang="en-US" sz="5400" b="1" dirty="0">
                <a:solidFill>
                  <a:prstClr val="white"/>
                </a:solidFill>
                <a:latin typeface="Informal Roman" panose="030604020304060B0204" pitchFamily="66" charset="0"/>
              </a:rPr>
            </a:br>
            <a:r>
              <a:rPr lang="en-US" sz="5400" b="1" dirty="0">
                <a:solidFill>
                  <a:prstClr val="white"/>
                </a:solidFill>
                <a:latin typeface="Informal Roman" panose="030604020304060B0204" pitchFamily="66" charset="0"/>
              </a:rPr>
              <a:t>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3F81-5DC7-4244-ABF1-669E7473A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0688"/>
            <a:ext cx="5181600" cy="4630599"/>
          </a:xfrm>
        </p:spPr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Specialization of labor allowed both societies to make notable cultural and technological advances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Both Mesopotamia and Egypt developed complex systems of writing, cuneiform and hieroglyphics respectively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6F751-6CDF-4FE5-B245-AA4C28C48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690688"/>
            <a:ext cx="5950226" cy="48021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Both also developed advanced literary, artistic and architectural traditions including The Epic of Gilgamesh from Mesopotamia.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94909-2ECB-47F0-8238-F25C222E3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0" y="3429000"/>
            <a:ext cx="4069952" cy="2772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4A2170-8879-46D8-854A-065F2B61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672" y="4005987"/>
            <a:ext cx="3785152" cy="2737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352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E0AC-608B-4BC1-B403-1A96D0F7D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latin typeface="Informal Roman" panose="030604020304060B0204" pitchFamily="66" charset="0"/>
              </a:rPr>
              <a:t>Early Civilizations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F99B0-A420-429D-9F7F-DCC87DC4E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/>
              <a:t>Indus Valley &amp; Yellow River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8BB30-3C29-4D16-B17E-4E5017A46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66" b="1344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4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4BC0A-A5DA-43E3-89C7-9CBF6761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Informal Roman" panose="030604020304060B0204" pitchFamily="66" charset="0"/>
              </a:rPr>
              <a:t>Indus River Valley</a:t>
            </a:r>
            <a:r>
              <a:rPr lang="en-US" sz="6000" dirty="0">
                <a:latin typeface="Informal Roman" panose="030604020304060B0204" pitchFamily="66" charset="0"/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95D142-397D-4E67-8A8E-5A2A32A39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Farming villages first appeared in South Asia about 3200 BCE Climate of the region is dominated by monsoon rains </a:t>
            </a:r>
          </a:p>
          <a:p>
            <a:r>
              <a:rPr lang="en-US" dirty="0">
                <a:solidFill>
                  <a:schemeClr val="bg1"/>
                </a:solidFill>
              </a:rPr>
              <a:t>Urban centers appeared about 2500 BCE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Mohenjo-Daro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Harappa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D29641-47C3-485F-8153-F33144E54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Geography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Located in the fertile plain between the Indus and Ganges rivers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Mountains to the north and west partially isolate its people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426DF-7046-4D3B-B007-EF470F47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638" y="3970944"/>
            <a:ext cx="649280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1C0E7F65-C3D5-4972-80CE-1740634E6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65" b="12209"/>
          <a:stretch/>
        </p:blipFill>
        <p:spPr>
          <a:xfrm>
            <a:off x="140677" y="154745"/>
            <a:ext cx="11873132" cy="6513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BC864E-2171-427A-8B94-194A2B3F4DB8}"/>
              </a:ext>
            </a:extLst>
          </p:cNvPr>
          <p:cNvSpPr txBox="1"/>
          <p:nvPr/>
        </p:nvSpPr>
        <p:spPr>
          <a:xfrm>
            <a:off x="4013981" y="5036235"/>
            <a:ext cx="4164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Indus River Valley</a:t>
            </a:r>
          </a:p>
        </p:txBody>
      </p:sp>
    </p:spTree>
    <p:extLst>
      <p:ext uri="{BB962C8B-B14F-4D97-AF65-F5344CB8AC3E}">
        <p14:creationId xmlns:p14="http://schemas.microsoft.com/office/powerpoint/2010/main" val="556783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4BC0A-A5DA-43E3-89C7-9CBF6761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1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Informal Roman" panose="030604020304060B0204" pitchFamily="66" charset="0"/>
              </a:rPr>
              <a:t>Indus River Valley</a:t>
            </a:r>
            <a:r>
              <a:rPr lang="en-US" sz="6000" dirty="0">
                <a:latin typeface="Informal Roman" panose="030604020304060B0204" pitchFamily="66" charset="0"/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95D142-397D-4E67-8A8E-5A2A32A39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419" y="1387315"/>
            <a:ext cx="5766581" cy="4850789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Little is known about these early civilizations because historians are unable to decipher the written language of the region </a:t>
            </a:r>
          </a:p>
          <a:p>
            <a:r>
              <a:rPr lang="en-US" sz="4500" dirty="0">
                <a:solidFill>
                  <a:schemeClr val="bg1"/>
                </a:solidFill>
              </a:rPr>
              <a:t>urban planning in Mohenjo-Daro and Harappa indicate the presence of a strong central government. </a:t>
            </a:r>
          </a:p>
          <a:p>
            <a:r>
              <a:rPr lang="en-US" sz="4500" dirty="0">
                <a:solidFill>
                  <a:schemeClr val="bg1"/>
                </a:solidFill>
              </a:rPr>
              <a:t>The cities were elevated and surrounded by earthen walls and levees to protect them from flooding.</a:t>
            </a:r>
          </a:p>
          <a:p>
            <a:r>
              <a:rPr lang="en-US" sz="4500" dirty="0">
                <a:solidFill>
                  <a:schemeClr val="bg1"/>
                </a:solidFill>
              </a:rPr>
              <a:t> Inside the walls, the streets were laid out on a grid system.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D29641-47C3-485F-8153-F33144E54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295875"/>
            <a:ext cx="5616524" cy="4850788"/>
          </a:xfrm>
        </p:spPr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Homes were constructed of baked brick, each with its own bathroom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City-wide sewer and plumbing system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Each city had a fortified citadel in the center 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likely served as the political and religious center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Generally viewed as very peaceful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Archaeologist have found a large number of children’s toys &amp; few weapons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4BC0A-A5DA-43E3-89C7-9CBF6761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Informal Roman" panose="030604020304060B0204" pitchFamily="66" charset="0"/>
              </a:rPr>
              <a:t>Indus River Valley</a:t>
            </a:r>
            <a:r>
              <a:rPr lang="en-US" sz="6000" dirty="0">
                <a:latin typeface="Informal Roman" panose="030604020304060B0204" pitchFamily="66" charset="0"/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95D142-397D-4E67-8A8E-5A2A32A39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Economy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300" dirty="0">
                <a:solidFill>
                  <a:schemeClr val="bg1"/>
                </a:solidFill>
              </a:rPr>
              <a:t>Dependent on agriculture</a:t>
            </a:r>
          </a:p>
          <a:p>
            <a:pPr marL="457200" lvl="1" indent="0">
              <a:buNone/>
            </a:pPr>
            <a:endParaRPr lang="en-US" sz="3300" dirty="0">
              <a:solidFill>
                <a:schemeClr val="bg1"/>
              </a:solidFill>
            </a:endParaRPr>
          </a:p>
          <a:p>
            <a:pPr lvl="1"/>
            <a:r>
              <a:rPr lang="en-US" sz="3300" dirty="0">
                <a:solidFill>
                  <a:schemeClr val="bg1"/>
                </a:solidFill>
              </a:rPr>
              <a:t>Evidence of trade with Middle East and Central Asia.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D29641-47C3-485F-8153-F33144E54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90688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Urban decay set in around 1750 BCE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possibly brought on by earthquakes &amp; soil exhaustion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 new group of people, the Indo-European Aryans, migrated into the region in about 1500 BCE</a:t>
            </a:r>
          </a:p>
          <a:p>
            <a:pPr lvl="2"/>
            <a:r>
              <a:rPr lang="en-US" sz="3000" dirty="0">
                <a:solidFill>
                  <a:schemeClr val="bg1"/>
                </a:solidFill>
              </a:rPr>
              <a:t>Eventually established the Magadha Kingdom which controlled a portion of northeast India by the second century BCE.</a:t>
            </a:r>
          </a:p>
        </p:txBody>
      </p:sp>
    </p:spTree>
    <p:extLst>
      <p:ext uri="{BB962C8B-B14F-4D97-AF65-F5344CB8AC3E}">
        <p14:creationId xmlns:p14="http://schemas.microsoft.com/office/powerpoint/2010/main" val="311454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4BC0A-A5DA-43E3-89C7-9CBF6761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Informal Roman" panose="030604020304060B0204" pitchFamily="66" charset="0"/>
              </a:rPr>
              <a:t>Mesopotamia</a:t>
            </a:r>
            <a:r>
              <a:rPr lang="en-US" sz="6000" dirty="0">
                <a:latin typeface="Informal Roman" panose="030604020304060B0204" pitchFamily="66" charset="0"/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95D142-397D-4E67-8A8E-5A2A32A39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181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Emerged as farming communities 5,000 to 7,000 years ago</a:t>
            </a:r>
          </a:p>
          <a:p>
            <a:r>
              <a:rPr lang="en-US" dirty="0">
                <a:solidFill>
                  <a:schemeClr val="bg1"/>
                </a:solidFill>
              </a:rPr>
              <a:t>Improved agricultural technologies, like irrigation canals, lead to population growth &amp; development of first urban centers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Ur &amp; </a:t>
            </a:r>
            <a:r>
              <a:rPr lang="en-US" dirty="0" err="1">
                <a:solidFill>
                  <a:schemeClr val="bg1"/>
                </a:solidFill>
              </a:rPr>
              <a:t>Uruk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D29641-47C3-485F-8153-F33144E54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90688"/>
            <a:ext cx="5181600" cy="4351338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Geography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Located what is known as the </a:t>
            </a:r>
            <a:r>
              <a:rPr lang="en-US" sz="2800" i="1" dirty="0">
                <a:solidFill>
                  <a:schemeClr val="bg1"/>
                </a:solidFill>
              </a:rPr>
              <a:t>“Fertile Crescent”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Between Tigris &amp; Euphrates Rivers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01289F-3C08-4B1E-BBA4-B78BF089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933" y="3866357"/>
            <a:ext cx="5181600" cy="2812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1474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4BC0A-A5DA-43E3-89C7-9CBF6761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Informal Roman" panose="030604020304060B0204" pitchFamily="66" charset="0"/>
              </a:rPr>
              <a:t>Yellow River (China)</a:t>
            </a:r>
            <a:endParaRPr lang="en-US" sz="6000" dirty="0">
              <a:latin typeface="Informal Roman" panose="030604020304060B0204" pitchFamily="66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95D142-397D-4E67-8A8E-5A2A32A39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39" y="1690688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>
                <a:solidFill>
                  <a:schemeClr val="bg1"/>
                </a:solidFill>
              </a:rPr>
              <a:t>Geography</a:t>
            </a:r>
          </a:p>
          <a:p>
            <a:pPr lvl="1"/>
            <a:r>
              <a:rPr lang="en-US" sz="5100" dirty="0">
                <a:solidFill>
                  <a:schemeClr val="bg1"/>
                </a:solidFill>
              </a:rPr>
              <a:t>The farming villages between the Huang He and Yangtze Rivers of China grew into cities about 2000 BCE</a:t>
            </a:r>
          </a:p>
          <a:p>
            <a:pPr lvl="1"/>
            <a:r>
              <a:rPr lang="en-US" sz="5100" dirty="0">
                <a:solidFill>
                  <a:schemeClr val="bg1"/>
                </a:solidFill>
              </a:rPr>
              <a:t>Urban areas both benefited &amp; suffered because of the rich but loose yellow silt deposited by the flooding of Yangtze</a:t>
            </a:r>
          </a:p>
          <a:p>
            <a:pPr lvl="2"/>
            <a:r>
              <a:rPr lang="en-US" sz="4400" dirty="0">
                <a:solidFill>
                  <a:schemeClr val="bg1"/>
                </a:solidFill>
              </a:rPr>
              <a:t>Loess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D29641-47C3-485F-8153-F33144E54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3119" y="1690688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While the soil supported agriculture its loose nature made major shifts in the course of the river and massive floods common. </a:t>
            </a:r>
          </a:p>
          <a:p>
            <a:endParaRPr lang="en-US" sz="5100" dirty="0">
              <a:solidFill>
                <a:schemeClr val="bg1"/>
              </a:solidFill>
            </a:endParaRPr>
          </a:p>
          <a:p>
            <a:r>
              <a:rPr lang="en-US" sz="5100" dirty="0">
                <a:solidFill>
                  <a:schemeClr val="bg1"/>
                </a:solidFill>
              </a:rPr>
              <a:t>These struggles are recorded in Chinese legend as the Xia Dynasty whose Emperor Yu is said to have brought flood control and irrigation to China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993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D7D29-EDDF-4E03-A1E1-8A4A4F08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Informal Roman" panose="030604020304060B0204" pitchFamily="66" charset="0"/>
              </a:rPr>
              <a:t>Map of the Yellow (Yangtze River)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9B7394-E4BA-4183-98DA-14EF3E96C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608" y="380198"/>
            <a:ext cx="5421916" cy="5820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88409-58CC-4F96-AF40-16E2D4314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54" r="14103" b="2"/>
          <a:stretch/>
        </p:blipFill>
        <p:spPr>
          <a:xfrm>
            <a:off x="6553204" y="307731"/>
            <a:ext cx="4762490" cy="399763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84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E230-FBD0-4427-B4FD-30122D0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nformal Roman" panose="030604020304060B0204" pitchFamily="66" charset="0"/>
              </a:rPr>
              <a:t>Yellow River (China)Political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4DB5-BA76-430D-941B-A3F5FCC0A9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1700 BC – Shang emerges as first documented dynasty of China</a:t>
            </a:r>
          </a:p>
          <a:p>
            <a:r>
              <a:rPr lang="en-US" dirty="0">
                <a:solidFill>
                  <a:schemeClr val="bg1"/>
                </a:solidFill>
              </a:rPr>
              <a:t>Began long tradition of governance that included hereditary monarch supported by a complex bureaucracy</a:t>
            </a:r>
          </a:p>
          <a:p>
            <a:r>
              <a:rPr lang="en-US" dirty="0">
                <a:solidFill>
                  <a:schemeClr val="bg1"/>
                </a:solidFill>
              </a:rPr>
              <a:t>Urban centers were walled &amp; surrounded by large agricultural areas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10216-D978-4642-9BB9-890CFD1327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Writing system, complex urban planning, irrigation and flood control developed during this period</a:t>
            </a:r>
          </a:p>
          <a:p>
            <a:r>
              <a:rPr lang="en-US" dirty="0">
                <a:solidFill>
                  <a:schemeClr val="bg1"/>
                </a:solidFill>
              </a:rPr>
              <a:t>Economy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Dominated by agriculture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Trade &amp; craft production also</a:t>
            </a:r>
          </a:p>
        </p:txBody>
      </p:sp>
    </p:spTree>
    <p:extLst>
      <p:ext uri="{BB962C8B-B14F-4D97-AF65-F5344CB8AC3E}">
        <p14:creationId xmlns:p14="http://schemas.microsoft.com/office/powerpoint/2010/main" val="166679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E230-FBD0-4427-B4FD-30122D0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nformal Roman" panose="030604020304060B0204" pitchFamily="66" charset="0"/>
              </a:rPr>
              <a:t>Yellow River (China)Religious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4DB5-BA76-430D-941B-A3F5FCC0A9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This period also saw the emergence of foundational and interconnected Chinese religious principles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Concepts include: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Yin &amp; Yang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offered an early and enduring understanding of the universe as balanced between male and female forces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10216-D978-4642-9BB9-890CFD1327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Daoism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founded by Lao </a:t>
            </a:r>
            <a:r>
              <a:rPr lang="en-US" sz="2400" dirty="0" err="1">
                <a:solidFill>
                  <a:schemeClr val="bg1"/>
                </a:solidFill>
              </a:rPr>
              <a:t>Tsu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asked humanity to respect and live in harmony with nature 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ancestor worship venerated deceased family members in the hope that they would intercede with the powers in Heaven on behalf of the living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22697-2AE8-4386-B0FF-6B6978FC0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3132174"/>
            <a:ext cx="142875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861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76D794-CDE6-43B3-85DD-5230C1C5A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000"/>
          <a:stretch/>
        </p:blipFill>
        <p:spPr>
          <a:xfrm>
            <a:off x="321222" y="180687"/>
            <a:ext cx="11549555" cy="64966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127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E0AC-608B-4BC1-B403-1A96D0F7D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latin typeface="Informal Roman" panose="030604020304060B0204" pitchFamily="66" charset="0"/>
              </a:rPr>
              <a:t>Early Civilizations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F99B0-A420-429D-9F7F-DCC87DC4E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Bantu &amp; Olmec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8BB30-3C29-4D16-B17E-4E5017A46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66" b="1344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45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E230-FBD0-4427-B4FD-30122D0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nformal Roman" panose="030604020304060B0204" pitchFamily="66" charset="0"/>
              </a:rPr>
              <a:t>Bantu (Africa)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4DB5-BA76-430D-941B-A3F5FCC0A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1" y="1825625"/>
            <a:ext cx="564873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Agricultural villages became common in West Africa below the Sahara desert about 4,000 years ago</a:t>
            </a:r>
          </a:p>
          <a:p>
            <a:r>
              <a:rPr lang="en-US" dirty="0">
                <a:solidFill>
                  <a:schemeClr val="bg1"/>
                </a:solidFill>
              </a:rPr>
              <a:t>These villages developed iron technology in time, which they used to produce tools of agriculture</a:t>
            </a:r>
          </a:p>
          <a:p>
            <a:r>
              <a:rPr lang="en-US" dirty="0">
                <a:solidFill>
                  <a:schemeClr val="bg1"/>
                </a:solidFill>
              </a:rPr>
              <a:t>Extensive linguistic evidence suggests that West Africans from around the modern border between Nigeria and Cameroon began to use this technology to clear forest to the southeast for farming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10216-D978-4642-9BB9-890CFD132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2947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This led to a slow migration of these Bantu speaking people to the southeast and south from about 500 BCE to 600 CE</a:t>
            </a:r>
          </a:p>
          <a:p>
            <a:r>
              <a:rPr lang="en-US" dirty="0">
                <a:solidFill>
                  <a:schemeClr val="bg1"/>
                </a:solidFill>
              </a:rPr>
              <a:t>This migration brought agriculture, iron technology, and a new language to a region previously dominated by hunter gathers</a:t>
            </a:r>
          </a:p>
          <a:p>
            <a:r>
              <a:rPr lang="en-US" dirty="0">
                <a:solidFill>
                  <a:schemeClr val="bg1"/>
                </a:solidFill>
              </a:rPr>
              <a:t>Anthropologist believe that this migration laid the foundation for a common cultural heritage present in much of West, Central, East and South Africa. </a:t>
            </a:r>
          </a:p>
        </p:txBody>
      </p:sp>
    </p:spTree>
    <p:extLst>
      <p:ext uri="{BB962C8B-B14F-4D97-AF65-F5344CB8AC3E}">
        <p14:creationId xmlns:p14="http://schemas.microsoft.com/office/powerpoint/2010/main" val="2272389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4F8F8-6941-428E-96EA-5F4D052F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bg1"/>
                </a:solidFill>
                <a:latin typeface="Informal Roman" panose="030604020304060B0204" pitchFamily="66" charset="0"/>
              </a:rPr>
              <a:t>Map of Bantu Migrations in Africa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7038B1-13F7-41A2-BFF2-687FFF82F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042" y="1911177"/>
            <a:ext cx="4459518" cy="4581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BF35E2-0657-4529-B03D-BED9F0DB5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7" t="8492" r="16137"/>
          <a:stretch/>
        </p:blipFill>
        <p:spPr>
          <a:xfrm>
            <a:off x="6202018" y="1911178"/>
            <a:ext cx="4664765" cy="46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0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E230-FBD0-4427-B4FD-30122D0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bg1"/>
                </a:solidFill>
                <a:latin typeface="Informal Roman" panose="030604020304060B0204" pitchFamily="66" charset="0"/>
              </a:rPr>
              <a:t>Olmec (</a:t>
            </a:r>
            <a:r>
              <a:rPr lang="en-US" sz="5400" u="sng" dirty="0" err="1">
                <a:solidFill>
                  <a:schemeClr val="bg1"/>
                </a:solidFill>
                <a:latin typeface="Informal Roman" panose="030604020304060B0204" pitchFamily="66" charset="0"/>
              </a:rPr>
              <a:t>Meso</a:t>
            </a:r>
            <a:r>
              <a:rPr lang="en-US" sz="5400" u="sng" dirty="0">
                <a:solidFill>
                  <a:schemeClr val="bg1"/>
                </a:solidFill>
                <a:latin typeface="Informal Roman" panose="030604020304060B0204" pitchFamily="66" charset="0"/>
              </a:rPr>
              <a:t>-America)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4DB5-BA76-430D-941B-A3F5FCC0A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1" y="1825625"/>
            <a:ext cx="5648739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Civilizations also developed in the Americas in this period</a:t>
            </a:r>
          </a:p>
          <a:p>
            <a:r>
              <a:rPr lang="en-US" dirty="0">
                <a:solidFill>
                  <a:schemeClr val="bg1"/>
                </a:solidFill>
              </a:rPr>
              <a:t>Geographic isolation made them more unique but they followed many of the same patterns of civilizations in Afro-Eurasia</a:t>
            </a:r>
          </a:p>
          <a:p>
            <a:r>
              <a:rPr lang="en-US" dirty="0">
                <a:solidFill>
                  <a:schemeClr val="bg1"/>
                </a:solidFill>
              </a:rPr>
              <a:t>Agricultural villages based on the cultivation of corn, beans, and squash emerged about 3500 BCE.</a:t>
            </a:r>
          </a:p>
          <a:p>
            <a:r>
              <a:rPr lang="en-US" dirty="0">
                <a:solidFill>
                  <a:schemeClr val="bg1"/>
                </a:solidFill>
              </a:rPr>
              <a:t>These villages grew into a variety of urban centers around 1200 BCE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10216-D978-4642-9BB9-890CFD132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2947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most influential was the Olmec culture found in modern Mexican states of Veracruz and Tabasco</a:t>
            </a:r>
          </a:p>
          <a:p>
            <a:r>
              <a:rPr lang="en-US" dirty="0">
                <a:solidFill>
                  <a:schemeClr val="bg1"/>
                </a:solidFill>
              </a:rPr>
              <a:t>Political authority and social stratification developed in these urban areas as a result of agricultural surplus and the need to mobilize large numbers of people to construct irrigation systems, ceremonial buildings and to drain land for farming</a:t>
            </a:r>
          </a:p>
        </p:txBody>
      </p:sp>
    </p:spTree>
    <p:extLst>
      <p:ext uri="{BB962C8B-B14F-4D97-AF65-F5344CB8AC3E}">
        <p14:creationId xmlns:p14="http://schemas.microsoft.com/office/powerpoint/2010/main" val="426226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D6EEA4-51EF-4796-BE5B-F3EB11F23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CB3E0-D828-4A47-AF87-F06CDE8BA8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25000"/>
            <a:extLst/>
          </a:blip>
          <a:srcRect t="24484" b="516"/>
          <a:stretch/>
        </p:blipFill>
        <p:spPr>
          <a:xfrm>
            <a:off x="20" y="36583"/>
            <a:ext cx="1219198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BEE230-FBD0-4427-B4FD-30122D05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7" y="986470"/>
            <a:ext cx="66964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dirty="0">
                <a:solidFill>
                  <a:srgbClr val="FFFFFF"/>
                </a:solidFill>
              </a:rPr>
              <a:t>Olmec (</a:t>
            </a:r>
            <a:r>
              <a:rPr lang="en-US" sz="4000" u="sng" dirty="0" err="1">
                <a:solidFill>
                  <a:srgbClr val="FFFFFF"/>
                </a:solidFill>
              </a:rPr>
              <a:t>Meso</a:t>
            </a:r>
            <a:r>
              <a:rPr lang="en-US" sz="4000" u="sng" dirty="0">
                <a:solidFill>
                  <a:srgbClr val="FFFFFF"/>
                </a:solidFill>
              </a:rPr>
              <a:t>-America)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4DB5-BA76-430D-941B-A3F5FCC0A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357" y="2212139"/>
            <a:ext cx="6696452" cy="243372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Sophisticated urban planning based on the movement of the stars, the creation of monumental artwork including several giant Olmec head statues, and the construction of monumental architecture indicate a strong central government able to mobilize the labor of the population over time</a:t>
            </a:r>
          </a:p>
        </p:txBody>
      </p:sp>
    </p:spTree>
    <p:extLst>
      <p:ext uri="{BB962C8B-B14F-4D97-AF65-F5344CB8AC3E}">
        <p14:creationId xmlns:p14="http://schemas.microsoft.com/office/powerpoint/2010/main" val="1692802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D2060-D524-4393-AD14-0FC65BE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chemeClr val="bg2"/>
                </a:solidFill>
                <a:latin typeface="Informal Roman" panose="030604020304060B0204" pitchFamily="66" charset="0"/>
              </a:rPr>
              <a:t>Maps of Mesopotamia</a:t>
            </a:r>
            <a:endParaRPr lang="en-US" sz="5400" dirty="0">
              <a:solidFill>
                <a:schemeClr val="bg2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C481BB-86AB-4954-8B04-CDA9EBFA42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0040" y="362879"/>
            <a:ext cx="5455917" cy="388734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FAA44B-2918-4DB6-9715-21F3F38262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4007" y="477750"/>
            <a:ext cx="5775958" cy="37724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71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E230-FBD0-4427-B4FD-30122D0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bg1"/>
                </a:solidFill>
                <a:latin typeface="Informal Roman" panose="030604020304060B0204" pitchFamily="66" charset="0"/>
              </a:rPr>
              <a:t>Olmec (</a:t>
            </a:r>
            <a:r>
              <a:rPr lang="en-US" sz="5400" u="sng" dirty="0" err="1">
                <a:solidFill>
                  <a:schemeClr val="bg1"/>
                </a:solidFill>
                <a:latin typeface="Informal Roman" panose="030604020304060B0204" pitchFamily="66" charset="0"/>
              </a:rPr>
              <a:t>Meso</a:t>
            </a:r>
            <a:r>
              <a:rPr lang="en-US" sz="5400" u="sng" dirty="0">
                <a:solidFill>
                  <a:schemeClr val="bg1"/>
                </a:solidFill>
                <a:latin typeface="Informal Roman" panose="030604020304060B0204" pitchFamily="66" charset="0"/>
              </a:rPr>
              <a:t>-America)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4DB5-BA76-430D-941B-A3F5FCC0A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1" y="1825625"/>
            <a:ext cx="564873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Each Olmec city was likely independently ruled by a hereditary monarch who maintained power by presenting himself as an intermediary to the gods</a:t>
            </a:r>
          </a:p>
          <a:p>
            <a:r>
              <a:rPr lang="en-US" dirty="0">
                <a:solidFill>
                  <a:schemeClr val="bg1"/>
                </a:solidFill>
              </a:rPr>
              <a:t>These rulers, assisted by a class of priests, performed awe inspiring rituals on large platforms in the center of each city that included bloodletting and human sacrifice</a:t>
            </a:r>
          </a:p>
          <a:p>
            <a:r>
              <a:rPr lang="en-US" dirty="0">
                <a:solidFill>
                  <a:schemeClr val="bg1"/>
                </a:solidFill>
              </a:rPr>
              <a:t>These rituals served to reinforce the power of the state &amp; laid the cultural foundations for the civilization that followed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10216-D978-4642-9BB9-890CFD132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2947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Olmec economy like other ancient civilizations was dominated by agriculture but sophisticated trade networks and craft production also existed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9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41D4-F4B3-4387-A5AE-C6137575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Informal Roman" panose="030604020304060B0204" pitchFamily="66" charset="0"/>
              </a:rPr>
              <a:t>Mesopotamia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96ABC-DDB6-4026-A575-D371DE0A9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9068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Geography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Desert Region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Susceptible to flooding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Left silt deposits which made land fertile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Flooding was very unpredictable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No natural boundaries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Open to invasion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FAFBF-12FD-4F25-969E-8431D702F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86473"/>
            <a:ext cx="5181600" cy="490640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Religion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Polytheistic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Gods represented elements of nature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Gods feared &amp; seen as unpredictable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Sacrifices given to appease gods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Ziggurats built in honor of gods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Belief that afterlife was a fearful and gloomy place </a:t>
            </a:r>
          </a:p>
        </p:txBody>
      </p:sp>
    </p:spTree>
    <p:extLst>
      <p:ext uri="{BB962C8B-B14F-4D97-AF65-F5344CB8AC3E}">
        <p14:creationId xmlns:p14="http://schemas.microsoft.com/office/powerpoint/2010/main" val="225708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1649E3-6153-4375-9705-ADEFB6CBF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50" r="56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F5081D-6F37-4BB4-B5EA-A11692358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3467 h 6858000"/>
              <a:gd name="connsiteX1" fmla="*/ 643467 w 12192000"/>
              <a:gd name="connsiteY1" fmla="*/ 6214533 h 6858000"/>
              <a:gd name="connsiteX2" fmla="*/ 11548533 w 12192000"/>
              <a:gd name="connsiteY2" fmla="*/ 6214533 h 6858000"/>
              <a:gd name="connsiteX3" fmla="*/ 11548533 w 12192000"/>
              <a:gd name="connsiteY3" fmla="*/ 6434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3467"/>
                </a:moveTo>
                <a:lnTo>
                  <a:pt x="643467" y="6214533"/>
                </a:lnTo>
                <a:lnTo>
                  <a:pt x="11548533" y="6214533"/>
                </a:lnTo>
                <a:lnTo>
                  <a:pt x="11548533" y="6434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DC041D-D1C3-4296-85D0-23923F3A4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627698"/>
            <a:ext cx="10915650" cy="5602605"/>
          </a:xfrm>
          <a:prstGeom prst="rect">
            <a:avLst/>
          </a:prstGeom>
          <a:noFill/>
          <a:ln w="44450" cap="sq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4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F0C8-AC6C-4C52-B17E-81BC5174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sz="6000" b="1" dirty="0">
                <a:solidFill>
                  <a:prstClr val="white"/>
                </a:solidFill>
                <a:latin typeface="Informal Roman" panose="030604020304060B0204" pitchFamily="66" charset="0"/>
              </a:rPr>
              <a:t>Mesopotamia </a:t>
            </a:r>
            <a:br>
              <a:rPr lang="en-US" sz="6000" b="1" dirty="0">
                <a:solidFill>
                  <a:prstClr val="white"/>
                </a:solidFill>
                <a:latin typeface="Informal Roman" panose="030604020304060B0204" pitchFamily="66" charset="0"/>
              </a:rPr>
            </a:br>
            <a:r>
              <a:rPr lang="en-US" sz="6700" b="1" dirty="0">
                <a:solidFill>
                  <a:prstClr val="white"/>
                </a:solidFill>
                <a:latin typeface="Informal Roman" panose="030604020304060B0204" pitchFamily="66" charset="0"/>
                <a:ea typeface="+mn-ea"/>
                <a:cs typeface="+mn-cs"/>
              </a:rPr>
              <a:t>Political History</a:t>
            </a:r>
            <a:br>
              <a:rPr lang="en-US" sz="30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665A1-D58A-427A-98CA-0E0122DB0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3538"/>
            <a:ext cx="5181600" cy="482646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000" dirty="0">
                <a:solidFill>
                  <a:schemeClr val="bg1"/>
                </a:solidFill>
              </a:rPr>
              <a:t>First phase of Mesopotamia’s political history, known as Sumer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Dominated by several independent &amp; warring city-states (hereditary monarchs)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Each city-state had a walled urban area made up of simple mudbrick dwellings &amp; a ceremonial and administrative center dominated by a Ziggurat. 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A37B7-02FA-4AEB-9AE5-C64079FAB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903538"/>
            <a:ext cx="5181600" cy="458606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prstClr val="white"/>
                </a:solidFill>
              </a:rPr>
              <a:t>Outside of city walls, city-state controlled the large areas of surrounding farmland land</a:t>
            </a:r>
          </a:p>
          <a:p>
            <a:r>
              <a:rPr lang="en-US" sz="3000" dirty="0">
                <a:solidFill>
                  <a:schemeClr val="bg1"/>
                </a:solidFill>
              </a:rPr>
              <a:t>Around 4,000 years ago King of Akkad, Sargon, conquered this region creating the world’s first empire</a:t>
            </a:r>
          </a:p>
          <a:p>
            <a:r>
              <a:rPr lang="en-US" sz="3000" dirty="0">
                <a:solidFill>
                  <a:schemeClr val="bg1"/>
                </a:solidFill>
              </a:rPr>
              <a:t>Empire short lived due to invasions &amp; insurrection</a:t>
            </a:r>
          </a:p>
          <a:p>
            <a:r>
              <a:rPr lang="en-US" sz="3000" dirty="0">
                <a:solidFill>
                  <a:schemeClr val="bg1"/>
                </a:solidFill>
              </a:rPr>
              <a:t>Babylonians (2</a:t>
            </a:r>
            <a:r>
              <a:rPr lang="en-US" sz="3000" baseline="30000" dirty="0">
                <a:solidFill>
                  <a:schemeClr val="bg1"/>
                </a:solidFill>
              </a:rPr>
              <a:t>nd</a:t>
            </a:r>
            <a:r>
              <a:rPr lang="en-US" sz="3000" dirty="0">
                <a:solidFill>
                  <a:schemeClr val="bg1"/>
                </a:solidFill>
              </a:rPr>
              <a:t> phase) brought important political innovation when they unified the region in the 18th century BCE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6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F0C8-AC6C-4C52-B17E-81BC5174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sz="6000" b="1" dirty="0">
                <a:solidFill>
                  <a:prstClr val="white"/>
                </a:solidFill>
                <a:latin typeface="Informal Roman" panose="030604020304060B0204" pitchFamily="66" charset="0"/>
              </a:rPr>
              <a:t>Mesopotamia </a:t>
            </a:r>
            <a:br>
              <a:rPr lang="en-US" sz="6000" b="1" dirty="0">
                <a:solidFill>
                  <a:prstClr val="white"/>
                </a:solidFill>
                <a:latin typeface="Informal Roman" panose="030604020304060B0204" pitchFamily="66" charset="0"/>
              </a:rPr>
            </a:br>
            <a:r>
              <a:rPr lang="en-US" sz="6700" b="1" dirty="0">
                <a:solidFill>
                  <a:prstClr val="white"/>
                </a:solidFill>
                <a:latin typeface="Informal Roman" panose="030604020304060B0204" pitchFamily="66" charset="0"/>
                <a:ea typeface="+mn-ea"/>
                <a:cs typeface="+mn-cs"/>
              </a:rPr>
              <a:t>Political History</a:t>
            </a:r>
            <a:br>
              <a:rPr lang="en-US" sz="30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665A1-D58A-427A-98CA-0E0122DB0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7744"/>
            <a:ext cx="5181600" cy="5238286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Babylonian King Hammurabi introduced the World’s first written law code 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The Old Babylonian Empire as it is known by historians also witnessed a flowering in mathematics and literature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Babylonian Empire also fell to invasion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A37B7-02FA-4AEB-9AE5-C64079FAB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587744"/>
            <a:ext cx="5181600" cy="4681977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prstClr val="white"/>
                </a:solidFill>
              </a:rPr>
              <a:t>Led to rise of many warring empires</a:t>
            </a:r>
          </a:p>
          <a:p>
            <a:pPr lvl="2"/>
            <a:r>
              <a:rPr lang="en-US" sz="2400" dirty="0">
                <a:solidFill>
                  <a:prstClr val="white"/>
                </a:solidFill>
              </a:rPr>
              <a:t>Hittites (Indo European people) arrived about 2000 BCE bringing iron technology</a:t>
            </a:r>
          </a:p>
          <a:p>
            <a:pPr lvl="2"/>
            <a:r>
              <a:rPr lang="en-US" sz="2400" dirty="0">
                <a:solidFill>
                  <a:prstClr val="white"/>
                </a:solidFill>
              </a:rPr>
              <a:t> Assyrians, rose in power around 1900 BCE</a:t>
            </a:r>
          </a:p>
          <a:p>
            <a:pPr lvl="2"/>
            <a:r>
              <a:rPr lang="en-US" sz="2400" dirty="0">
                <a:solidFill>
                  <a:prstClr val="white"/>
                </a:solidFill>
              </a:rPr>
              <a:t> Persians who began to build a long-lived empire around 550 BCE. </a:t>
            </a:r>
          </a:p>
          <a:p>
            <a:pPr marL="914400" lvl="2" indent="0"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0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769E78-6394-4B5C-B6AE-9DB4FFDF6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5508" y="365125"/>
            <a:ext cx="9288583" cy="590958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EB105-559D-4461-8B8C-64CE1125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nformal Roman" panose="030604020304060B0204" pitchFamily="66" charset="0"/>
              </a:rPr>
              <a:t>Ancient Egypt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2CB59-73A1-4A8E-B242-9E0CBD6362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Also developed as farming communities around 5,000 to 7,000 years ago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Improved technology led to rise of the kingdoms of Upper &amp; Lower Egypt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7851F-4C5E-4EF9-A2D5-B9FF846438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Geography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Located in desert region of N. Africa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Nile River Valley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Annual Flooding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Left silt deposits which made the land fertile</a:t>
            </a:r>
          </a:p>
          <a:p>
            <a:pPr lvl="2"/>
            <a:r>
              <a:rPr lang="en-US" sz="2400" i="1" dirty="0">
                <a:solidFill>
                  <a:schemeClr val="bg1"/>
                </a:solidFill>
              </a:rPr>
              <a:t>“Gift of the Nile”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Natural boundaries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 vast desert and seas</a:t>
            </a:r>
          </a:p>
          <a:p>
            <a:pPr lvl="2"/>
            <a:endParaRPr lang="en-US" sz="2400" dirty="0">
              <a:solidFill>
                <a:schemeClr val="bg1"/>
              </a:solidFill>
            </a:endParaRPr>
          </a:p>
          <a:p>
            <a:pPr lvl="2"/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2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736E-EB8F-4DE1-91E6-192DF14F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Informal Roman" panose="030604020304060B0204" pitchFamily="66" charset="0"/>
              </a:rPr>
              <a:t>Maps of Ancient Egypt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87F3C9-6224-4A94-A113-7D5AE84A0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513" y="1690688"/>
            <a:ext cx="2736793" cy="4581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8AEFD-8CC1-427B-9082-F44B7DB29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214"/>
          <a:stretch/>
        </p:blipFill>
        <p:spPr>
          <a:xfrm>
            <a:off x="7076974" y="1828765"/>
            <a:ext cx="3889513" cy="43057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48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1620</Words>
  <Application>Microsoft Office PowerPoint</Application>
  <PresentationFormat>Widescreen</PresentationFormat>
  <Paragraphs>178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Informal Roman</vt:lpstr>
      <vt:lpstr>Office Theme</vt:lpstr>
      <vt:lpstr>Early Civilizations</vt:lpstr>
      <vt:lpstr>Mesopotamia </vt:lpstr>
      <vt:lpstr>Maps of Mesopotamia</vt:lpstr>
      <vt:lpstr>Mesopotamia</vt:lpstr>
      <vt:lpstr>PowerPoint Presentation</vt:lpstr>
      <vt:lpstr>Mesopotamia  Political History </vt:lpstr>
      <vt:lpstr>Mesopotamia  Political History </vt:lpstr>
      <vt:lpstr>Ancient Egypt </vt:lpstr>
      <vt:lpstr>Maps of Ancient Egypt </vt:lpstr>
      <vt:lpstr>Ancient Egypt </vt:lpstr>
      <vt:lpstr>Ancient Egypt Political History </vt:lpstr>
      <vt:lpstr>Ancient Egypt Political History </vt:lpstr>
      <vt:lpstr>Mesopotamia &amp; Egypt  Links</vt:lpstr>
      <vt:lpstr>Mesopotamia &amp; Egypt  Links</vt:lpstr>
      <vt:lpstr>Early Civilizations</vt:lpstr>
      <vt:lpstr>Indus River Valley </vt:lpstr>
      <vt:lpstr>PowerPoint Presentation</vt:lpstr>
      <vt:lpstr>Indus River Valley </vt:lpstr>
      <vt:lpstr>Indus River Valley </vt:lpstr>
      <vt:lpstr>Yellow River (China)</vt:lpstr>
      <vt:lpstr>Map of the Yellow (Yangtze River)</vt:lpstr>
      <vt:lpstr>Yellow River (China)Political History</vt:lpstr>
      <vt:lpstr>Yellow River (China)Religious History</vt:lpstr>
      <vt:lpstr>PowerPoint Presentation</vt:lpstr>
      <vt:lpstr>Early Civilizations</vt:lpstr>
      <vt:lpstr>Bantu (Africa)</vt:lpstr>
      <vt:lpstr>Map of Bantu Migrations in Africa</vt:lpstr>
      <vt:lpstr>Olmec (Meso-America)</vt:lpstr>
      <vt:lpstr>Olmec (Meso-America)</vt:lpstr>
      <vt:lpstr>Olmec (Meso-America)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Civilizations</dc:title>
  <dc:creator>Mandrell Perryman</dc:creator>
  <cp:lastModifiedBy>Mandrell Perryman</cp:lastModifiedBy>
  <cp:revision>55</cp:revision>
  <cp:lastPrinted>2018-08-09T13:56:06Z</cp:lastPrinted>
  <dcterms:created xsi:type="dcterms:W3CDTF">2018-07-31T02:19:07Z</dcterms:created>
  <dcterms:modified xsi:type="dcterms:W3CDTF">2018-08-09T19:10:10Z</dcterms:modified>
</cp:coreProperties>
</file>