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49" d="100"/>
          <a:sy n="49" d="100"/>
        </p:scale>
        <p:origin x="36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12/9/2018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12/9/2018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12/9/2018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12/9/2018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12/9/2018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12/9/2018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12/9/2018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12/9/2018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12/9/2018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12/9/2018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12/9/2018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12/9/2018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B01ECDD-1E3F-4876-9A05-04A804AB27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C7DE4A-121B-4C39-8969-D18E1F2B2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 Post-War World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4A01D6-98BD-4662-9E85-E59A8A10AD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071767D-5FF7-4508-B8B7-BB60FF3AB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C4E89C94-E462-4566-A15A-32835FD68B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5F4A20-71FB-4A26-92E2-89DED4926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756474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6EFE4C-3A7A-4052-8EB7-ACFB2C8DFF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41110" y="639097"/>
            <a:ext cx="3401961" cy="3686015"/>
          </a:xfrm>
        </p:spPr>
        <p:txBody>
          <a:bodyPr>
            <a:normAutofit/>
          </a:bodyPr>
          <a:lstStyle/>
          <a:p>
            <a:r>
              <a:rPr lang="en-US" sz="6600"/>
              <a:t>Israel &amp; the Arab-Israeli Conflict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EC2E66-834B-4ACE-8D0E-023FE5F16C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41110" y="4455621"/>
            <a:ext cx="3417990" cy="1238616"/>
          </a:xfrm>
        </p:spPr>
        <p:txBody>
          <a:bodyPr>
            <a:normAutofit/>
          </a:bodyPr>
          <a:lstStyle/>
          <a:p>
            <a:endParaRPr lang="en-US" sz="2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F71C14-D915-4834-98F2-06DE3811E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800" y="457200"/>
            <a:ext cx="7369659" cy="55272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59420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F84CD-7F7A-4F65-A109-44DEBD683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Israel &amp; Arab-Israeli Conflict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07B65-069F-4AC1-A64D-1A6E40F88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49" y="1845733"/>
            <a:ext cx="11129963" cy="4526492"/>
          </a:xfrm>
        </p:spPr>
        <p:txBody>
          <a:bodyPr>
            <a:normAutofit fontScale="40000" lnSpcReduction="20000"/>
          </a:bodyPr>
          <a:lstStyle/>
          <a:p>
            <a:r>
              <a:rPr lang="en-US" sz="6000" u="sng" dirty="0"/>
              <a:t>1939</a:t>
            </a:r>
            <a:r>
              <a:rPr lang="en-US" sz="6000" dirty="0"/>
              <a:t> – Britain, who controlled Palestine, reversed its 1917 Balfour Declaration, which had promised to secure a Jewish homeland</a:t>
            </a:r>
          </a:p>
          <a:p>
            <a:r>
              <a:rPr lang="en-US" sz="6000" dirty="0"/>
              <a:t>This deepened conflict between Jews &amp; Arab Palestinians, both of whom had historical claims to the land</a:t>
            </a:r>
          </a:p>
          <a:p>
            <a:r>
              <a:rPr lang="en-US" sz="6000" dirty="0"/>
              <a:t>Following World War II, Holocaust survivors poured into Palestine, &amp; built up American support for their own nation-state</a:t>
            </a:r>
          </a:p>
          <a:p>
            <a:r>
              <a:rPr lang="en-US" sz="6000" dirty="0"/>
              <a:t>Tensions continued to grow, &amp; in 1947 Britain turned the problem over to the United Nations </a:t>
            </a:r>
          </a:p>
          <a:p>
            <a:r>
              <a:rPr lang="en-US" sz="6000" u="sng" dirty="0"/>
              <a:t>November 1947 </a:t>
            </a:r>
            <a:r>
              <a:rPr lang="en-US" sz="6000" dirty="0"/>
              <a:t>– United Nations voted to separate Palestine into 2 separate states</a:t>
            </a:r>
          </a:p>
          <a:p>
            <a:pPr lvl="1"/>
            <a:r>
              <a:rPr lang="en-US" sz="6200" dirty="0"/>
              <a:t>1 Jewish &amp; 1 Arab</a:t>
            </a:r>
          </a:p>
          <a:p>
            <a:pPr lvl="1"/>
            <a:r>
              <a:rPr lang="en-US" sz="6200" dirty="0"/>
              <a:t>Plan was accepted by Jews, but rejected by the Arabs</a:t>
            </a:r>
          </a:p>
        </p:txBody>
      </p:sp>
    </p:spTree>
    <p:extLst>
      <p:ext uri="{BB962C8B-B14F-4D97-AF65-F5344CB8AC3E}">
        <p14:creationId xmlns:p14="http://schemas.microsoft.com/office/powerpoint/2010/main" val="183959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F84CD-7F7A-4F65-A109-44DEBD683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Israel &amp; Arab-Israeli Conflict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07B65-069F-4AC1-A64D-1A6E40F88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49" y="1845733"/>
            <a:ext cx="11129963" cy="4526492"/>
          </a:xfrm>
        </p:spPr>
        <p:txBody>
          <a:bodyPr>
            <a:normAutofit fontScale="92500" lnSpcReduction="20000"/>
          </a:bodyPr>
          <a:lstStyle/>
          <a:p>
            <a:pPr lvl="0">
              <a:buClr>
                <a:srgbClr val="E48312"/>
              </a:buClr>
            </a:pPr>
            <a:r>
              <a:rPr lang="en-US" sz="2400" u="sng" dirty="0">
                <a:solidFill>
                  <a:srgbClr val="000000">
                    <a:lumMod val="75000"/>
                    <a:lumOff val="25000"/>
                  </a:srgbClr>
                </a:solidFill>
              </a:rPr>
              <a:t>May 1948 </a:t>
            </a:r>
            <a:r>
              <a:rPr lang="en-US" sz="24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–  Israel declared independence</a:t>
            </a:r>
          </a:p>
          <a:p>
            <a:pPr lvl="1">
              <a:buClr>
                <a:srgbClr val="E48312"/>
              </a:buClr>
            </a:pPr>
            <a:r>
              <a:rPr lang="en-US" sz="2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Arab neighbors quickly attacked new nation </a:t>
            </a:r>
          </a:p>
          <a:p>
            <a:pPr lvl="1">
              <a:buClr>
                <a:srgbClr val="E48312"/>
              </a:buClr>
            </a:pPr>
            <a:r>
              <a:rPr lang="en-US" sz="2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The war ended with Israel winning the war &amp; increasing its territory, while some 700,000 Palestinians were uprooted &amp; left as refugees</a:t>
            </a:r>
          </a:p>
          <a:p>
            <a:pPr lvl="1">
              <a:buClr>
                <a:srgbClr val="E48312"/>
              </a:buClr>
            </a:pPr>
            <a:r>
              <a:rPr lang="en-US" sz="2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Lands given to Jewish immigrants </a:t>
            </a:r>
          </a:p>
          <a:p>
            <a:pPr lvl="1">
              <a:buClr>
                <a:srgbClr val="E48312"/>
              </a:buClr>
            </a:pPr>
            <a:r>
              <a:rPr lang="en-US" sz="2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Situation left peace unsettled in the region</a:t>
            </a:r>
            <a:endParaRPr lang="en-US" sz="900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>
              <a:buClr>
                <a:srgbClr val="E48312"/>
              </a:buClr>
            </a:pPr>
            <a:r>
              <a:rPr lang="en-US" sz="2400" u="sng" dirty="0"/>
              <a:t>1967</a:t>
            </a:r>
            <a:r>
              <a:rPr lang="en-US" sz="2400" dirty="0"/>
              <a:t> – Israel responded to Egyptian military movements &amp; won the Sinai Peninsula &amp; Gaza Strip from Egypt, the Golan Heights from Syria, &amp; the West Bank &amp; Eastern Jerusalem from Jordan in 6 days of conflict</a:t>
            </a:r>
          </a:p>
          <a:p>
            <a:pPr lvl="1">
              <a:buClr>
                <a:srgbClr val="E48312"/>
              </a:buClr>
            </a:pPr>
            <a:r>
              <a:rPr lang="en-US" sz="2200" dirty="0"/>
              <a:t>resulted in much greater territory for Israel &amp; many more Palestinian refugees </a:t>
            </a:r>
          </a:p>
          <a:p>
            <a:pPr>
              <a:buClr>
                <a:srgbClr val="E48312"/>
              </a:buClr>
            </a:pPr>
            <a:r>
              <a:rPr lang="en-US" sz="2400" dirty="0"/>
              <a:t>The Palestinian Liberation Organization (PLO), led by Yasir Arafat gained support among Arab Palestinians</a:t>
            </a:r>
          </a:p>
          <a:p>
            <a:pPr lvl="1">
              <a:buClr>
                <a:srgbClr val="E48312"/>
              </a:buClr>
            </a:pPr>
            <a:r>
              <a:rPr lang="en-US" sz="2200" dirty="0"/>
              <a:t>The PLO fought for the destruction of Israel through guerilla warfare including, bombings &amp; airplane hijackings</a:t>
            </a:r>
          </a:p>
          <a:p>
            <a:pPr lvl="1">
              <a:buClr>
                <a:srgbClr val="E48312"/>
              </a:buClr>
            </a:pPr>
            <a:r>
              <a:rPr lang="en-US" sz="2200" dirty="0"/>
              <a:t>Israel responded with force &amp; the conflict continued</a:t>
            </a:r>
            <a:endParaRPr lang="en-US" sz="22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318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B9C440-E432-45FC-8F06-FF1D844477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1" r="1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708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F84CD-7F7A-4F65-A109-44DEBD683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Israel &amp; Arab-Israeli Conflict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07B65-069F-4AC1-A64D-1A6E40F88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49" y="1845733"/>
            <a:ext cx="11129963" cy="4526492"/>
          </a:xfrm>
        </p:spPr>
        <p:txBody>
          <a:bodyPr>
            <a:normAutofit fontScale="92500" lnSpcReduction="10000"/>
          </a:bodyPr>
          <a:lstStyle/>
          <a:p>
            <a:pPr lvl="0">
              <a:buClr>
                <a:srgbClr val="E48312"/>
              </a:buClr>
            </a:pPr>
            <a:r>
              <a:rPr lang="en-US" sz="2400" u="sng" dirty="0"/>
              <a:t>1993</a:t>
            </a:r>
            <a:r>
              <a:rPr lang="en-US" sz="2400" dirty="0"/>
              <a:t> – PLO &amp; Israel reached a peace agreement, known as the Oslo Accords</a:t>
            </a:r>
          </a:p>
          <a:p>
            <a:pPr lvl="0">
              <a:buClr>
                <a:srgbClr val="E48312"/>
              </a:buClr>
            </a:pPr>
            <a:r>
              <a:rPr lang="en-US" sz="2400" dirty="0"/>
              <a:t>This historic, yet fragile, deal gave Palestinians the Gaza Strip &amp; the West Bank territories, where they could govern with limited self-rule</a:t>
            </a:r>
          </a:p>
          <a:p>
            <a:pPr lvl="0">
              <a:buClr>
                <a:srgbClr val="E48312"/>
              </a:buClr>
            </a:pPr>
            <a:r>
              <a:rPr lang="en-US" sz="2400" dirty="0"/>
              <a:t>Agreement would be done under an independent Palestinian Authority, which recognized Israel &amp; pledged to end terror attacks</a:t>
            </a:r>
          </a:p>
          <a:p>
            <a:pPr lvl="0">
              <a:buClr>
                <a:srgbClr val="E48312"/>
              </a:buClr>
            </a:pPr>
            <a:r>
              <a:rPr lang="en-US" sz="2400" dirty="0"/>
              <a:t>Both Jews and Arabs rejected the Oslo Accords </a:t>
            </a:r>
          </a:p>
          <a:p>
            <a:pPr lvl="1">
              <a:buClr>
                <a:srgbClr val="E48312"/>
              </a:buClr>
            </a:pPr>
            <a:r>
              <a:rPr lang="en-US" sz="2200" dirty="0"/>
              <a:t>Jews because Israel gave up land</a:t>
            </a:r>
          </a:p>
          <a:p>
            <a:pPr lvl="1">
              <a:buClr>
                <a:srgbClr val="E48312"/>
              </a:buClr>
            </a:pPr>
            <a:r>
              <a:rPr lang="en-US" sz="2200" dirty="0"/>
              <a:t>Arabs because they didn’t secure their own state</a:t>
            </a:r>
          </a:p>
          <a:p>
            <a:pPr lvl="1">
              <a:buClr>
                <a:srgbClr val="E48312"/>
              </a:buClr>
            </a:pPr>
            <a:r>
              <a:rPr lang="en-US" sz="2200" dirty="0"/>
              <a:t>The Palestinian terror campaign &amp; violent Israeli reprisals continued </a:t>
            </a:r>
          </a:p>
          <a:p>
            <a:pPr>
              <a:buClr>
                <a:srgbClr val="E48312"/>
              </a:buClr>
            </a:pPr>
            <a:r>
              <a:rPr lang="en-US" sz="2400" dirty="0"/>
              <a:t>2003 – United States, Russia, the European Union, &amp; United Nations presented a “road map for peace” to Israelis &amp; Palestinians, with steps to take toward a settled peace in the region</a:t>
            </a:r>
          </a:p>
          <a:p>
            <a:pPr>
              <a:buClr>
                <a:srgbClr val="E48312"/>
              </a:buClr>
            </a:pPr>
            <a:r>
              <a:rPr lang="en-US" sz="2400" dirty="0"/>
              <a:t>Little progress has been made, each side blaming the other for slow movement toward peace</a:t>
            </a:r>
            <a:endParaRPr lang="en-US" sz="22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891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C2F085-51E0-4CCD-8A06-E72817AB1B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02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277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B9204-1FA6-4AC3-AE75-BA30099F4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u="sng" dirty="0"/>
              <a:t>SSWH20</a:t>
            </a:r>
            <a:r>
              <a:rPr lang="en-US" sz="3200" b="1" dirty="0"/>
              <a:t> – Demonstrate an understanding of the global social, economic, &amp; political impact of the Cold War &amp; decolonization from 1945 to 1989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AF24C-0104-409D-8AD4-E4BE40CB2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a. Explain the arms race, include: development of nuclear weapons, &amp; efforts to limit the spread of nuclear weapons</a:t>
            </a:r>
          </a:p>
          <a:p>
            <a:r>
              <a:rPr lang="en-US" sz="2400" dirty="0"/>
              <a:t>b. Describe the formation of the state of Israel &amp; the Arab-Israeli Conflict </a:t>
            </a:r>
          </a:p>
          <a:p>
            <a:r>
              <a:rPr lang="en-US" sz="2400" dirty="0"/>
              <a:t>c. Analyze the rise of nationalism &amp; the revolutionary movements in Asia (i.e. India and China) &amp; Africa</a:t>
            </a:r>
          </a:p>
          <a:p>
            <a:r>
              <a:rPr lang="en-US" sz="2400" dirty="0"/>
              <a:t>d. Analyze opposition movements to existing political systems, include: anti-apartheid, Tiananmen Square, &amp; the fall of the Berlin Wall</a:t>
            </a:r>
          </a:p>
        </p:txBody>
      </p:sp>
    </p:spTree>
    <p:extLst>
      <p:ext uri="{BB962C8B-B14F-4D97-AF65-F5344CB8AC3E}">
        <p14:creationId xmlns:p14="http://schemas.microsoft.com/office/powerpoint/2010/main" val="2467980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B9204-1FA6-4AC3-AE75-BA30099F4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Learning Objectives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AF24C-0104-409D-8AD4-E4BE40CB2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Students will be able to:</a:t>
            </a:r>
          </a:p>
          <a:p>
            <a:pPr lvl="1"/>
            <a:r>
              <a:rPr lang="en-US" sz="2400" dirty="0"/>
              <a:t>explain the social, economic, &amp; political changes that took place in the Middle East, Africa, India, &amp; China</a:t>
            </a:r>
          </a:p>
          <a:p>
            <a:pPr lvl="1"/>
            <a:r>
              <a:rPr lang="en-US" sz="2400" dirty="0"/>
              <a:t>describe the extent to which these changes were shaped by the Cold War rivalry between the U.S. &amp; the Soviet Union </a:t>
            </a:r>
          </a:p>
        </p:txBody>
      </p:sp>
    </p:spTree>
    <p:extLst>
      <p:ext uri="{BB962C8B-B14F-4D97-AF65-F5344CB8AC3E}">
        <p14:creationId xmlns:p14="http://schemas.microsoft.com/office/powerpoint/2010/main" val="1068525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0691B-4D7D-48DC-A183-641519234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1F1E2-E6A8-4A1C-927F-B72200F8AB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1945 to the 1980s the United States &amp; Soviet Union were bitter rivals competing for global influence</a:t>
            </a:r>
          </a:p>
          <a:p>
            <a:r>
              <a:rPr lang="en-US" dirty="0"/>
              <a:t>The U.S.-Soviet rivalry resulted from a tense end to World War II </a:t>
            </a:r>
          </a:p>
          <a:p>
            <a:pPr lvl="1"/>
            <a:r>
              <a:rPr lang="en-US" dirty="0"/>
              <a:t>Competition between democracy/capitalism &amp; communism </a:t>
            </a:r>
          </a:p>
          <a:p>
            <a:pPr lvl="1"/>
            <a:r>
              <a:rPr lang="en-US" dirty="0"/>
              <a:t>Intense arms race </a:t>
            </a:r>
          </a:p>
          <a:p>
            <a:r>
              <a:rPr lang="en-US" dirty="0"/>
              <a:t>Cold War never resulted in armed conflict between the 2 superpowers but it did profoundly shape the world in the period</a:t>
            </a:r>
          </a:p>
        </p:txBody>
      </p:sp>
    </p:spTree>
    <p:extLst>
      <p:ext uri="{BB962C8B-B14F-4D97-AF65-F5344CB8AC3E}">
        <p14:creationId xmlns:p14="http://schemas.microsoft.com/office/powerpoint/2010/main" val="3893988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CD2D517-BC35-4439-AC31-06DF764F2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B6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DD3F846-0483-40F5-A881-0C1AD2A0C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F6B7A2-6BF7-465E-BBB0-3D99C13A5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0629" y="801793"/>
            <a:ext cx="7030741" cy="527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521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0691B-4D7D-48DC-A183-641519234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1F1E2-E6A8-4A1C-927F-B72200F8AB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1945 to the 1980s the United States &amp; Soviet Union were bitter rivals competing for global influence</a:t>
            </a:r>
          </a:p>
          <a:p>
            <a:r>
              <a:rPr lang="en-US" dirty="0"/>
              <a:t>The U.S.-Soviet rivalry resulted from a tense end to World War II </a:t>
            </a:r>
          </a:p>
          <a:p>
            <a:pPr lvl="1"/>
            <a:r>
              <a:rPr lang="en-US" dirty="0"/>
              <a:t>Competition between democracy/capitalism &amp; communism </a:t>
            </a:r>
          </a:p>
          <a:p>
            <a:pPr lvl="1"/>
            <a:r>
              <a:rPr lang="en-US" dirty="0"/>
              <a:t>Intense arms race </a:t>
            </a:r>
          </a:p>
          <a:p>
            <a:r>
              <a:rPr lang="en-US" dirty="0"/>
              <a:t>Cold War never resulted in armed conflict between the 2 superpowers but it did profoundly shape the world in the period</a:t>
            </a:r>
          </a:p>
        </p:txBody>
      </p:sp>
    </p:spTree>
    <p:extLst>
      <p:ext uri="{BB962C8B-B14F-4D97-AF65-F5344CB8AC3E}">
        <p14:creationId xmlns:p14="http://schemas.microsoft.com/office/powerpoint/2010/main" val="1661350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0691B-4D7D-48DC-A183-641519234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Cold War: Origins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1F1E2-E6A8-4A1C-927F-B72200F8A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3" y="1845734"/>
            <a:ext cx="10712767" cy="4397904"/>
          </a:xfrm>
        </p:spPr>
        <p:txBody>
          <a:bodyPr>
            <a:normAutofit fontScale="85000" lnSpcReduction="10000"/>
          </a:bodyPr>
          <a:lstStyle/>
          <a:p>
            <a:r>
              <a:rPr lang="en-US" sz="2600" dirty="0"/>
              <a:t>During World War II the United States spend nearly $2 billion dollars for research &amp; development of the atomic bomb </a:t>
            </a:r>
          </a:p>
          <a:p>
            <a:pPr lvl="1"/>
            <a:r>
              <a:rPr lang="en-US" sz="2400" dirty="0"/>
              <a:t>U.S. was in a race to beat both the Axis powers &amp; the Soviets to the creation of a nuclear weapon</a:t>
            </a:r>
          </a:p>
          <a:p>
            <a:pPr lvl="1"/>
            <a:r>
              <a:rPr lang="en-US" sz="2400" u="sng" dirty="0"/>
              <a:t>1945</a:t>
            </a:r>
            <a:r>
              <a:rPr lang="en-US" sz="2400" dirty="0"/>
              <a:t> – U.S. had successfully built 2 atomic bombs</a:t>
            </a:r>
          </a:p>
          <a:p>
            <a:pPr lvl="1"/>
            <a:r>
              <a:rPr lang="en-US" sz="2400" dirty="0"/>
              <a:t>Both bombs were dropped on Japan in August of the same year</a:t>
            </a:r>
          </a:p>
          <a:p>
            <a:r>
              <a:rPr lang="en-US" sz="2800" u="sng" dirty="0"/>
              <a:t>1949</a:t>
            </a:r>
            <a:r>
              <a:rPr lang="en-US" sz="2800" dirty="0"/>
              <a:t> – Soviets secured nuclear weapons technology </a:t>
            </a:r>
          </a:p>
          <a:p>
            <a:pPr lvl="1"/>
            <a:r>
              <a:rPr lang="en-US" sz="2400" dirty="0"/>
              <a:t>Began the arms (weapons) race between the U.S. &amp; Soviet Union </a:t>
            </a:r>
          </a:p>
          <a:p>
            <a:r>
              <a:rPr lang="en-US" sz="2600" u="sng" dirty="0"/>
              <a:t>1952</a:t>
            </a:r>
            <a:r>
              <a:rPr lang="en-US" sz="2600" dirty="0"/>
              <a:t> – U.S. built the 1st hydrogen-bomb, a weapon with much greater destructive power</a:t>
            </a:r>
          </a:p>
          <a:p>
            <a:pPr lvl="1"/>
            <a:r>
              <a:rPr lang="en-US" sz="2200" dirty="0"/>
              <a:t>Soviets following suit within a year </a:t>
            </a:r>
          </a:p>
          <a:p>
            <a:r>
              <a:rPr lang="en-US" sz="2600" dirty="0"/>
              <a:t>The arsenals amassed on each side created fear &amp; tension between the 2 nations</a:t>
            </a:r>
          </a:p>
          <a:p>
            <a:r>
              <a:rPr lang="en-US" sz="2600" dirty="0"/>
              <a:t>Also created a balance of power based on the principle of “mutually assured destruction,” meaning that each side could completely destroy the other many times over </a:t>
            </a:r>
          </a:p>
        </p:txBody>
      </p:sp>
    </p:spTree>
    <p:extLst>
      <p:ext uri="{BB962C8B-B14F-4D97-AF65-F5344CB8AC3E}">
        <p14:creationId xmlns:p14="http://schemas.microsoft.com/office/powerpoint/2010/main" val="3295171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0691B-4D7D-48DC-A183-641519234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Cold War: Origins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1F1E2-E6A8-4A1C-927F-B72200F8A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3" y="1845734"/>
            <a:ext cx="10712767" cy="4397904"/>
          </a:xfrm>
        </p:spPr>
        <p:txBody>
          <a:bodyPr>
            <a:normAutofit/>
          </a:bodyPr>
          <a:lstStyle/>
          <a:p>
            <a:r>
              <a:rPr lang="en-US" sz="2600" dirty="0"/>
              <a:t>Over the course of the Cold War, Soviet &amp; U.S. leaders made efforts to limit the use &amp; spread of nuclear weapons</a:t>
            </a:r>
          </a:p>
          <a:p>
            <a:r>
              <a:rPr lang="en-US" sz="2400" u="sng" dirty="0"/>
              <a:t>1963</a:t>
            </a:r>
            <a:r>
              <a:rPr lang="en-US" sz="2400" dirty="0"/>
              <a:t> – U.S., Soviet Union, &amp; Britain signed the Nuclear Test Ban Treaty</a:t>
            </a:r>
          </a:p>
          <a:p>
            <a:pPr lvl="1"/>
            <a:r>
              <a:rPr lang="en-US" sz="2200" dirty="0"/>
              <a:t>By banning tests in the atmosphere, space, &amp; underwater, they hoped to minimize the environmental impacts of radiation </a:t>
            </a:r>
          </a:p>
          <a:p>
            <a:pPr lvl="1"/>
            <a:r>
              <a:rPr lang="en-US" sz="2200" dirty="0"/>
              <a:t>The agreement still allowed for tests to take place underground</a:t>
            </a:r>
          </a:p>
          <a:p>
            <a:r>
              <a:rPr lang="en-US" sz="2400" u="sng" dirty="0"/>
              <a:t>1968</a:t>
            </a:r>
            <a:r>
              <a:rPr lang="en-US" sz="2400" dirty="0"/>
              <a:t> – Nuclear Non-Proliferation Treaty, signed by 137 countries, aimed to limit the spread of nuclear weapons technology</a:t>
            </a:r>
          </a:p>
          <a:p>
            <a:r>
              <a:rPr lang="en-US" sz="2400" dirty="0"/>
              <a:t>Disarmament efforts continued through the 1970s, but were impeded by the interests of the military and arms manufacturers as part of the military-industrial complex</a:t>
            </a:r>
          </a:p>
        </p:txBody>
      </p:sp>
    </p:spTree>
    <p:extLst>
      <p:ext uri="{BB962C8B-B14F-4D97-AF65-F5344CB8AC3E}">
        <p14:creationId xmlns:p14="http://schemas.microsoft.com/office/powerpoint/2010/main" val="2853526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drawing of a cartoon character&#10;&#10;Description generated with high confidence">
            <a:extLst>
              <a:ext uri="{FF2B5EF4-FFF2-40B4-BE49-F238E27FC236}">
                <a16:creationId xmlns:a16="http://schemas.microsoft.com/office/drawing/2014/main" id="{6D27B621-DD70-43EE-B966-01AF56F96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925" y="905933"/>
            <a:ext cx="7550154" cy="503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56695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107</TotalTime>
  <Words>991</Words>
  <Application>Microsoft Office PowerPoint</Application>
  <PresentationFormat>Widescreen</PresentationFormat>
  <Paragraphs>70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Calibri</vt:lpstr>
      <vt:lpstr>Calibri Light</vt:lpstr>
      <vt:lpstr>Retrospect</vt:lpstr>
      <vt:lpstr>A Post-War World</vt:lpstr>
      <vt:lpstr>SSWH20 – Demonstrate an understanding of the global social, economic, &amp; political impact of the Cold War &amp; decolonization from 1945 to 1989</vt:lpstr>
      <vt:lpstr>Learning Objectives </vt:lpstr>
      <vt:lpstr>Overview</vt:lpstr>
      <vt:lpstr>PowerPoint Presentation</vt:lpstr>
      <vt:lpstr>Overview</vt:lpstr>
      <vt:lpstr>Cold War: Origins </vt:lpstr>
      <vt:lpstr>Cold War: Origins </vt:lpstr>
      <vt:lpstr>PowerPoint Presentation</vt:lpstr>
      <vt:lpstr>Israel &amp; the Arab-Israeli Conflict</vt:lpstr>
      <vt:lpstr>Israel &amp; Arab-Israeli Conflict </vt:lpstr>
      <vt:lpstr>Israel &amp; Arab-Israeli Conflict </vt:lpstr>
      <vt:lpstr>PowerPoint Presentation</vt:lpstr>
      <vt:lpstr>Israel &amp; Arab-Israeli Conflict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Post-War World</dc:title>
  <dc:creator>Mandrell Perryman</dc:creator>
  <cp:lastModifiedBy>Mandrell Perryman</cp:lastModifiedBy>
  <cp:revision>16</cp:revision>
  <dcterms:created xsi:type="dcterms:W3CDTF">2018-12-10T04:41:54Z</dcterms:created>
  <dcterms:modified xsi:type="dcterms:W3CDTF">2018-12-10T06:29:35Z</dcterms:modified>
</cp:coreProperties>
</file>