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4176-5156-486B-98E8-4BD512AB1C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Changing World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0F0DD-99EA-4ADD-A0C5-1DA771165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7371"/>
            <a:ext cx="7729728" cy="1188720"/>
          </a:xfrm>
        </p:spPr>
        <p:txBody>
          <a:bodyPr/>
          <a:lstStyle/>
          <a:p>
            <a:r>
              <a:rPr lang="en-US" dirty="0"/>
              <a:t>Bosnia-</a:t>
            </a:r>
            <a:r>
              <a:rPr lang="en-US" dirty="0" err="1"/>
              <a:t>Herzogovina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1855304"/>
            <a:ext cx="9780105" cy="5002697"/>
          </a:xfrm>
        </p:spPr>
        <p:txBody>
          <a:bodyPr>
            <a:normAutofit/>
          </a:bodyPr>
          <a:lstStyle/>
          <a:p>
            <a:r>
              <a:rPr lang="en-US" sz="2400" dirty="0"/>
              <a:t>Following World War I the country of Yugoslavia was formed</a:t>
            </a:r>
          </a:p>
          <a:p>
            <a:pPr lvl="1"/>
            <a:r>
              <a:rPr lang="en-US" sz="2200" dirty="0"/>
              <a:t>Under Soviet influence</a:t>
            </a:r>
          </a:p>
          <a:p>
            <a:pPr lvl="1"/>
            <a:r>
              <a:rPr lang="en-US" sz="2200" dirty="0"/>
              <a:t>Consisted of Bosnia &amp; Herzegovina, Serbia, Croatia, Montenegro, &amp; Slovenia</a:t>
            </a:r>
          </a:p>
          <a:p>
            <a:r>
              <a:rPr lang="en-US" sz="2400" u="sng" dirty="0"/>
              <a:t>1990</a:t>
            </a:r>
            <a:r>
              <a:rPr lang="en-US" sz="2400" dirty="0"/>
              <a:t> – Soviet rule ends &amp; Yugoslavia was politically free</a:t>
            </a:r>
          </a:p>
          <a:p>
            <a:pPr lvl="1"/>
            <a:r>
              <a:rPr lang="en-US" sz="2200" dirty="0"/>
              <a:t>Yugoslavia left in poor economic condition</a:t>
            </a:r>
          </a:p>
          <a:p>
            <a:pPr lvl="1"/>
            <a:r>
              <a:rPr lang="en-US" sz="2200" dirty="0"/>
              <a:t>Ethnic tensions came quickly to the surface</a:t>
            </a:r>
          </a:p>
          <a:p>
            <a:r>
              <a:rPr lang="en-US" sz="2400" dirty="0"/>
              <a:t>Yugoslavia, though united by a common language was both ethnical &amp; religiously diverse</a:t>
            </a:r>
          </a:p>
          <a:p>
            <a:pPr lvl="1"/>
            <a:r>
              <a:rPr lang="en-US" sz="2200" u="sng" dirty="0"/>
              <a:t>1991</a:t>
            </a:r>
            <a:r>
              <a:rPr lang="en-US" sz="2200" dirty="0"/>
              <a:t> – Croatia &amp; Slovenia asserted their independence</a:t>
            </a:r>
          </a:p>
          <a:p>
            <a:pPr lvl="1"/>
            <a:r>
              <a:rPr lang="en-US" sz="2200" u="sng" dirty="0"/>
              <a:t>1992</a:t>
            </a:r>
            <a:r>
              <a:rPr lang="en-US" sz="2200" dirty="0"/>
              <a:t> – Bosnia claimed independence, but ethnic diversity in Bosnia led to conflicts &amp; violence </a:t>
            </a:r>
          </a:p>
        </p:txBody>
      </p:sp>
    </p:spTree>
    <p:extLst>
      <p:ext uri="{BB962C8B-B14F-4D97-AF65-F5344CB8AC3E}">
        <p14:creationId xmlns:p14="http://schemas.microsoft.com/office/powerpoint/2010/main" val="137231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7371"/>
            <a:ext cx="7729728" cy="1188720"/>
          </a:xfrm>
        </p:spPr>
        <p:txBody>
          <a:bodyPr/>
          <a:lstStyle/>
          <a:p>
            <a:r>
              <a:rPr lang="en-US" dirty="0"/>
              <a:t>Bosnia-</a:t>
            </a:r>
            <a:r>
              <a:rPr lang="en-US" dirty="0" err="1"/>
              <a:t>Herzogovina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7" y="1855304"/>
            <a:ext cx="10190922" cy="5002697"/>
          </a:xfrm>
        </p:spPr>
        <p:txBody>
          <a:bodyPr>
            <a:normAutofit lnSpcReduction="10000"/>
          </a:bodyPr>
          <a:lstStyle/>
          <a:p>
            <a:pPr>
              <a:buClr>
                <a:srgbClr val="9BAFB5"/>
              </a:buClr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Bosnian Muslims were the largest group, but not a majority</a:t>
            </a:r>
          </a:p>
          <a:p>
            <a:pPr>
              <a:buClr>
                <a:srgbClr val="9BAFB5"/>
              </a:buClr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Bosnian Serbs, a smaller minority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wanted to remain with Serbian-controlled Yugoslavia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Bosnian Serbs began a system of ethnic cleansing, using terror &amp; murder, to rid Bosnia of Muslims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Foreign powers were slow to intervene</a:t>
            </a:r>
          </a:p>
          <a:p>
            <a:pPr>
              <a:buClr>
                <a:srgbClr val="9BAFB5"/>
              </a:buClr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UN made efforts to protect Muslims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Serbs continued to bomb Muslim area &amp; UN safe zones</a:t>
            </a:r>
          </a:p>
          <a:p>
            <a:pPr>
              <a:buClr>
                <a:srgbClr val="9BAFB5"/>
              </a:buClr>
            </a:pPr>
            <a:r>
              <a:rPr lang="en-US" sz="2400" u="sng" dirty="0">
                <a:solidFill>
                  <a:srgbClr val="000000">
                    <a:lumMod val="85000"/>
                    <a:lumOff val="15000"/>
                  </a:srgbClr>
                </a:solidFill>
              </a:rPr>
              <a:t>1995</a:t>
            </a: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– NATO intervened &amp; bombed Serbian targets 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Led to peace talks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Talks resulted in the Dayton Accord, which gave Bosnian Serbs control over limited territory while recognizing the authority of the Muslim-controlled state government.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748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76DA039-D665-4651-9D65-53A962987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768096" cy="53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972B6-5632-4A29-A1A0-6C288A67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0"/>
          <a:stretch/>
        </p:blipFill>
        <p:spPr>
          <a:xfrm>
            <a:off x="6088089" y="3264090"/>
            <a:ext cx="5566908" cy="35939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49FDC7-6FC4-4EF9-BAE2-4409129A1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24" r="1" b="1"/>
          <a:stretch/>
        </p:blipFill>
        <p:spPr>
          <a:xfrm>
            <a:off x="926036" y="9"/>
            <a:ext cx="727991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D119C753-527F-49C2-9DB2-269257A43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758952"/>
            <a:ext cx="3313579" cy="235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DE047-E458-43C7-81D1-D38C7795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BC3A24-7807-4A5F-990E-A6BA01BFE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7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7371"/>
            <a:ext cx="7729728" cy="1188720"/>
          </a:xfrm>
        </p:spPr>
        <p:txBody>
          <a:bodyPr/>
          <a:lstStyle/>
          <a:p>
            <a:r>
              <a:rPr lang="en-US" dirty="0"/>
              <a:t>Rwanda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7" y="1815548"/>
            <a:ext cx="10190922" cy="5042453"/>
          </a:xfrm>
        </p:spPr>
        <p:txBody>
          <a:bodyPr>
            <a:normAutofit/>
          </a:bodyPr>
          <a:lstStyle/>
          <a:p>
            <a:r>
              <a:rPr lang="en-US" sz="2400" u="sng" dirty="0"/>
              <a:t>1994</a:t>
            </a:r>
            <a:r>
              <a:rPr lang="en-US" sz="2400" dirty="0"/>
              <a:t> – Hutus massacred approximately 800,000 Tutsis in a matter of 100 days</a:t>
            </a:r>
          </a:p>
          <a:p>
            <a:pPr lvl="1"/>
            <a:r>
              <a:rPr lang="en-US" sz="2200" dirty="0"/>
              <a:t>Foreign powers slow to intervene</a:t>
            </a:r>
          </a:p>
          <a:p>
            <a:r>
              <a:rPr lang="en-US" sz="2400" dirty="0"/>
              <a:t>The roots of this genocide date back to German colonial rule which strengthened the Tutsi minority &amp; set up a Tutsi monarchy</a:t>
            </a:r>
          </a:p>
          <a:p>
            <a:pPr lvl="1"/>
            <a:r>
              <a:rPr lang="en-US" sz="2200" u="sng" dirty="0"/>
              <a:t>1961</a:t>
            </a:r>
            <a:r>
              <a:rPr lang="en-US" sz="2200" dirty="0"/>
              <a:t> – Hutu coup set up a Hutu national government</a:t>
            </a:r>
          </a:p>
          <a:p>
            <a:pPr lvl="1"/>
            <a:r>
              <a:rPr lang="en-US" sz="2200" dirty="0"/>
              <a:t>Periodic violence flared up throughout the 1960s &amp; 1970s, &amp; again in 1991</a:t>
            </a:r>
          </a:p>
          <a:p>
            <a:pPr lvl="1"/>
            <a:r>
              <a:rPr lang="en-US" sz="2200" dirty="0"/>
              <a:t>led to negotiations that would allow Tutsis to be part of the government</a:t>
            </a:r>
          </a:p>
          <a:p>
            <a:pPr lvl="1"/>
            <a:r>
              <a:rPr lang="en-US" sz="2200" dirty="0"/>
              <a:t>Hutu extremists opposed this move</a:t>
            </a:r>
          </a:p>
        </p:txBody>
      </p:sp>
    </p:spTree>
    <p:extLst>
      <p:ext uri="{BB962C8B-B14F-4D97-AF65-F5344CB8AC3E}">
        <p14:creationId xmlns:p14="http://schemas.microsoft.com/office/powerpoint/2010/main" val="377122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7371"/>
            <a:ext cx="7729728" cy="1188720"/>
          </a:xfrm>
        </p:spPr>
        <p:txBody>
          <a:bodyPr/>
          <a:lstStyle/>
          <a:p>
            <a:r>
              <a:rPr lang="en-US" dirty="0"/>
              <a:t>Rwanda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7" y="1815548"/>
            <a:ext cx="10190922" cy="5042453"/>
          </a:xfrm>
        </p:spPr>
        <p:txBody>
          <a:bodyPr>
            <a:normAutofit/>
          </a:bodyPr>
          <a:lstStyle/>
          <a:p>
            <a:pPr lvl="0">
              <a:buClr>
                <a:srgbClr val="9BAFB5"/>
              </a:buClr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The organized massacre of Tutsis &amp; moderate Hutus began when a plane carrying the Rwandan president was shot down over the capital</a:t>
            </a:r>
          </a:p>
          <a:p>
            <a:pPr lvl="0">
              <a:buClr>
                <a:srgbClr val="9BAFB5"/>
              </a:buClr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The extremists encouraged an estimated 200,000 Hutus across the country to participate in the genocide by killing their Tutsi neighbors</a:t>
            </a:r>
          </a:p>
          <a:p>
            <a:pPr lvl="0">
              <a:buClr>
                <a:srgbClr val="9BAFB5"/>
              </a:buClr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The killing ended as the Tutsis fought back &amp; took over the capital</a:t>
            </a:r>
          </a:p>
          <a:p>
            <a:pPr lvl="0">
              <a:buClr>
                <a:srgbClr val="9BAFB5"/>
              </a:buClr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UN peacekeeping forces arrived in meaningful numbers in June, after 700,000 were already dead and millions more had fled to neighboring countries, mostly Zaire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7345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6DA039-D665-4651-9D65-53A962987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768096" cy="53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37002-4C00-4CAC-A639-ADA3BA3FE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13" r="-2" b="5466"/>
          <a:stretch/>
        </p:blipFill>
        <p:spPr>
          <a:xfrm>
            <a:off x="6088089" y="3264090"/>
            <a:ext cx="5566908" cy="35939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BE831-EC01-44F4-AC60-9D6381B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5" b="1"/>
          <a:stretch/>
        </p:blipFill>
        <p:spPr>
          <a:xfrm>
            <a:off x="926036" y="9"/>
            <a:ext cx="727991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19C753-527F-49C2-9DB2-269257A43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758952"/>
            <a:ext cx="3313579" cy="235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DE047-E458-43C7-81D1-D38C7795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BC3A24-7807-4A5F-990E-A6BA01BFE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3B4E-BAF9-4085-BDA2-F0E2361C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of The Soviet Union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1714B-1926-47E2-B627-22BD89467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4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7371"/>
            <a:ext cx="7729728" cy="1188720"/>
          </a:xfrm>
        </p:spPr>
        <p:txBody>
          <a:bodyPr/>
          <a:lstStyle/>
          <a:p>
            <a:r>
              <a:rPr lang="en-US" dirty="0"/>
              <a:t>Khrushchev reforms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7" y="1815548"/>
            <a:ext cx="10190922" cy="5042453"/>
          </a:xfrm>
        </p:spPr>
        <p:txBody>
          <a:bodyPr>
            <a:normAutofit/>
          </a:bodyPr>
          <a:lstStyle/>
          <a:p>
            <a:pPr lvl="0">
              <a:buClr>
                <a:srgbClr val="9BAFB5"/>
              </a:buClr>
            </a:pPr>
            <a:r>
              <a:rPr lang="en-US" sz="2400" u="sng" dirty="0"/>
              <a:t>1958</a:t>
            </a:r>
            <a:r>
              <a:rPr lang="en-US" sz="2400" dirty="0"/>
              <a:t> – Nikita Khrushchev came to power in the Soviet Union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embarked on a policy of de-Stalinization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criticized &amp; made Stalin’s crimes known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eased censorship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eased restrictions on artists &amp; intellectuals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freed political prisoners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ended the secret police’s fear tactics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enacted economic reforms that gave more control to local communities &amp; tried to refocus the economy to create more consumer goods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855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7371"/>
            <a:ext cx="7729728" cy="1188720"/>
          </a:xfrm>
        </p:spPr>
        <p:txBody>
          <a:bodyPr/>
          <a:lstStyle/>
          <a:p>
            <a:r>
              <a:rPr lang="en-US" dirty="0"/>
              <a:t>Soviet Union Falls apart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7" y="1815548"/>
            <a:ext cx="10190922" cy="5042453"/>
          </a:xfrm>
        </p:spPr>
        <p:txBody>
          <a:bodyPr>
            <a:normAutofit fontScale="92500"/>
          </a:bodyPr>
          <a:lstStyle/>
          <a:p>
            <a:pPr lvl="0">
              <a:buClr>
                <a:srgbClr val="9BAFB5"/>
              </a:buClr>
            </a:pPr>
            <a:r>
              <a:rPr lang="en-US" sz="2400" u="sng" dirty="0"/>
              <a:t>1985</a:t>
            </a:r>
            <a:r>
              <a:rPr lang="en-US" sz="2400" dirty="0"/>
              <a:t> – Mikhail Gorbachev took power 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issued broad reforms in the Soviet Union 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reform efforts were two-pronged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Glasnost referred to “openness” </a:t>
            </a:r>
          </a:p>
          <a:p>
            <a:pPr lvl="2">
              <a:buClr>
                <a:srgbClr val="9BAFB5"/>
              </a:buClr>
            </a:pPr>
            <a:r>
              <a:rPr lang="en-US" sz="2200" dirty="0"/>
              <a:t>ended censorship &amp; allowed people to openly discuss problems in the Union &amp; with the Communists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Perestroika, meaning “restructuring” </a:t>
            </a:r>
          </a:p>
          <a:p>
            <a:pPr lvl="2">
              <a:buClr>
                <a:srgbClr val="9BAFB5"/>
              </a:buClr>
            </a:pPr>
            <a:r>
              <a:rPr lang="en-US" sz="2200" dirty="0"/>
              <a:t>aimed to remake the government &amp; economy to allow for more efficiency &amp; productivity </a:t>
            </a:r>
          </a:p>
          <a:p>
            <a:pPr>
              <a:buClr>
                <a:srgbClr val="9BAFB5"/>
              </a:buClr>
            </a:pPr>
            <a:r>
              <a:rPr lang="en-US" sz="2400" dirty="0"/>
              <a:t>Gorbachev worked to streamline bureaucracy &amp; allowed for limited private enterprise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These changes resulted in economic turmoil, food shortages, &amp; high prices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The reforms also opened the way for political unrest </a:t>
            </a:r>
          </a:p>
        </p:txBody>
      </p:sp>
    </p:spTree>
    <p:extLst>
      <p:ext uri="{BB962C8B-B14F-4D97-AF65-F5344CB8AC3E}">
        <p14:creationId xmlns:p14="http://schemas.microsoft.com/office/powerpoint/2010/main" val="244907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7371"/>
            <a:ext cx="7729728" cy="1188720"/>
          </a:xfrm>
        </p:spPr>
        <p:txBody>
          <a:bodyPr/>
          <a:lstStyle/>
          <a:p>
            <a:r>
              <a:rPr lang="en-US" dirty="0"/>
              <a:t>Soviet Union Falls apart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7" y="1815548"/>
            <a:ext cx="10190922" cy="5042453"/>
          </a:xfrm>
        </p:spPr>
        <p:txBody>
          <a:bodyPr>
            <a:normAutofit/>
          </a:bodyPr>
          <a:lstStyle/>
          <a:p>
            <a:pPr lvl="0">
              <a:buClr>
                <a:srgbClr val="9BAFB5"/>
              </a:buClr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Eastern European countries, seeing the Soviet’s weakness, declared independence 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nationalism rose throughout the Soviet Union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Gorbachev was unable to hold them all together</a:t>
            </a:r>
          </a:p>
          <a:p>
            <a:pPr>
              <a:buClr>
                <a:srgbClr val="9BAFB5"/>
              </a:buClr>
            </a:pPr>
            <a:r>
              <a:rPr lang="en-US" sz="2400" u="sng" dirty="0">
                <a:solidFill>
                  <a:srgbClr val="000000">
                    <a:lumMod val="85000"/>
                    <a:lumOff val="15000"/>
                  </a:srgbClr>
                </a:solidFill>
              </a:rPr>
              <a:t>1991</a:t>
            </a: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– A coup by hardline communists against Gorbachev in 1991 failed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severely weakened his ability to govern &amp; maintain the Soviet Union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He resigned later in the year, ending the Soviet Union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As the Soviet Union fell apart, the remaining republics each declared their independence</a:t>
            </a:r>
          </a:p>
          <a:p>
            <a:pPr lvl="1">
              <a:buClr>
                <a:srgbClr val="9BAFB5"/>
              </a:buClr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105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6641-0160-4C40-B24F-24C4242D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u="sng" dirty="0"/>
              <a:t>SSWH21</a:t>
            </a:r>
            <a:r>
              <a:rPr lang="en-US" dirty="0"/>
              <a:t> – Examine change &amp; continuity in the world since the 1960s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5832-2BCC-4E28-AA9C-328559A28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a. Identify ethnic conflicts and new nationalisms, include: Pan-Africanism, Pan-Arabism, &amp; the conflicts in Bosnia-Herzegovina &amp; Rwanda. </a:t>
            </a:r>
          </a:p>
          <a:p>
            <a:r>
              <a:rPr lang="en-US" sz="2000" dirty="0"/>
              <a:t>b. Describe the reforms of Khrushchev &amp; Gorbachev &amp; the breakup of the Soviet Union in 1991 that produced independent countries. </a:t>
            </a:r>
          </a:p>
          <a:p>
            <a:r>
              <a:rPr lang="en-US" sz="2000" dirty="0"/>
              <a:t>c. Analyze terrorism as a form of warfare in the contemporary world. </a:t>
            </a:r>
          </a:p>
          <a:p>
            <a:r>
              <a:rPr lang="en-US" sz="2000" dirty="0"/>
              <a:t>d. Examine the rise of women as major world leaders, include: Golda Meir, Indira Gandhi, &amp; Margaret Thatcher.</a:t>
            </a:r>
          </a:p>
        </p:txBody>
      </p:sp>
    </p:spTree>
    <p:extLst>
      <p:ext uri="{BB962C8B-B14F-4D97-AF65-F5344CB8AC3E}">
        <p14:creationId xmlns:p14="http://schemas.microsoft.com/office/powerpoint/2010/main" val="2727145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5DD221-7786-44A9-945B-F8E642A9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DAAC83-6C3F-43C5-96C4-6FDA0339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0080"/>
            <a:ext cx="6572503" cy="526117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9C3B5C-6283-44C8-B6CF-3D28F559F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97" y="1060588"/>
            <a:ext cx="5943631" cy="44280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AE8F05-A7EA-4AE9-88D2-700581D77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9436" y="640080"/>
            <a:ext cx="3702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7C019-BAFE-4BE3-B269-79CBD3EB7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3812" y="806357"/>
            <a:ext cx="337413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6BDCA-A0B3-4154-B688-F0B1544D7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097" y="1187401"/>
            <a:ext cx="3041566" cy="41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0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3B4E-BAF9-4085-BDA2-F0E2361C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Rise of Terrorism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1714B-1926-47E2-B627-22BD89467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34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7371"/>
            <a:ext cx="7729728" cy="1188720"/>
          </a:xfrm>
        </p:spPr>
        <p:txBody>
          <a:bodyPr/>
          <a:lstStyle/>
          <a:p>
            <a:r>
              <a:rPr lang="en-US" dirty="0"/>
              <a:t>Terrorism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539" y="2312439"/>
            <a:ext cx="10190922" cy="3810066"/>
          </a:xfrm>
        </p:spPr>
        <p:txBody>
          <a:bodyPr>
            <a:normAutofit/>
          </a:bodyPr>
          <a:lstStyle/>
          <a:p>
            <a:pPr lvl="0">
              <a:buClr>
                <a:srgbClr val="9BAFB5"/>
              </a:buClr>
            </a:pPr>
            <a:r>
              <a:rPr lang="en-US" sz="2400" dirty="0"/>
              <a:t>Terrorism is an ancient tactic, but its use around the world has increased since the 1960s</a:t>
            </a:r>
          </a:p>
          <a:p>
            <a:pPr lvl="0">
              <a:buClr>
                <a:srgbClr val="9BAFB5"/>
              </a:buClr>
            </a:pPr>
            <a:r>
              <a:rPr lang="en-US" sz="2400" dirty="0"/>
              <a:t>Terrorism refers to violence against civilians for political purposes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It is meant to get the attention of governments</a:t>
            </a:r>
          </a:p>
          <a:p>
            <a:pPr lvl="1">
              <a:buClr>
                <a:srgbClr val="9BAFB5"/>
              </a:buClr>
            </a:pPr>
            <a:r>
              <a:rPr lang="en-US" sz="2200" dirty="0"/>
              <a:t>terrorists believe that even harsh reprisals are productive by garnering sympathy for their causes</a:t>
            </a:r>
          </a:p>
          <a:p>
            <a:pPr>
              <a:buClr>
                <a:srgbClr val="9BAFB5"/>
              </a:buClr>
            </a:pPr>
            <a:r>
              <a:rPr lang="en-US" sz="2400" dirty="0"/>
              <a:t>Terrorist acts include bombings, hijackings, kidnappings, &amp; shootings</a:t>
            </a:r>
          </a:p>
        </p:txBody>
      </p:sp>
    </p:spTree>
    <p:extLst>
      <p:ext uri="{BB962C8B-B14F-4D97-AF65-F5344CB8AC3E}">
        <p14:creationId xmlns:p14="http://schemas.microsoft.com/office/powerpoint/2010/main" val="1387905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4A4301-4C5A-472D-85A0-0D0E94B16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8" b="-3"/>
          <a:stretch/>
        </p:blipFill>
        <p:spPr>
          <a:xfrm>
            <a:off x="20" y="3429001"/>
            <a:ext cx="5315041" cy="3429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Northern Ireland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62F1B-FCD7-497C-A96C-232881154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" r="12406"/>
          <a:stretch/>
        </p:blipFill>
        <p:spPr>
          <a:xfrm>
            <a:off x="20" y="-2"/>
            <a:ext cx="5315041" cy="3429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2478745"/>
            <a:ext cx="6197600" cy="4139769"/>
          </a:xfrm>
        </p:spPr>
        <p:txBody>
          <a:bodyPr>
            <a:normAutofit/>
          </a:bodyPr>
          <a:lstStyle/>
          <a:p>
            <a:pPr>
              <a:buClr>
                <a:srgbClr val="9BAFB5"/>
              </a:buClr>
            </a:pPr>
            <a:r>
              <a:rPr lang="en-US" sz="2400" dirty="0">
                <a:solidFill>
                  <a:srgbClr val="FFFFFF"/>
                </a:solidFill>
              </a:rPr>
              <a:t>During the 1960s &amp; 1970s, both sides of the conflict in Northern Ireland, Catholics and Protestants, used terrorist tactics</a:t>
            </a:r>
          </a:p>
          <a:p>
            <a:pPr>
              <a:buClr>
                <a:srgbClr val="9BAFB5"/>
              </a:buClr>
            </a:pPr>
            <a:r>
              <a:rPr lang="en-US" sz="2400" dirty="0">
                <a:solidFill>
                  <a:srgbClr val="FFFFFF"/>
                </a:solidFill>
              </a:rPr>
              <a:t>The British sent in troops who violated the civil rights of IRA (Irish Republican Army) members &amp; Catholic communities</a:t>
            </a:r>
          </a:p>
          <a:p>
            <a:pPr>
              <a:buClr>
                <a:srgbClr val="9BAFB5"/>
              </a:buClr>
            </a:pPr>
            <a:r>
              <a:rPr lang="en-US" sz="2400" dirty="0">
                <a:solidFill>
                  <a:srgbClr val="FFFFFF"/>
                </a:solidFill>
              </a:rPr>
              <a:t>Peace was finally reached in 1998 with the Good Friday Agreement</a:t>
            </a:r>
          </a:p>
        </p:txBody>
      </p:sp>
    </p:spTree>
    <p:extLst>
      <p:ext uri="{BB962C8B-B14F-4D97-AF65-F5344CB8AC3E}">
        <p14:creationId xmlns:p14="http://schemas.microsoft.com/office/powerpoint/2010/main" val="4014199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7371"/>
            <a:ext cx="7729728" cy="1188720"/>
          </a:xfrm>
        </p:spPr>
        <p:txBody>
          <a:bodyPr/>
          <a:lstStyle/>
          <a:p>
            <a:r>
              <a:rPr lang="en-US" dirty="0"/>
              <a:t>Terrorism in Latin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7" y="1815548"/>
            <a:ext cx="10190922" cy="5042453"/>
          </a:xfrm>
        </p:spPr>
        <p:txBody>
          <a:bodyPr>
            <a:normAutofit/>
          </a:bodyPr>
          <a:lstStyle/>
          <a:p>
            <a:pPr>
              <a:buClr>
                <a:srgbClr val="9BAFB5"/>
              </a:buClr>
            </a:pPr>
            <a:r>
              <a:rPr lang="en-US" sz="2400" dirty="0"/>
              <a:t>Since the 1960s, urban terrorists in Latin America have targeted banks, stores, police departments, public buildings &amp; military posts in fights against repressive governments &amp; U.S. economic domination</a:t>
            </a:r>
          </a:p>
          <a:p>
            <a:pPr>
              <a:buClr>
                <a:srgbClr val="9BAFB5"/>
              </a:buClr>
            </a:pPr>
            <a:r>
              <a:rPr lang="en-US" sz="2400" dirty="0"/>
              <a:t>Terrorist organizations plagued civilians &amp; governments throughout Latin America, notably in Peru, Columbia, Brazil, &amp; Mexico</a:t>
            </a:r>
          </a:p>
          <a:p>
            <a:pPr>
              <a:buClr>
                <a:srgbClr val="9BAFB5"/>
              </a:buClr>
            </a:pPr>
            <a:r>
              <a:rPr lang="en-US" sz="2400" dirty="0"/>
              <a:t>Some were Marxist organizations</a:t>
            </a:r>
          </a:p>
          <a:p>
            <a:pPr>
              <a:buClr>
                <a:srgbClr val="9BAFB5"/>
              </a:buClr>
            </a:pPr>
            <a:r>
              <a:rPr lang="en-US" sz="2400" dirty="0"/>
              <a:t>others were motivated by nationalism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85331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7371"/>
            <a:ext cx="7729728" cy="1188720"/>
          </a:xfrm>
        </p:spPr>
        <p:txBody>
          <a:bodyPr/>
          <a:lstStyle/>
          <a:p>
            <a:r>
              <a:rPr lang="en-US" dirty="0"/>
              <a:t>Terrorism in Latin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7" y="1815548"/>
            <a:ext cx="10190922" cy="504245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9BAFB5"/>
              </a:buClr>
            </a:pPr>
            <a:r>
              <a:rPr lang="en-US" sz="2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In the 1990s, the terrorist organization al-Qaida, led by Osama bin Laden, targeted the foreign influence in Arab countries, specifically by the United States</a:t>
            </a:r>
          </a:p>
          <a:p>
            <a:pPr>
              <a:buClr>
                <a:srgbClr val="9BAFB5"/>
              </a:buClr>
            </a:pPr>
            <a:r>
              <a:rPr lang="en-US" sz="2200" u="sng" dirty="0">
                <a:solidFill>
                  <a:srgbClr val="000000">
                    <a:lumMod val="85000"/>
                    <a:lumOff val="15000"/>
                  </a:srgbClr>
                </a:solidFill>
              </a:rPr>
              <a:t>1998</a:t>
            </a:r>
            <a:r>
              <a:rPr lang="en-US" sz="2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–  al-Qaida built its terror brand with bombings of United States embassies in Kenya &amp; Tanzania</a:t>
            </a:r>
          </a:p>
          <a:p>
            <a:pPr>
              <a:buClr>
                <a:srgbClr val="9BAFB5"/>
              </a:buClr>
            </a:pPr>
            <a:r>
              <a:rPr lang="en-US" sz="2200" u="sng" dirty="0">
                <a:solidFill>
                  <a:srgbClr val="000000">
                    <a:lumMod val="85000"/>
                    <a:lumOff val="15000"/>
                  </a:srgbClr>
                </a:solidFill>
              </a:rPr>
              <a:t>2000</a:t>
            </a:r>
            <a:r>
              <a:rPr lang="en-US" sz="2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– bombing of the USS Cole </a:t>
            </a:r>
          </a:p>
          <a:p>
            <a:pPr>
              <a:buClr>
                <a:srgbClr val="9BAFB5"/>
              </a:buClr>
            </a:pPr>
            <a:r>
              <a:rPr lang="en-US" sz="2200" u="sng" dirty="0">
                <a:solidFill>
                  <a:srgbClr val="000000">
                    <a:lumMod val="85000"/>
                    <a:lumOff val="15000"/>
                  </a:srgbClr>
                </a:solidFill>
              </a:rPr>
              <a:t>September 11</a:t>
            </a:r>
            <a:r>
              <a:rPr lang="en-US" sz="2200" u="sng" baseline="30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th</a:t>
            </a:r>
            <a:r>
              <a:rPr lang="en-US" sz="2200" u="sng" dirty="0">
                <a:solidFill>
                  <a:srgbClr val="000000">
                    <a:lumMod val="85000"/>
                    <a:lumOff val="15000"/>
                  </a:srgbClr>
                </a:solidFill>
              </a:rPr>
              <a:t>, 2001 </a:t>
            </a:r>
            <a:r>
              <a:rPr lang="en-US" sz="2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– Al-Qaida orchestrated the hijacking of 4 airplanes in the United States  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two of them flew into the World Trade Center Towers in New York City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one into the Pentagon outside Washington, D.C. </a:t>
            </a:r>
          </a:p>
          <a:p>
            <a:pPr lvl="1">
              <a:buClr>
                <a:srgbClr val="9BAFB5"/>
              </a:buClr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fourth plane was retaken by the passengers who crashed it into a field in Pennsylvania</a:t>
            </a:r>
          </a:p>
          <a:p>
            <a:pPr>
              <a:buClr>
                <a:srgbClr val="9BAFB5"/>
              </a:buClr>
            </a:pPr>
            <a:r>
              <a:rPr lang="en-US" sz="2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American reprisals were swift &amp; harsh</a:t>
            </a:r>
          </a:p>
          <a:p>
            <a:pPr>
              <a:buClr>
                <a:srgbClr val="9BAFB5"/>
              </a:buClr>
            </a:pPr>
            <a:r>
              <a:rPr lang="en-US" sz="2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Within a month, U.S. forces were deployed to Afghanistan where it was believed that the Taliban was harboring bin Laden</a:t>
            </a:r>
          </a:p>
          <a:p>
            <a:pPr>
              <a:buClr>
                <a:srgbClr val="9BAFB5"/>
              </a:buClr>
            </a:pPr>
            <a:r>
              <a:rPr lang="en-US" sz="2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The government also responded with increased watchfulness &amp; a global “war on terrorism.”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19386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5E190-F607-4C89-906B-7F18FCB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39" y="2021987"/>
            <a:ext cx="4789827" cy="281402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18193DA-AB84-486D-AEBD-EBCFCCBBE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085152"/>
            <a:ext cx="4799456" cy="26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3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B958-5153-44D7-ADC9-B010FF0F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0183D-1B1D-434D-8D94-491E6B517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77226"/>
          </a:xfrm>
        </p:spPr>
        <p:txBody>
          <a:bodyPr>
            <a:normAutofit/>
          </a:bodyPr>
          <a:lstStyle/>
          <a:p>
            <a:r>
              <a:rPr lang="en-US" u="sng" dirty="0"/>
              <a:t>Students will be able to</a:t>
            </a:r>
            <a:r>
              <a:rPr lang="en-US" dirty="0"/>
              <a:t>:</a:t>
            </a:r>
          </a:p>
          <a:p>
            <a:r>
              <a:rPr lang="en-US" dirty="0"/>
              <a:t>explain how nationalism, capitalism, communism, &amp; social reform movements continued to transform governments, reshape the map of the world, &amp; caused violent conflict in the 2nd half of the 20th century</a:t>
            </a:r>
          </a:p>
          <a:p>
            <a:r>
              <a:rPr lang="en-US" dirty="0"/>
              <a:t>explain the factors that led to the demise of the Soviet Union &amp; the rise of the United States as the world’s only superpower</a:t>
            </a:r>
          </a:p>
          <a:p>
            <a:r>
              <a:rPr lang="en-US" dirty="0"/>
              <a:t>examine the proliferation of violence by non-state actors targeted at civilians that resulted from the profound changes in this period &amp; discuss the growth in the use of the term terrorism to describe these events. </a:t>
            </a:r>
          </a:p>
        </p:txBody>
      </p:sp>
    </p:spTree>
    <p:extLst>
      <p:ext uri="{BB962C8B-B14F-4D97-AF65-F5344CB8AC3E}">
        <p14:creationId xmlns:p14="http://schemas.microsoft.com/office/powerpoint/2010/main" val="97824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3B4E-BAF9-4085-BDA2-F0E2361C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Pan-Africanism &amp; Pan-Arabism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1714B-1926-47E2-B627-22BD89467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0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7371"/>
            <a:ext cx="7729728" cy="1188720"/>
          </a:xfrm>
        </p:spPr>
        <p:txBody>
          <a:bodyPr/>
          <a:lstStyle/>
          <a:p>
            <a:r>
              <a:rPr lang="en-US" dirty="0"/>
              <a:t>Pan-</a:t>
            </a:r>
            <a:r>
              <a:rPr lang="en-US" dirty="0" err="1"/>
              <a:t>africanism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1855304"/>
            <a:ext cx="9780105" cy="5002697"/>
          </a:xfrm>
        </p:spPr>
        <p:txBody>
          <a:bodyPr>
            <a:normAutofit/>
          </a:bodyPr>
          <a:lstStyle/>
          <a:p>
            <a:r>
              <a:rPr lang="en-US" sz="2400" dirty="0"/>
              <a:t>Pan-Africanism had its roots in early 20th century</a:t>
            </a:r>
          </a:p>
          <a:p>
            <a:r>
              <a:rPr lang="en-US" sz="2400" dirty="0"/>
              <a:t>Reemerged in 1960s &amp; 1970s</a:t>
            </a:r>
          </a:p>
          <a:p>
            <a:r>
              <a:rPr lang="en-US" sz="2400" dirty="0"/>
              <a:t>Advocated for Black Nationalism &amp; the unity &amp; cooperation of African peoples in Africa &amp; around the world</a:t>
            </a:r>
          </a:p>
          <a:p>
            <a:r>
              <a:rPr lang="en-US" sz="2400" dirty="0"/>
              <a:t>Pan-Africanism in the United States </a:t>
            </a:r>
          </a:p>
          <a:p>
            <a:pPr lvl="1"/>
            <a:r>
              <a:rPr lang="en-US" sz="1800" dirty="0"/>
              <a:t>manifested as the Black Power movement </a:t>
            </a:r>
          </a:p>
          <a:p>
            <a:pPr lvl="1"/>
            <a:r>
              <a:rPr lang="en-US" sz="1800" dirty="0"/>
              <a:t>inspired African Americans to explore African cultural roots</a:t>
            </a:r>
          </a:p>
          <a:p>
            <a:r>
              <a:rPr lang="en-US" sz="2400" dirty="0"/>
              <a:t>Pan-Africanism in Africa</a:t>
            </a:r>
          </a:p>
          <a:p>
            <a:pPr lvl="1"/>
            <a:r>
              <a:rPr lang="en-US" sz="1800" u="sng" dirty="0"/>
              <a:t>1963</a:t>
            </a:r>
            <a:r>
              <a:rPr lang="en-US" sz="1800" dirty="0"/>
              <a:t> – Organization for African Unity was formed in an effort to correct damage done by colonialism</a:t>
            </a:r>
          </a:p>
          <a:p>
            <a:pPr lvl="1"/>
            <a:r>
              <a:rPr lang="en-US" sz="1800" u="sng" dirty="0"/>
              <a:t>2002</a:t>
            </a:r>
            <a:r>
              <a:rPr lang="en-US" sz="1800" dirty="0"/>
              <a:t> –  The African Union, influenced by the European Union, organized to promote the political &amp; economic integration of African countries</a:t>
            </a:r>
          </a:p>
        </p:txBody>
      </p:sp>
    </p:spTree>
    <p:extLst>
      <p:ext uri="{BB962C8B-B14F-4D97-AF65-F5344CB8AC3E}">
        <p14:creationId xmlns:p14="http://schemas.microsoft.com/office/powerpoint/2010/main" val="9235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8F237D-5CE5-45DA-A3E6-26EB938E6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6" r="341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B809F7-F5EB-4E67-9CC8-B5900CE0A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5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D21-4244-4B0C-9F06-C476D41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7371"/>
            <a:ext cx="7729728" cy="1188720"/>
          </a:xfrm>
        </p:spPr>
        <p:txBody>
          <a:bodyPr/>
          <a:lstStyle/>
          <a:p>
            <a:r>
              <a:rPr lang="en-US" dirty="0"/>
              <a:t>Pan-</a:t>
            </a:r>
            <a:r>
              <a:rPr lang="en-US" dirty="0" err="1"/>
              <a:t>arabism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08D3-0601-4193-9BC1-676DC95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1855304"/>
            <a:ext cx="9780105" cy="500269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Pan-Arabism also had its roots in the early 20th century</a:t>
            </a:r>
          </a:p>
          <a:p>
            <a:r>
              <a:rPr lang="en-US" sz="2400" dirty="0"/>
              <a:t>This nationalist movement emphasized Arabs’ common history and language, &amp; aimed to create a single Arab state</a:t>
            </a:r>
          </a:p>
          <a:p>
            <a:r>
              <a:rPr lang="en-US" sz="2400" dirty="0"/>
              <a:t>After the 1960s, the movement was much less about merging Arab states together, &amp; more about creating institutions that would promote trade, foster cultural exchange, build up common economic goals, &amp; provide military cooperation between Arab countries</a:t>
            </a:r>
          </a:p>
          <a:p>
            <a:r>
              <a:rPr lang="en-US" sz="2400" dirty="0"/>
              <a:t>It emphasized political cooperation while keeping the existing states intact</a:t>
            </a:r>
          </a:p>
          <a:p>
            <a:r>
              <a:rPr lang="en-US" sz="2400" dirty="0"/>
              <a:t>In reality, the Arab states did little to achieve these goals as trade barriers remained in place &amp; the restricted movement of people continued</a:t>
            </a:r>
          </a:p>
          <a:p>
            <a:r>
              <a:rPr lang="en-US" sz="2400" dirty="0"/>
              <a:t>The Persian Gulf War in the early 1990s highlighted the deep divisions that existed between Arab states</a:t>
            </a:r>
          </a:p>
        </p:txBody>
      </p:sp>
    </p:spTree>
    <p:extLst>
      <p:ext uri="{BB962C8B-B14F-4D97-AF65-F5344CB8AC3E}">
        <p14:creationId xmlns:p14="http://schemas.microsoft.com/office/powerpoint/2010/main" val="400991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476DA039-D665-4651-9D65-53A962987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768096" cy="53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E7B062-3CF6-4AD1-BFFC-8E781F69E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" r="12778" b="-2"/>
          <a:stretch/>
        </p:blipFill>
        <p:spPr>
          <a:xfrm>
            <a:off x="6088089" y="3264090"/>
            <a:ext cx="5566908" cy="35939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51446B-AB67-4E33-BDB5-5F1B54629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36" r="-2" b="6455"/>
          <a:stretch/>
        </p:blipFill>
        <p:spPr>
          <a:xfrm>
            <a:off x="926036" y="9"/>
            <a:ext cx="727991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19C753-527F-49C2-9DB2-269257A43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758952"/>
            <a:ext cx="3313579" cy="235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F5DE047-E458-43C7-81D1-D38C7795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94BC3A24-7807-4A5F-990E-A6BA01BFE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9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3B4E-BAF9-4085-BDA2-F0E2361C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Bosnia-</a:t>
            </a:r>
            <a:r>
              <a:rPr lang="en-US" dirty="0" err="1"/>
              <a:t>Herzogovina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1714B-1926-47E2-B627-22BD89467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4668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543</TotalTime>
  <Words>1366</Words>
  <Application>Microsoft Office PowerPoint</Application>
  <PresentationFormat>Widescreen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Gill Sans MT</vt:lpstr>
      <vt:lpstr>Parcel</vt:lpstr>
      <vt:lpstr>A Changing World </vt:lpstr>
      <vt:lpstr>SSWH21 – Examine change &amp; continuity in the world since the 1960s</vt:lpstr>
      <vt:lpstr>Objectives</vt:lpstr>
      <vt:lpstr>Pan-Africanism &amp; Pan-Arabism</vt:lpstr>
      <vt:lpstr>Pan-africanism</vt:lpstr>
      <vt:lpstr>PowerPoint Presentation</vt:lpstr>
      <vt:lpstr>Pan-arabism</vt:lpstr>
      <vt:lpstr>PowerPoint Presentation</vt:lpstr>
      <vt:lpstr>Bosnia-Herzogovina</vt:lpstr>
      <vt:lpstr>Bosnia-Herzogovina </vt:lpstr>
      <vt:lpstr>Bosnia-Herzogovina </vt:lpstr>
      <vt:lpstr>PowerPoint Presentation</vt:lpstr>
      <vt:lpstr>Rwanda </vt:lpstr>
      <vt:lpstr>Rwanda </vt:lpstr>
      <vt:lpstr>PowerPoint Presentation</vt:lpstr>
      <vt:lpstr>Fall of The Soviet Union</vt:lpstr>
      <vt:lpstr>Khrushchev reforms </vt:lpstr>
      <vt:lpstr>Soviet Union Falls apart</vt:lpstr>
      <vt:lpstr>Soviet Union Falls apart</vt:lpstr>
      <vt:lpstr>PowerPoint Presentation</vt:lpstr>
      <vt:lpstr>Rise of Terrorism</vt:lpstr>
      <vt:lpstr>Terrorism </vt:lpstr>
      <vt:lpstr>Northern Ireland </vt:lpstr>
      <vt:lpstr>Terrorism in Latin America</vt:lpstr>
      <vt:lpstr>Terrorism in Latin America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Changing World</dc:title>
  <dc:creator>Mandrell Perryman</dc:creator>
  <cp:lastModifiedBy>Mandrell Perryman</cp:lastModifiedBy>
  <cp:revision>12</cp:revision>
  <dcterms:created xsi:type="dcterms:W3CDTF">2018-12-12T03:00:28Z</dcterms:created>
  <dcterms:modified xsi:type="dcterms:W3CDTF">2018-12-12T12:03:50Z</dcterms:modified>
</cp:coreProperties>
</file>